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91" r:id="rId3"/>
    <p:sldId id="292" r:id="rId4"/>
    <p:sldId id="294" r:id="rId5"/>
    <p:sldId id="306" r:id="rId6"/>
    <p:sldId id="295" r:id="rId7"/>
    <p:sldId id="393" r:id="rId8"/>
    <p:sldId id="392" r:id="rId9"/>
    <p:sldId id="391" r:id="rId10"/>
    <p:sldId id="307" r:id="rId11"/>
    <p:sldId id="308" r:id="rId12"/>
    <p:sldId id="309" r:id="rId13"/>
    <p:sldId id="310" r:id="rId14"/>
    <p:sldId id="311" r:id="rId15"/>
    <p:sldId id="312" r:id="rId16"/>
    <p:sldId id="313" r:id="rId17"/>
    <p:sldId id="314" r:id="rId18"/>
    <p:sldId id="315" r:id="rId19"/>
    <p:sldId id="316" r:id="rId20"/>
    <p:sldId id="318" r:id="rId21"/>
    <p:sldId id="319" r:id="rId22"/>
    <p:sldId id="320" r:id="rId23"/>
    <p:sldId id="321" r:id="rId24"/>
    <p:sldId id="322" r:id="rId25"/>
    <p:sldId id="325" r:id="rId26"/>
    <p:sldId id="323" r:id="rId27"/>
    <p:sldId id="326" r:id="rId28"/>
    <p:sldId id="327" r:id="rId29"/>
    <p:sldId id="330" r:id="rId30"/>
    <p:sldId id="333" r:id="rId31"/>
    <p:sldId id="335" r:id="rId32"/>
    <p:sldId id="334" r:id="rId33"/>
    <p:sldId id="336" r:id="rId34"/>
    <p:sldId id="337" r:id="rId35"/>
    <p:sldId id="299" r:id="rId36"/>
    <p:sldId id="301" r:id="rId37"/>
    <p:sldId id="300" r:id="rId38"/>
    <p:sldId id="302" r:id="rId39"/>
    <p:sldId id="303" r:id="rId40"/>
    <p:sldId id="304" r:id="rId41"/>
    <p:sldId id="340" r:id="rId42"/>
    <p:sldId id="341" r:id="rId43"/>
    <p:sldId id="342" r:id="rId44"/>
    <p:sldId id="364" r:id="rId45"/>
    <p:sldId id="365" r:id="rId46"/>
    <p:sldId id="414" r:id="rId47"/>
    <p:sldId id="366" r:id="rId48"/>
    <p:sldId id="367" r:id="rId49"/>
    <p:sldId id="368" r:id="rId50"/>
    <p:sldId id="369" r:id="rId51"/>
    <p:sldId id="370" r:id="rId52"/>
    <p:sldId id="371" r:id="rId53"/>
    <p:sldId id="415" r:id="rId54"/>
    <p:sldId id="372" r:id="rId55"/>
    <p:sldId id="416" r:id="rId56"/>
    <p:sldId id="373" r:id="rId57"/>
    <p:sldId id="417" r:id="rId58"/>
    <p:sldId id="374" r:id="rId59"/>
    <p:sldId id="418" r:id="rId60"/>
    <p:sldId id="376" r:id="rId61"/>
    <p:sldId id="419" r:id="rId62"/>
    <p:sldId id="412" r:id="rId63"/>
    <p:sldId id="411" r:id="rId64"/>
    <p:sldId id="420" r:id="rId65"/>
    <p:sldId id="410" r:id="rId66"/>
    <p:sldId id="408" r:id="rId67"/>
    <p:sldId id="423" r:id="rId68"/>
    <p:sldId id="409" r:id="rId69"/>
    <p:sldId id="424" r:id="rId70"/>
    <p:sldId id="407" r:id="rId71"/>
    <p:sldId id="421" r:id="rId72"/>
    <p:sldId id="406" r:id="rId73"/>
    <p:sldId id="422" r:id="rId74"/>
    <p:sldId id="405" r:id="rId75"/>
    <p:sldId id="384" r:id="rId76"/>
    <p:sldId id="383" r:id="rId77"/>
    <p:sldId id="426" r:id="rId78"/>
    <p:sldId id="377" r:id="rId79"/>
    <p:sldId id="379" r:id="rId80"/>
    <p:sldId id="425" r:id="rId81"/>
    <p:sldId id="385" r:id="rId82"/>
    <p:sldId id="394" r:id="rId83"/>
    <p:sldId id="395" r:id="rId84"/>
    <p:sldId id="396" r:id="rId85"/>
    <p:sldId id="397" r:id="rId86"/>
    <p:sldId id="398" r:id="rId87"/>
    <p:sldId id="399" r:id="rId88"/>
    <p:sldId id="400" r:id="rId89"/>
    <p:sldId id="36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62" r:id="rId103"/>
    <p:sldId id="357" r:id="rId104"/>
    <p:sldId id="358" r:id="rId105"/>
    <p:sldId id="359" r:id="rId106"/>
    <p:sldId id="401" r:id="rId107"/>
    <p:sldId id="402" r:id="rId108"/>
    <p:sldId id="403" r:id="rId109"/>
    <p:sldId id="404" r:id="rId110"/>
    <p:sldId id="447" r:id="rId111"/>
    <p:sldId id="448" r:id="rId112"/>
    <p:sldId id="449" r:id="rId113"/>
    <p:sldId id="435" r:id="rId114"/>
    <p:sldId id="436" r:id="rId115"/>
    <p:sldId id="437" r:id="rId116"/>
    <p:sldId id="438" r:id="rId117"/>
    <p:sldId id="439" r:id="rId118"/>
    <p:sldId id="440" r:id="rId119"/>
    <p:sldId id="441" r:id="rId120"/>
    <p:sldId id="442" r:id="rId121"/>
    <p:sldId id="443" r:id="rId122"/>
    <p:sldId id="444" r:id="rId123"/>
    <p:sldId id="445" r:id="rId124"/>
    <p:sldId id="446" r:id="rId125"/>
    <p:sldId id="450" r:id="rId126"/>
    <p:sldId id="452" r:id="rId127"/>
    <p:sldId id="451" r:id="rId128"/>
    <p:sldId id="453" r:id="rId129"/>
    <p:sldId id="454" r:id="rId130"/>
    <p:sldId id="455" r:id="rId131"/>
    <p:sldId id="456" r:id="rId132"/>
    <p:sldId id="457" r:id="rId133"/>
    <p:sldId id="459" r:id="rId134"/>
    <p:sldId id="460" r:id="rId135"/>
    <p:sldId id="461" r:id="rId136"/>
    <p:sldId id="462" r:id="rId137"/>
    <p:sldId id="463" r:id="rId138"/>
    <p:sldId id="464" r:id="rId139"/>
    <p:sldId id="465" r:id="rId140"/>
    <p:sldId id="466" r:id="rId141"/>
    <p:sldId id="467" r:id="rId142"/>
    <p:sldId id="468" r:id="rId143"/>
    <p:sldId id="469" r:id="rId144"/>
    <p:sldId id="470" r:id="rId145"/>
    <p:sldId id="471" r:id="rId146"/>
    <p:sldId id="473" r:id="rId147"/>
    <p:sldId id="472" r:id="rId148"/>
    <p:sldId id="484" r:id="rId149"/>
    <p:sldId id="486" r:id="rId150"/>
    <p:sldId id="485" r:id="rId151"/>
    <p:sldId id="474" r:id="rId152"/>
    <p:sldId id="475" r:id="rId153"/>
    <p:sldId id="476" r:id="rId154"/>
    <p:sldId id="477" r:id="rId155"/>
    <p:sldId id="478" r:id="rId156"/>
    <p:sldId id="479" r:id="rId157"/>
    <p:sldId id="480" r:id="rId158"/>
    <p:sldId id="481" r:id="rId159"/>
    <p:sldId id="482" r:id="rId160"/>
    <p:sldId id="483" r:id="rId161"/>
    <p:sldId id="458" r:id="rId162"/>
    <p:sldId id="487" r:id="rId163"/>
    <p:sldId id="488" r:id="rId164"/>
    <p:sldId id="434" r:id="rId165"/>
    <p:sldId id="433" r:id="rId166"/>
    <p:sldId id="432" r:id="rId167"/>
    <p:sldId id="431" r:id="rId168"/>
    <p:sldId id="430" r:id="rId169"/>
    <p:sldId id="429" r:id="rId170"/>
    <p:sldId id="428" r:id="rId171"/>
    <p:sldId id="427" r:id="rId172"/>
    <p:sldId id="293" r:id="rId173"/>
    <p:sldId id="257" r:id="rId174"/>
    <p:sldId id="258" r:id="rId175"/>
    <p:sldId id="259" r:id="rId176"/>
    <p:sldId id="269" r:id="rId177"/>
    <p:sldId id="260" r:id="rId178"/>
    <p:sldId id="270" r:id="rId179"/>
    <p:sldId id="262" r:id="rId180"/>
    <p:sldId id="271" r:id="rId181"/>
    <p:sldId id="263" r:id="rId182"/>
    <p:sldId id="264" r:id="rId183"/>
    <p:sldId id="265" r:id="rId184"/>
    <p:sldId id="266" r:id="rId185"/>
    <p:sldId id="267" r:id="rId186"/>
    <p:sldId id="268" r:id="rId187"/>
    <p:sldId id="273" r:id="rId188"/>
    <p:sldId id="272" r:id="rId189"/>
    <p:sldId id="274" r:id="rId190"/>
    <p:sldId id="275" r:id="rId191"/>
    <p:sldId id="276" r:id="rId192"/>
    <p:sldId id="277" r:id="rId193"/>
    <p:sldId id="278" r:id="rId194"/>
    <p:sldId id="279" r:id="rId195"/>
    <p:sldId id="281" r:id="rId196"/>
    <p:sldId id="282" r:id="rId197"/>
    <p:sldId id="283" r:id="rId198"/>
    <p:sldId id="290" r:id="rId199"/>
    <p:sldId id="284" r:id="rId200"/>
    <p:sldId id="286" r:id="rId201"/>
    <p:sldId id="287" r:id="rId202"/>
    <p:sldId id="288" r:id="rId203"/>
    <p:sldId id="289" r:id="rId204"/>
    <p:sldId id="285" r:id="rId2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8142FF-2F5C-4503-9E04-8E06DE9F3438}" v="171" dt="2022-10-08T10:18:37.696"/>
    <p1510:client id="{341BCFD3-CCCC-4AC5-9379-E907737FB7C7}" v="201" dt="2022-09-05T06:19:20.578"/>
    <p1510:client id="{473A709A-A1CC-42CE-9345-873702CD84E3}" v="26" dt="2022-10-08T12:09:03.648"/>
    <p1510:client id="{5A993745-EE09-4F16-A81D-AE75ECD0F1AF}" v="84" dt="2022-10-10T04:10:18.332"/>
    <p1510:client id="{61616280-0945-481A-A7DB-2093980370F1}" v="44" dt="2022-10-08T12:16:09.570"/>
    <p1510:client id="{643E456D-C0FA-47F9-AE93-8672968C8E5B}" v="107" dt="2022-10-08T23:31:51.698"/>
    <p1510:client id="{6775BD62-121A-4C0B-90D4-54302484A95E}" v="124" dt="2022-10-08T14:05:32.582"/>
    <p1510:client id="{72A5F4CC-28BB-48A2-9377-6284B0568C8A}" v="224" dt="2022-10-08T11:22:12.197"/>
    <p1510:client id="{80202CD6-50C6-4E7C-A070-910662205883}" v="138" dt="2022-10-08T15:54:13.968"/>
    <p1510:client id="{8EF9CC9C-B3EF-47F0-A28E-80E53BBF795C}" v="21" dt="2022-10-08T10:23:24.032"/>
    <p1510:client id="{9050B25C-713A-424A-82DE-2BB07BEF9329}" v="123" dt="2022-10-10T18:36:18.727"/>
    <p1510:client id="{98362F74-A926-4ACF-815C-A56A2E1AB53A}" v="676" dt="2022-09-05T04:39:47.317"/>
    <p1510:client id="{9FA5A023-027B-4B4B-BD08-AA49A4700457}" v="60" dt="2022-10-10T03:50:10.619"/>
    <p1510:client id="{A23B4973-692A-49DB-A664-1E3A48421E83}" v="352" dt="2022-10-08T04:41:30.221"/>
    <p1510:client id="{B398D38B-6A76-4102-8BAA-792A0843A201}" v="40" dt="2022-10-12T03:49:01.542"/>
    <p1510:client id="{C05A54BD-4A87-48DE-A254-A93C99BE3668}" v="232" dt="2022-10-08T13:30:22.141"/>
    <p1510:client id="{DA83EE13-F6E9-4599-A2BB-6F3468394733}" v="1597" dt="2022-10-08T03:12:57.974"/>
    <p1510:client id="{EAF903A6-7716-4406-920E-4E96E5F2D4A0}" v="432" dt="2022-10-12T19:20:21.315"/>
    <p1510:client id="{ECCA6F1B-F3F2-45B5-A401-3B1A21B9F69F}" v="117" dt="2022-10-08T14:33:35.330"/>
    <p1510:client id="{EFAA3571-AD39-49DB-B985-DF1DA32E7692}" v="23" dt="2022-10-15T16:35:39.057"/>
    <p1510:client id="{F5A1D35F-5BF3-40F3-AC1C-9A88519F3428}" v="2" dt="2022-10-30T03:16:23.3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microsoft.com/office/2015/10/relationships/revisionInfo" Target="revisionInfo.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hyperlink" Target="https://www.geeksforgeeks.org/c-classes-and-objects/" TargetMode="External"/><Relationship Id="rId2" Type="http://schemas.openxmlformats.org/officeDocument/2006/relationships/hyperlink" Target="https://www.geeksforgeeks.org/functions-in-c/" TargetMode="External"/><Relationship Id="rId1" Type="http://schemas.openxmlformats.org/officeDocument/2006/relationships/hyperlink" Target="https://www.geeksforgeeks.org/variables-and-keywords-in-c/"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hyperlink" Target="https://www.geeksforgeeks.org/c-classes-and-objects/" TargetMode="External"/><Relationship Id="rId2" Type="http://schemas.openxmlformats.org/officeDocument/2006/relationships/hyperlink" Target="https://www.geeksforgeeks.org/functions-in-c/" TargetMode="External"/><Relationship Id="rId1" Type="http://schemas.openxmlformats.org/officeDocument/2006/relationships/hyperlink" Target="https://www.geeksforgeeks.org/variables-and-keywords-in-c/"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2FCF8B-E347-42DF-ADB7-CD5BC0A1D627}"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7190F3CD-88B0-43E4-BFB6-76647D7EDC27}">
      <dgm:prSet/>
      <dgm:spPr/>
      <dgm:t>
        <a:bodyPr/>
        <a:lstStyle/>
        <a:p>
          <a:pPr>
            <a:lnSpc>
              <a:spcPct val="100000"/>
            </a:lnSpc>
          </a:pPr>
          <a:r>
            <a:rPr lang="en-US"/>
            <a:t>Given as task, create pseudocode</a:t>
          </a:r>
        </a:p>
      </dgm:t>
    </dgm:pt>
    <dgm:pt modelId="{E38DD4F8-87A7-4C5F-8639-77DC1A629939}" type="parTrans" cxnId="{70C3C6A7-DB83-4E2F-B661-615385B52942}">
      <dgm:prSet/>
      <dgm:spPr/>
      <dgm:t>
        <a:bodyPr/>
        <a:lstStyle/>
        <a:p>
          <a:endParaRPr lang="en-US"/>
        </a:p>
      </dgm:t>
    </dgm:pt>
    <dgm:pt modelId="{4305F312-830A-4F80-B8C5-02A1F3F54BCA}" type="sibTrans" cxnId="{70C3C6A7-DB83-4E2F-B661-615385B52942}">
      <dgm:prSet/>
      <dgm:spPr/>
      <dgm:t>
        <a:bodyPr/>
        <a:lstStyle/>
        <a:p>
          <a:endParaRPr lang="en-US"/>
        </a:p>
      </dgm:t>
    </dgm:pt>
    <dgm:pt modelId="{C431AC6D-DDC9-4EE0-8E94-8D7EEF966BBE}">
      <dgm:prSet/>
      <dgm:spPr/>
      <dgm:t>
        <a:bodyPr/>
        <a:lstStyle/>
        <a:p>
          <a:pPr>
            <a:lnSpc>
              <a:spcPct val="100000"/>
            </a:lnSpc>
          </a:pPr>
          <a:r>
            <a:rPr lang="en-US"/>
            <a:t>Given pseudocode, create a flowchart</a:t>
          </a:r>
        </a:p>
      </dgm:t>
    </dgm:pt>
    <dgm:pt modelId="{0ADD9AFF-F1ED-40B7-920A-0BB130C80B0B}" type="parTrans" cxnId="{20824CA5-BC82-4BDA-A64A-9DEB429E1088}">
      <dgm:prSet/>
      <dgm:spPr/>
      <dgm:t>
        <a:bodyPr/>
        <a:lstStyle/>
        <a:p>
          <a:endParaRPr lang="en-US"/>
        </a:p>
      </dgm:t>
    </dgm:pt>
    <dgm:pt modelId="{102BC072-AF26-4B87-9C2F-CBEBEC748856}" type="sibTrans" cxnId="{20824CA5-BC82-4BDA-A64A-9DEB429E1088}">
      <dgm:prSet/>
      <dgm:spPr/>
      <dgm:t>
        <a:bodyPr/>
        <a:lstStyle/>
        <a:p>
          <a:endParaRPr lang="en-US"/>
        </a:p>
      </dgm:t>
    </dgm:pt>
    <dgm:pt modelId="{0F109CB5-24C0-4BA2-9799-E8B92255C82C}">
      <dgm:prSet/>
      <dgm:spPr/>
      <dgm:t>
        <a:bodyPr/>
        <a:lstStyle/>
        <a:p>
          <a:pPr>
            <a:lnSpc>
              <a:spcPct val="100000"/>
            </a:lnSpc>
          </a:pPr>
          <a:r>
            <a:rPr lang="en-US"/>
            <a:t>Define/ describe these terms:</a:t>
          </a:r>
          <a:br>
            <a:rPr lang="en-US"/>
          </a:br>
          <a:r>
            <a:rPr lang="en-US"/>
            <a:t>program, compile vs interpret, loop,</a:t>
          </a:r>
          <a:r>
            <a:rPr lang="en-US">
              <a:latin typeface="Calibri Light" panose="020F0302020204030204"/>
            </a:rPr>
            <a:t> </a:t>
          </a:r>
          <a:r>
            <a:rPr lang="en-US"/>
            <a:t> function, syntax, code and many more</a:t>
          </a:r>
        </a:p>
      </dgm:t>
    </dgm:pt>
    <dgm:pt modelId="{2CDC1402-A99C-4783-B71C-0812C5522930}" type="parTrans" cxnId="{8DF37EAE-CB0F-4709-A3A8-EAD3FB04524F}">
      <dgm:prSet/>
      <dgm:spPr/>
      <dgm:t>
        <a:bodyPr/>
        <a:lstStyle/>
        <a:p>
          <a:endParaRPr lang="en-US"/>
        </a:p>
      </dgm:t>
    </dgm:pt>
    <dgm:pt modelId="{DC867095-F49C-4A78-9BBD-9053F5420D3C}" type="sibTrans" cxnId="{8DF37EAE-CB0F-4709-A3A8-EAD3FB04524F}">
      <dgm:prSet/>
      <dgm:spPr/>
      <dgm:t>
        <a:bodyPr/>
        <a:lstStyle/>
        <a:p>
          <a:endParaRPr lang="en-US"/>
        </a:p>
      </dgm:t>
    </dgm:pt>
    <dgm:pt modelId="{3B11E4CA-EB76-4FD8-BAD1-C96D76F072BD}" type="pres">
      <dgm:prSet presAssocID="{FF2FCF8B-E347-42DF-ADB7-CD5BC0A1D627}" presName="root" presStyleCnt="0">
        <dgm:presLayoutVars>
          <dgm:dir/>
          <dgm:resizeHandles val="exact"/>
        </dgm:presLayoutVars>
      </dgm:prSet>
      <dgm:spPr/>
    </dgm:pt>
    <dgm:pt modelId="{19DD6CB9-F103-4477-9573-D2A93451B0CC}" type="pres">
      <dgm:prSet presAssocID="{7190F3CD-88B0-43E4-BFB6-76647D7EDC27}" presName="compNode" presStyleCnt="0"/>
      <dgm:spPr/>
    </dgm:pt>
    <dgm:pt modelId="{49C31F62-671C-4047-A0AE-1A02FF4A89CB}" type="pres">
      <dgm:prSet presAssocID="{7190F3CD-88B0-43E4-BFB6-76647D7EDC27}" presName="bgRect" presStyleLbl="bgShp" presStyleIdx="0" presStyleCnt="3"/>
      <dgm:spPr/>
    </dgm:pt>
    <dgm:pt modelId="{42DB25B7-17D3-402A-A008-2AB024B36728}" type="pres">
      <dgm:prSet presAssocID="{7190F3CD-88B0-43E4-BFB6-76647D7EDC2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code"/>
        </a:ext>
      </dgm:extLst>
    </dgm:pt>
    <dgm:pt modelId="{72BC8606-7F86-4E36-8931-03D478E3EFB4}" type="pres">
      <dgm:prSet presAssocID="{7190F3CD-88B0-43E4-BFB6-76647D7EDC27}" presName="spaceRect" presStyleCnt="0"/>
      <dgm:spPr/>
    </dgm:pt>
    <dgm:pt modelId="{9775FCE0-C874-4275-B4BC-68894FDBAA25}" type="pres">
      <dgm:prSet presAssocID="{7190F3CD-88B0-43E4-BFB6-76647D7EDC27}" presName="parTx" presStyleLbl="revTx" presStyleIdx="0" presStyleCnt="3">
        <dgm:presLayoutVars>
          <dgm:chMax val="0"/>
          <dgm:chPref val="0"/>
        </dgm:presLayoutVars>
      </dgm:prSet>
      <dgm:spPr/>
    </dgm:pt>
    <dgm:pt modelId="{BDC64644-9390-4D38-8498-A38E3EF791A1}" type="pres">
      <dgm:prSet presAssocID="{4305F312-830A-4F80-B8C5-02A1F3F54BCA}" presName="sibTrans" presStyleCnt="0"/>
      <dgm:spPr/>
    </dgm:pt>
    <dgm:pt modelId="{BCD4CA39-5577-49E1-9262-65D5A12E679F}" type="pres">
      <dgm:prSet presAssocID="{C431AC6D-DDC9-4EE0-8E94-8D7EEF966BBE}" presName="compNode" presStyleCnt="0"/>
      <dgm:spPr/>
    </dgm:pt>
    <dgm:pt modelId="{A427313E-5FF1-422B-ABE0-F9849766A8FA}" type="pres">
      <dgm:prSet presAssocID="{C431AC6D-DDC9-4EE0-8E94-8D7EEF966BBE}" presName="bgRect" presStyleLbl="bgShp" presStyleIdx="1" presStyleCnt="3"/>
      <dgm:spPr/>
    </dgm:pt>
    <dgm:pt modelId="{0170E12B-7C0D-46E9-B407-3DD6BB176B13}" type="pres">
      <dgm:prSet presAssocID="{C431AC6D-DDC9-4EE0-8E94-8D7EEF966BB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30CB89E1-9A09-43A2-9AAF-7273B9985D38}" type="pres">
      <dgm:prSet presAssocID="{C431AC6D-DDC9-4EE0-8E94-8D7EEF966BBE}" presName="spaceRect" presStyleCnt="0"/>
      <dgm:spPr/>
    </dgm:pt>
    <dgm:pt modelId="{A3279D05-F0B4-46B7-8404-5C8416962568}" type="pres">
      <dgm:prSet presAssocID="{C431AC6D-DDC9-4EE0-8E94-8D7EEF966BBE}" presName="parTx" presStyleLbl="revTx" presStyleIdx="1" presStyleCnt="3">
        <dgm:presLayoutVars>
          <dgm:chMax val="0"/>
          <dgm:chPref val="0"/>
        </dgm:presLayoutVars>
      </dgm:prSet>
      <dgm:spPr/>
    </dgm:pt>
    <dgm:pt modelId="{8733FB85-8CE8-46F6-945B-C534881B943D}" type="pres">
      <dgm:prSet presAssocID="{102BC072-AF26-4B87-9C2F-CBEBEC748856}" presName="sibTrans" presStyleCnt="0"/>
      <dgm:spPr/>
    </dgm:pt>
    <dgm:pt modelId="{E0B89BAC-2912-4A46-9849-EA2153B6E5FB}" type="pres">
      <dgm:prSet presAssocID="{0F109CB5-24C0-4BA2-9799-E8B92255C82C}" presName="compNode" presStyleCnt="0"/>
      <dgm:spPr/>
    </dgm:pt>
    <dgm:pt modelId="{F01A252C-5378-4C97-BA57-46BCA721EDEC}" type="pres">
      <dgm:prSet presAssocID="{0F109CB5-24C0-4BA2-9799-E8B92255C82C}" presName="bgRect" presStyleLbl="bgShp" presStyleIdx="2" presStyleCnt="3"/>
      <dgm:spPr/>
    </dgm:pt>
    <dgm:pt modelId="{553DB4F1-83FB-4C75-81F3-84FCA3223926}" type="pres">
      <dgm:prSet presAssocID="{0F109CB5-24C0-4BA2-9799-E8B92255C82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5B152202-615E-4662-B7DF-133664F56391}" type="pres">
      <dgm:prSet presAssocID="{0F109CB5-24C0-4BA2-9799-E8B92255C82C}" presName="spaceRect" presStyleCnt="0"/>
      <dgm:spPr/>
    </dgm:pt>
    <dgm:pt modelId="{1013E19E-0BC0-4EDD-AF42-CBEC211C4E14}" type="pres">
      <dgm:prSet presAssocID="{0F109CB5-24C0-4BA2-9799-E8B92255C82C}" presName="parTx" presStyleLbl="revTx" presStyleIdx="2" presStyleCnt="3">
        <dgm:presLayoutVars>
          <dgm:chMax val="0"/>
          <dgm:chPref val="0"/>
        </dgm:presLayoutVars>
      </dgm:prSet>
      <dgm:spPr/>
    </dgm:pt>
  </dgm:ptLst>
  <dgm:cxnLst>
    <dgm:cxn modelId="{D106C792-705E-4126-8970-9F34DA2D62FC}" type="presOf" srcId="{C431AC6D-DDC9-4EE0-8E94-8D7EEF966BBE}" destId="{A3279D05-F0B4-46B7-8404-5C8416962568}" srcOrd="0" destOrd="0" presId="urn:microsoft.com/office/officeart/2018/2/layout/IconVerticalSolidList"/>
    <dgm:cxn modelId="{20824CA5-BC82-4BDA-A64A-9DEB429E1088}" srcId="{FF2FCF8B-E347-42DF-ADB7-CD5BC0A1D627}" destId="{C431AC6D-DDC9-4EE0-8E94-8D7EEF966BBE}" srcOrd="1" destOrd="0" parTransId="{0ADD9AFF-F1ED-40B7-920A-0BB130C80B0B}" sibTransId="{102BC072-AF26-4B87-9C2F-CBEBEC748856}"/>
    <dgm:cxn modelId="{70C3C6A7-DB83-4E2F-B661-615385B52942}" srcId="{FF2FCF8B-E347-42DF-ADB7-CD5BC0A1D627}" destId="{7190F3CD-88B0-43E4-BFB6-76647D7EDC27}" srcOrd="0" destOrd="0" parTransId="{E38DD4F8-87A7-4C5F-8639-77DC1A629939}" sibTransId="{4305F312-830A-4F80-B8C5-02A1F3F54BCA}"/>
    <dgm:cxn modelId="{8DF37EAE-CB0F-4709-A3A8-EAD3FB04524F}" srcId="{FF2FCF8B-E347-42DF-ADB7-CD5BC0A1D627}" destId="{0F109CB5-24C0-4BA2-9799-E8B92255C82C}" srcOrd="2" destOrd="0" parTransId="{2CDC1402-A99C-4783-B71C-0812C5522930}" sibTransId="{DC867095-F49C-4A78-9BBD-9053F5420D3C}"/>
    <dgm:cxn modelId="{B3968AB0-789C-4CE8-B490-31FD1FF829CD}" type="presOf" srcId="{FF2FCF8B-E347-42DF-ADB7-CD5BC0A1D627}" destId="{3B11E4CA-EB76-4FD8-BAD1-C96D76F072BD}" srcOrd="0" destOrd="0" presId="urn:microsoft.com/office/officeart/2018/2/layout/IconVerticalSolidList"/>
    <dgm:cxn modelId="{EB2368DA-AB0A-4A0E-9236-87CC0A0B88C3}" type="presOf" srcId="{7190F3CD-88B0-43E4-BFB6-76647D7EDC27}" destId="{9775FCE0-C874-4275-B4BC-68894FDBAA25}" srcOrd="0" destOrd="0" presId="urn:microsoft.com/office/officeart/2018/2/layout/IconVerticalSolidList"/>
    <dgm:cxn modelId="{F28B83DE-E9C9-4700-90A5-A9012CCA1C0C}" type="presOf" srcId="{0F109CB5-24C0-4BA2-9799-E8B92255C82C}" destId="{1013E19E-0BC0-4EDD-AF42-CBEC211C4E14}" srcOrd="0" destOrd="0" presId="urn:microsoft.com/office/officeart/2018/2/layout/IconVerticalSolidList"/>
    <dgm:cxn modelId="{AF3A0D5C-5186-46BD-9024-4CDB65B15532}" type="presParOf" srcId="{3B11E4CA-EB76-4FD8-BAD1-C96D76F072BD}" destId="{19DD6CB9-F103-4477-9573-D2A93451B0CC}" srcOrd="0" destOrd="0" presId="urn:microsoft.com/office/officeart/2018/2/layout/IconVerticalSolidList"/>
    <dgm:cxn modelId="{03B1E4EA-C9BB-4DE4-B4D2-34604F24F304}" type="presParOf" srcId="{19DD6CB9-F103-4477-9573-D2A93451B0CC}" destId="{49C31F62-671C-4047-A0AE-1A02FF4A89CB}" srcOrd="0" destOrd="0" presId="urn:microsoft.com/office/officeart/2018/2/layout/IconVerticalSolidList"/>
    <dgm:cxn modelId="{FB178397-D9BE-4E28-B88B-2A9275681675}" type="presParOf" srcId="{19DD6CB9-F103-4477-9573-D2A93451B0CC}" destId="{42DB25B7-17D3-402A-A008-2AB024B36728}" srcOrd="1" destOrd="0" presId="urn:microsoft.com/office/officeart/2018/2/layout/IconVerticalSolidList"/>
    <dgm:cxn modelId="{84FC0E22-6945-4393-958D-0D8CB9798ACD}" type="presParOf" srcId="{19DD6CB9-F103-4477-9573-D2A93451B0CC}" destId="{72BC8606-7F86-4E36-8931-03D478E3EFB4}" srcOrd="2" destOrd="0" presId="urn:microsoft.com/office/officeart/2018/2/layout/IconVerticalSolidList"/>
    <dgm:cxn modelId="{276335CB-57BF-4FFB-8D1B-6249DB894ECC}" type="presParOf" srcId="{19DD6CB9-F103-4477-9573-D2A93451B0CC}" destId="{9775FCE0-C874-4275-B4BC-68894FDBAA25}" srcOrd="3" destOrd="0" presId="urn:microsoft.com/office/officeart/2018/2/layout/IconVerticalSolidList"/>
    <dgm:cxn modelId="{1113567A-2AFA-4677-B965-E7087714A0F3}" type="presParOf" srcId="{3B11E4CA-EB76-4FD8-BAD1-C96D76F072BD}" destId="{BDC64644-9390-4D38-8498-A38E3EF791A1}" srcOrd="1" destOrd="0" presId="urn:microsoft.com/office/officeart/2018/2/layout/IconVerticalSolidList"/>
    <dgm:cxn modelId="{7A6142AF-BEAB-4073-A91C-233497ADB224}" type="presParOf" srcId="{3B11E4CA-EB76-4FD8-BAD1-C96D76F072BD}" destId="{BCD4CA39-5577-49E1-9262-65D5A12E679F}" srcOrd="2" destOrd="0" presId="urn:microsoft.com/office/officeart/2018/2/layout/IconVerticalSolidList"/>
    <dgm:cxn modelId="{E4017B86-0726-4D1B-8C38-EBD384CA2F66}" type="presParOf" srcId="{BCD4CA39-5577-49E1-9262-65D5A12E679F}" destId="{A427313E-5FF1-422B-ABE0-F9849766A8FA}" srcOrd="0" destOrd="0" presId="urn:microsoft.com/office/officeart/2018/2/layout/IconVerticalSolidList"/>
    <dgm:cxn modelId="{66E07CE4-0500-4B0C-9191-F1105CF7FF6E}" type="presParOf" srcId="{BCD4CA39-5577-49E1-9262-65D5A12E679F}" destId="{0170E12B-7C0D-46E9-B407-3DD6BB176B13}" srcOrd="1" destOrd="0" presId="urn:microsoft.com/office/officeart/2018/2/layout/IconVerticalSolidList"/>
    <dgm:cxn modelId="{F9517220-9FB2-418D-B0E5-9D88DFF69155}" type="presParOf" srcId="{BCD4CA39-5577-49E1-9262-65D5A12E679F}" destId="{30CB89E1-9A09-43A2-9AAF-7273B9985D38}" srcOrd="2" destOrd="0" presId="urn:microsoft.com/office/officeart/2018/2/layout/IconVerticalSolidList"/>
    <dgm:cxn modelId="{CD181B5E-95D1-4E55-8EF9-2233016CB36C}" type="presParOf" srcId="{BCD4CA39-5577-49E1-9262-65D5A12E679F}" destId="{A3279D05-F0B4-46B7-8404-5C8416962568}" srcOrd="3" destOrd="0" presId="urn:microsoft.com/office/officeart/2018/2/layout/IconVerticalSolidList"/>
    <dgm:cxn modelId="{C10F18CB-CEDF-43E0-925F-310FE8D62BB5}" type="presParOf" srcId="{3B11E4CA-EB76-4FD8-BAD1-C96D76F072BD}" destId="{8733FB85-8CE8-46F6-945B-C534881B943D}" srcOrd="3" destOrd="0" presId="urn:microsoft.com/office/officeart/2018/2/layout/IconVerticalSolidList"/>
    <dgm:cxn modelId="{A6C2A9F7-85AB-4044-9271-7099734427E9}" type="presParOf" srcId="{3B11E4CA-EB76-4FD8-BAD1-C96D76F072BD}" destId="{E0B89BAC-2912-4A46-9849-EA2153B6E5FB}" srcOrd="4" destOrd="0" presId="urn:microsoft.com/office/officeart/2018/2/layout/IconVerticalSolidList"/>
    <dgm:cxn modelId="{B5E81D35-3B0C-4953-BBE9-B31027EBE496}" type="presParOf" srcId="{E0B89BAC-2912-4A46-9849-EA2153B6E5FB}" destId="{F01A252C-5378-4C97-BA57-46BCA721EDEC}" srcOrd="0" destOrd="0" presId="urn:microsoft.com/office/officeart/2018/2/layout/IconVerticalSolidList"/>
    <dgm:cxn modelId="{1822C761-35DE-479B-B0D9-C0DB79C4F791}" type="presParOf" srcId="{E0B89BAC-2912-4A46-9849-EA2153B6E5FB}" destId="{553DB4F1-83FB-4C75-81F3-84FCA3223926}" srcOrd="1" destOrd="0" presId="urn:microsoft.com/office/officeart/2018/2/layout/IconVerticalSolidList"/>
    <dgm:cxn modelId="{4C72252E-32F0-450B-98FB-EAF9C301D189}" type="presParOf" srcId="{E0B89BAC-2912-4A46-9849-EA2153B6E5FB}" destId="{5B152202-615E-4662-B7DF-133664F56391}" srcOrd="2" destOrd="0" presId="urn:microsoft.com/office/officeart/2018/2/layout/IconVerticalSolidList"/>
    <dgm:cxn modelId="{5C1D5936-0242-4D7B-9749-D780DC727C23}" type="presParOf" srcId="{E0B89BAC-2912-4A46-9849-EA2153B6E5FB}" destId="{1013E19E-0BC0-4EDD-AF42-CBEC211C4E1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07408C-E9DB-4769-ABED-F8A5210E7921}"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D04AD35E-8B22-4F66-A72F-B9A653549425}">
      <dgm:prSet/>
      <dgm:spPr/>
      <dgm:t>
        <a:bodyPr/>
        <a:lstStyle/>
        <a:p>
          <a:r>
            <a:rPr lang="en-US"/>
            <a:t>Task: add two numbers</a:t>
          </a:r>
        </a:p>
      </dgm:t>
    </dgm:pt>
    <dgm:pt modelId="{18DBF549-E58F-4A13-B281-EB57815872EA}" type="parTrans" cxnId="{C2F4A6E7-8F56-4CF3-BBB6-60BCC3CF11F3}">
      <dgm:prSet/>
      <dgm:spPr/>
      <dgm:t>
        <a:bodyPr/>
        <a:lstStyle/>
        <a:p>
          <a:endParaRPr lang="en-US"/>
        </a:p>
      </dgm:t>
    </dgm:pt>
    <dgm:pt modelId="{BB8A02F8-CE3C-47B2-B64D-845E7CFFAF85}" type="sibTrans" cxnId="{C2F4A6E7-8F56-4CF3-BBB6-60BCC3CF11F3}">
      <dgm:prSet/>
      <dgm:spPr/>
      <dgm:t>
        <a:bodyPr/>
        <a:lstStyle/>
        <a:p>
          <a:endParaRPr lang="en-US"/>
        </a:p>
      </dgm:t>
    </dgm:pt>
    <dgm:pt modelId="{BA04DDA2-3C40-43DE-8D26-1812B9FB50D8}">
      <dgm:prSet/>
      <dgm:spPr/>
      <dgm:t>
        <a:bodyPr/>
        <a:lstStyle/>
        <a:p>
          <a:r>
            <a:rPr lang="en-US"/>
            <a:t>Pseudocode:</a:t>
          </a:r>
        </a:p>
      </dgm:t>
    </dgm:pt>
    <dgm:pt modelId="{34273FA5-56A7-4336-9B50-558D7E4C35EE}" type="parTrans" cxnId="{B1B0448C-C989-4E92-802E-967DB434C4A1}">
      <dgm:prSet/>
      <dgm:spPr/>
      <dgm:t>
        <a:bodyPr/>
        <a:lstStyle/>
        <a:p>
          <a:endParaRPr lang="en-US"/>
        </a:p>
      </dgm:t>
    </dgm:pt>
    <dgm:pt modelId="{3D02B032-6BEE-4FFB-8C8F-18B1196B3323}" type="sibTrans" cxnId="{B1B0448C-C989-4E92-802E-967DB434C4A1}">
      <dgm:prSet/>
      <dgm:spPr/>
      <dgm:t>
        <a:bodyPr/>
        <a:lstStyle/>
        <a:p>
          <a:endParaRPr lang="en-US"/>
        </a:p>
      </dgm:t>
    </dgm:pt>
    <dgm:pt modelId="{4B9F9800-03BD-4818-8F58-3321AC1B5D77}">
      <dgm:prSet/>
      <dgm:spPr/>
      <dgm:t>
        <a:bodyPr/>
        <a:lstStyle/>
        <a:p>
          <a:r>
            <a:rPr lang="en-US"/>
            <a:t>Start</a:t>
          </a:r>
        </a:p>
      </dgm:t>
    </dgm:pt>
    <dgm:pt modelId="{E743C589-A949-485C-A9F0-1577B64805C3}" type="parTrans" cxnId="{1CFA30B0-470D-421D-A6A5-8E97A8C9BF1A}">
      <dgm:prSet/>
      <dgm:spPr/>
      <dgm:t>
        <a:bodyPr/>
        <a:lstStyle/>
        <a:p>
          <a:endParaRPr lang="en-US"/>
        </a:p>
      </dgm:t>
    </dgm:pt>
    <dgm:pt modelId="{33F55C56-A168-43C8-88E1-7D8C29196007}" type="sibTrans" cxnId="{1CFA30B0-470D-421D-A6A5-8E97A8C9BF1A}">
      <dgm:prSet/>
      <dgm:spPr/>
      <dgm:t>
        <a:bodyPr/>
        <a:lstStyle/>
        <a:p>
          <a:endParaRPr lang="en-US"/>
        </a:p>
      </dgm:t>
    </dgm:pt>
    <dgm:pt modelId="{79FCBD4C-7738-4B69-97BD-3809310E3432}">
      <dgm:prSet/>
      <dgm:spPr/>
      <dgm:t>
        <a:bodyPr/>
        <a:lstStyle/>
        <a:p>
          <a:r>
            <a:rPr lang="en-US"/>
            <a:t>Get two numbers</a:t>
          </a:r>
        </a:p>
      </dgm:t>
    </dgm:pt>
    <dgm:pt modelId="{BF0EC28C-C7F5-4F22-8395-34349A2B4102}" type="parTrans" cxnId="{16555408-EFDD-4D7D-B3F0-E0E4C08EB5C7}">
      <dgm:prSet/>
      <dgm:spPr/>
      <dgm:t>
        <a:bodyPr/>
        <a:lstStyle/>
        <a:p>
          <a:endParaRPr lang="en-US"/>
        </a:p>
      </dgm:t>
    </dgm:pt>
    <dgm:pt modelId="{B8F700F7-3949-485F-AE83-298BAF890C3D}" type="sibTrans" cxnId="{16555408-EFDD-4D7D-B3F0-E0E4C08EB5C7}">
      <dgm:prSet/>
      <dgm:spPr/>
      <dgm:t>
        <a:bodyPr/>
        <a:lstStyle/>
        <a:p>
          <a:endParaRPr lang="en-US"/>
        </a:p>
      </dgm:t>
    </dgm:pt>
    <dgm:pt modelId="{C0F9E325-A0A2-4C41-BAA1-4D8E0005F942}">
      <dgm:prSet/>
      <dgm:spPr/>
      <dgm:t>
        <a:bodyPr/>
        <a:lstStyle/>
        <a:p>
          <a:r>
            <a:rPr lang="en-US"/>
            <a:t>Add them</a:t>
          </a:r>
        </a:p>
      </dgm:t>
    </dgm:pt>
    <dgm:pt modelId="{1A4B22CA-09BC-45FD-BF98-D135ED037350}" type="parTrans" cxnId="{23FEEC87-D461-4D94-8D00-B179865724FF}">
      <dgm:prSet/>
      <dgm:spPr/>
      <dgm:t>
        <a:bodyPr/>
        <a:lstStyle/>
        <a:p>
          <a:endParaRPr lang="en-US"/>
        </a:p>
      </dgm:t>
    </dgm:pt>
    <dgm:pt modelId="{41E9D29A-19AE-4684-BDD2-68E660B512F2}" type="sibTrans" cxnId="{23FEEC87-D461-4D94-8D00-B179865724FF}">
      <dgm:prSet/>
      <dgm:spPr/>
      <dgm:t>
        <a:bodyPr/>
        <a:lstStyle/>
        <a:p>
          <a:endParaRPr lang="en-US"/>
        </a:p>
      </dgm:t>
    </dgm:pt>
    <dgm:pt modelId="{A8C39F50-3014-4103-83A9-95B1DDAC0335}">
      <dgm:prSet/>
      <dgm:spPr/>
      <dgm:t>
        <a:bodyPr/>
        <a:lstStyle/>
        <a:p>
          <a:r>
            <a:rPr lang="en-US"/>
            <a:t>Print the answer</a:t>
          </a:r>
        </a:p>
      </dgm:t>
    </dgm:pt>
    <dgm:pt modelId="{5A7E3BA7-752F-46FF-BFCD-CE8A57BC67D9}" type="parTrans" cxnId="{35CEAA69-342D-4EE4-A537-2B8124A8603C}">
      <dgm:prSet/>
      <dgm:spPr/>
      <dgm:t>
        <a:bodyPr/>
        <a:lstStyle/>
        <a:p>
          <a:endParaRPr lang="en-US"/>
        </a:p>
      </dgm:t>
    </dgm:pt>
    <dgm:pt modelId="{3FF09582-0EDD-405D-8B26-963EA986A8ED}" type="sibTrans" cxnId="{35CEAA69-342D-4EE4-A537-2B8124A8603C}">
      <dgm:prSet/>
      <dgm:spPr/>
      <dgm:t>
        <a:bodyPr/>
        <a:lstStyle/>
        <a:p>
          <a:endParaRPr lang="en-US"/>
        </a:p>
      </dgm:t>
    </dgm:pt>
    <dgm:pt modelId="{681C0F1F-463A-45C3-9059-49B24F03C686}">
      <dgm:prSet/>
      <dgm:spPr/>
      <dgm:t>
        <a:bodyPr/>
        <a:lstStyle/>
        <a:p>
          <a:r>
            <a:rPr lang="en-US"/>
            <a:t>End</a:t>
          </a:r>
        </a:p>
      </dgm:t>
    </dgm:pt>
    <dgm:pt modelId="{4D4595CB-B728-4E84-99C0-E2615E844A9C}" type="parTrans" cxnId="{45057037-8F76-4F34-9AC5-CA2CA59D7109}">
      <dgm:prSet/>
      <dgm:spPr/>
      <dgm:t>
        <a:bodyPr/>
        <a:lstStyle/>
        <a:p>
          <a:endParaRPr lang="en-US"/>
        </a:p>
      </dgm:t>
    </dgm:pt>
    <dgm:pt modelId="{1C5A2C36-8663-4C34-9392-CDD7009A6C81}" type="sibTrans" cxnId="{45057037-8F76-4F34-9AC5-CA2CA59D7109}">
      <dgm:prSet/>
      <dgm:spPr/>
      <dgm:t>
        <a:bodyPr/>
        <a:lstStyle/>
        <a:p>
          <a:endParaRPr lang="en-US"/>
        </a:p>
      </dgm:t>
    </dgm:pt>
    <dgm:pt modelId="{5B91ADEE-3EAD-4611-A153-51A3FEEDC2C3}" type="pres">
      <dgm:prSet presAssocID="{3607408C-E9DB-4769-ABED-F8A5210E7921}" presName="linear" presStyleCnt="0">
        <dgm:presLayoutVars>
          <dgm:dir/>
          <dgm:animLvl val="lvl"/>
          <dgm:resizeHandles val="exact"/>
        </dgm:presLayoutVars>
      </dgm:prSet>
      <dgm:spPr/>
    </dgm:pt>
    <dgm:pt modelId="{12EAA9A1-37B6-4054-8D39-D2B534AD2330}" type="pres">
      <dgm:prSet presAssocID="{D04AD35E-8B22-4F66-A72F-B9A653549425}" presName="parentLin" presStyleCnt="0"/>
      <dgm:spPr/>
    </dgm:pt>
    <dgm:pt modelId="{43484294-BB1D-4012-8A35-588128F79E53}" type="pres">
      <dgm:prSet presAssocID="{D04AD35E-8B22-4F66-A72F-B9A653549425}" presName="parentLeftMargin" presStyleLbl="node1" presStyleIdx="0" presStyleCnt="2"/>
      <dgm:spPr/>
    </dgm:pt>
    <dgm:pt modelId="{2C963458-E011-4079-AFE2-D7FE2E483DB5}" type="pres">
      <dgm:prSet presAssocID="{D04AD35E-8B22-4F66-A72F-B9A653549425}" presName="parentText" presStyleLbl="node1" presStyleIdx="0" presStyleCnt="2">
        <dgm:presLayoutVars>
          <dgm:chMax val="0"/>
          <dgm:bulletEnabled val="1"/>
        </dgm:presLayoutVars>
      </dgm:prSet>
      <dgm:spPr/>
    </dgm:pt>
    <dgm:pt modelId="{4D2A6B2C-4667-4B0F-9D48-E9EF17070020}" type="pres">
      <dgm:prSet presAssocID="{D04AD35E-8B22-4F66-A72F-B9A653549425}" presName="negativeSpace" presStyleCnt="0"/>
      <dgm:spPr/>
    </dgm:pt>
    <dgm:pt modelId="{0628E5DE-D53A-45F4-9F7C-856A374943D3}" type="pres">
      <dgm:prSet presAssocID="{D04AD35E-8B22-4F66-A72F-B9A653549425}" presName="childText" presStyleLbl="conFgAcc1" presStyleIdx="0" presStyleCnt="2">
        <dgm:presLayoutVars>
          <dgm:bulletEnabled val="1"/>
        </dgm:presLayoutVars>
      </dgm:prSet>
      <dgm:spPr/>
    </dgm:pt>
    <dgm:pt modelId="{4CC8982C-8FB9-4D5D-9156-1F75EBB51D83}" type="pres">
      <dgm:prSet presAssocID="{BB8A02F8-CE3C-47B2-B64D-845E7CFFAF85}" presName="spaceBetweenRectangles" presStyleCnt="0"/>
      <dgm:spPr/>
    </dgm:pt>
    <dgm:pt modelId="{B36ED2B9-22AF-4E58-897A-345F808F09E8}" type="pres">
      <dgm:prSet presAssocID="{BA04DDA2-3C40-43DE-8D26-1812B9FB50D8}" presName="parentLin" presStyleCnt="0"/>
      <dgm:spPr/>
    </dgm:pt>
    <dgm:pt modelId="{8996A8E4-A88B-403F-BEF9-82E7F81A1797}" type="pres">
      <dgm:prSet presAssocID="{BA04DDA2-3C40-43DE-8D26-1812B9FB50D8}" presName="parentLeftMargin" presStyleLbl="node1" presStyleIdx="0" presStyleCnt="2"/>
      <dgm:spPr/>
    </dgm:pt>
    <dgm:pt modelId="{869A224A-20B5-403B-8212-0C2B8BDB6407}" type="pres">
      <dgm:prSet presAssocID="{BA04DDA2-3C40-43DE-8D26-1812B9FB50D8}" presName="parentText" presStyleLbl="node1" presStyleIdx="1" presStyleCnt="2">
        <dgm:presLayoutVars>
          <dgm:chMax val="0"/>
          <dgm:bulletEnabled val="1"/>
        </dgm:presLayoutVars>
      </dgm:prSet>
      <dgm:spPr/>
    </dgm:pt>
    <dgm:pt modelId="{542280F5-6C07-4280-B36A-00040EF0FB73}" type="pres">
      <dgm:prSet presAssocID="{BA04DDA2-3C40-43DE-8D26-1812B9FB50D8}" presName="negativeSpace" presStyleCnt="0"/>
      <dgm:spPr/>
    </dgm:pt>
    <dgm:pt modelId="{095DCCFA-2960-43FE-B9DC-8699532DC9F1}" type="pres">
      <dgm:prSet presAssocID="{BA04DDA2-3C40-43DE-8D26-1812B9FB50D8}" presName="childText" presStyleLbl="conFgAcc1" presStyleIdx="1" presStyleCnt="2">
        <dgm:presLayoutVars>
          <dgm:bulletEnabled val="1"/>
        </dgm:presLayoutVars>
      </dgm:prSet>
      <dgm:spPr/>
    </dgm:pt>
  </dgm:ptLst>
  <dgm:cxnLst>
    <dgm:cxn modelId="{16555408-EFDD-4D7D-B3F0-E0E4C08EB5C7}" srcId="{BA04DDA2-3C40-43DE-8D26-1812B9FB50D8}" destId="{79FCBD4C-7738-4B69-97BD-3809310E3432}" srcOrd="1" destOrd="0" parTransId="{BF0EC28C-C7F5-4F22-8395-34349A2B4102}" sibTransId="{B8F700F7-3949-485F-AE83-298BAF890C3D}"/>
    <dgm:cxn modelId="{70FCCB22-4E8B-4D60-91D4-482AC14D1688}" type="presOf" srcId="{79FCBD4C-7738-4B69-97BD-3809310E3432}" destId="{095DCCFA-2960-43FE-B9DC-8699532DC9F1}" srcOrd="0" destOrd="1" presId="urn:microsoft.com/office/officeart/2005/8/layout/list1"/>
    <dgm:cxn modelId="{45057037-8F76-4F34-9AC5-CA2CA59D7109}" srcId="{BA04DDA2-3C40-43DE-8D26-1812B9FB50D8}" destId="{681C0F1F-463A-45C3-9059-49B24F03C686}" srcOrd="4" destOrd="0" parTransId="{4D4595CB-B728-4E84-99C0-E2615E844A9C}" sibTransId="{1C5A2C36-8663-4C34-9392-CDD7009A6C81}"/>
    <dgm:cxn modelId="{7BFE113A-F95D-4C4C-8815-25DF27496482}" type="presOf" srcId="{D04AD35E-8B22-4F66-A72F-B9A653549425}" destId="{43484294-BB1D-4012-8A35-588128F79E53}" srcOrd="0" destOrd="0" presId="urn:microsoft.com/office/officeart/2005/8/layout/list1"/>
    <dgm:cxn modelId="{35CEAA69-342D-4EE4-A537-2B8124A8603C}" srcId="{BA04DDA2-3C40-43DE-8D26-1812B9FB50D8}" destId="{A8C39F50-3014-4103-83A9-95B1DDAC0335}" srcOrd="3" destOrd="0" parTransId="{5A7E3BA7-752F-46FF-BFCD-CE8A57BC67D9}" sibTransId="{3FF09582-0EDD-405D-8B26-963EA986A8ED}"/>
    <dgm:cxn modelId="{3A588A55-9040-47DB-A7A2-68BEAC68F41F}" type="presOf" srcId="{BA04DDA2-3C40-43DE-8D26-1812B9FB50D8}" destId="{869A224A-20B5-403B-8212-0C2B8BDB6407}" srcOrd="1" destOrd="0" presId="urn:microsoft.com/office/officeart/2005/8/layout/list1"/>
    <dgm:cxn modelId="{AFC5B17D-883E-4BB3-9DF6-D41C83DEB069}" type="presOf" srcId="{D04AD35E-8B22-4F66-A72F-B9A653549425}" destId="{2C963458-E011-4079-AFE2-D7FE2E483DB5}" srcOrd="1" destOrd="0" presId="urn:microsoft.com/office/officeart/2005/8/layout/list1"/>
    <dgm:cxn modelId="{23FEEC87-D461-4D94-8D00-B179865724FF}" srcId="{BA04DDA2-3C40-43DE-8D26-1812B9FB50D8}" destId="{C0F9E325-A0A2-4C41-BAA1-4D8E0005F942}" srcOrd="2" destOrd="0" parTransId="{1A4B22CA-09BC-45FD-BF98-D135ED037350}" sibTransId="{41E9D29A-19AE-4684-BDD2-68E660B512F2}"/>
    <dgm:cxn modelId="{B1B0448C-C989-4E92-802E-967DB434C4A1}" srcId="{3607408C-E9DB-4769-ABED-F8A5210E7921}" destId="{BA04DDA2-3C40-43DE-8D26-1812B9FB50D8}" srcOrd="1" destOrd="0" parTransId="{34273FA5-56A7-4336-9B50-558D7E4C35EE}" sibTransId="{3D02B032-6BEE-4FFB-8C8F-18B1196B3323}"/>
    <dgm:cxn modelId="{55FF4593-C8C6-408B-93DB-60DAB21FA2F5}" type="presOf" srcId="{BA04DDA2-3C40-43DE-8D26-1812B9FB50D8}" destId="{8996A8E4-A88B-403F-BEF9-82E7F81A1797}" srcOrd="0" destOrd="0" presId="urn:microsoft.com/office/officeart/2005/8/layout/list1"/>
    <dgm:cxn modelId="{10CFE293-7B34-406D-9653-9C324C9D1348}" type="presOf" srcId="{3607408C-E9DB-4769-ABED-F8A5210E7921}" destId="{5B91ADEE-3EAD-4611-A153-51A3FEEDC2C3}" srcOrd="0" destOrd="0" presId="urn:microsoft.com/office/officeart/2005/8/layout/list1"/>
    <dgm:cxn modelId="{1CFA30B0-470D-421D-A6A5-8E97A8C9BF1A}" srcId="{BA04DDA2-3C40-43DE-8D26-1812B9FB50D8}" destId="{4B9F9800-03BD-4818-8F58-3321AC1B5D77}" srcOrd="0" destOrd="0" parTransId="{E743C589-A949-485C-A9F0-1577B64805C3}" sibTransId="{33F55C56-A168-43C8-88E1-7D8C29196007}"/>
    <dgm:cxn modelId="{671EFBB0-A8E1-4DB0-A915-E9B7A7E61E96}" type="presOf" srcId="{A8C39F50-3014-4103-83A9-95B1DDAC0335}" destId="{095DCCFA-2960-43FE-B9DC-8699532DC9F1}" srcOrd="0" destOrd="3" presId="urn:microsoft.com/office/officeart/2005/8/layout/list1"/>
    <dgm:cxn modelId="{24ADF1B7-2C08-464D-AD21-00510ADA223F}" type="presOf" srcId="{681C0F1F-463A-45C3-9059-49B24F03C686}" destId="{095DCCFA-2960-43FE-B9DC-8699532DC9F1}" srcOrd="0" destOrd="4" presId="urn:microsoft.com/office/officeart/2005/8/layout/list1"/>
    <dgm:cxn modelId="{A6C6EBC6-8CA5-44ED-9E3A-C98895047EA7}" type="presOf" srcId="{C0F9E325-A0A2-4C41-BAA1-4D8E0005F942}" destId="{095DCCFA-2960-43FE-B9DC-8699532DC9F1}" srcOrd="0" destOrd="2" presId="urn:microsoft.com/office/officeart/2005/8/layout/list1"/>
    <dgm:cxn modelId="{EFAF11CC-3D43-464B-8C4D-E78806837A70}" type="presOf" srcId="{4B9F9800-03BD-4818-8F58-3321AC1B5D77}" destId="{095DCCFA-2960-43FE-B9DC-8699532DC9F1}" srcOrd="0" destOrd="0" presId="urn:microsoft.com/office/officeart/2005/8/layout/list1"/>
    <dgm:cxn modelId="{C2F4A6E7-8F56-4CF3-BBB6-60BCC3CF11F3}" srcId="{3607408C-E9DB-4769-ABED-F8A5210E7921}" destId="{D04AD35E-8B22-4F66-A72F-B9A653549425}" srcOrd="0" destOrd="0" parTransId="{18DBF549-E58F-4A13-B281-EB57815872EA}" sibTransId="{BB8A02F8-CE3C-47B2-B64D-845E7CFFAF85}"/>
    <dgm:cxn modelId="{A17D8C68-7504-4574-8B67-90BD8105CC47}" type="presParOf" srcId="{5B91ADEE-3EAD-4611-A153-51A3FEEDC2C3}" destId="{12EAA9A1-37B6-4054-8D39-D2B534AD2330}" srcOrd="0" destOrd="0" presId="urn:microsoft.com/office/officeart/2005/8/layout/list1"/>
    <dgm:cxn modelId="{0BCED6D7-BEF5-4553-B3F4-73E313270E84}" type="presParOf" srcId="{12EAA9A1-37B6-4054-8D39-D2B534AD2330}" destId="{43484294-BB1D-4012-8A35-588128F79E53}" srcOrd="0" destOrd="0" presId="urn:microsoft.com/office/officeart/2005/8/layout/list1"/>
    <dgm:cxn modelId="{2EC86F57-8FD1-4FEF-8F3C-F8D9653EFE3C}" type="presParOf" srcId="{12EAA9A1-37B6-4054-8D39-D2B534AD2330}" destId="{2C963458-E011-4079-AFE2-D7FE2E483DB5}" srcOrd="1" destOrd="0" presId="urn:microsoft.com/office/officeart/2005/8/layout/list1"/>
    <dgm:cxn modelId="{AB206ACB-C767-4355-93A5-6F2F47D62F43}" type="presParOf" srcId="{5B91ADEE-3EAD-4611-A153-51A3FEEDC2C3}" destId="{4D2A6B2C-4667-4B0F-9D48-E9EF17070020}" srcOrd="1" destOrd="0" presId="urn:microsoft.com/office/officeart/2005/8/layout/list1"/>
    <dgm:cxn modelId="{1996519D-24D8-4D49-BB11-3280FCE2A4C3}" type="presParOf" srcId="{5B91ADEE-3EAD-4611-A153-51A3FEEDC2C3}" destId="{0628E5DE-D53A-45F4-9F7C-856A374943D3}" srcOrd="2" destOrd="0" presId="urn:microsoft.com/office/officeart/2005/8/layout/list1"/>
    <dgm:cxn modelId="{71D9999D-E0D4-44E0-86AF-BB889BFCF52E}" type="presParOf" srcId="{5B91ADEE-3EAD-4611-A153-51A3FEEDC2C3}" destId="{4CC8982C-8FB9-4D5D-9156-1F75EBB51D83}" srcOrd="3" destOrd="0" presId="urn:microsoft.com/office/officeart/2005/8/layout/list1"/>
    <dgm:cxn modelId="{D5C97842-761A-4310-B526-0076AC55319A}" type="presParOf" srcId="{5B91ADEE-3EAD-4611-A153-51A3FEEDC2C3}" destId="{B36ED2B9-22AF-4E58-897A-345F808F09E8}" srcOrd="4" destOrd="0" presId="urn:microsoft.com/office/officeart/2005/8/layout/list1"/>
    <dgm:cxn modelId="{3201EA01-9A16-4F62-9248-BBC7E6B067FF}" type="presParOf" srcId="{B36ED2B9-22AF-4E58-897A-345F808F09E8}" destId="{8996A8E4-A88B-403F-BEF9-82E7F81A1797}" srcOrd="0" destOrd="0" presId="urn:microsoft.com/office/officeart/2005/8/layout/list1"/>
    <dgm:cxn modelId="{51B87593-01BC-4599-ABEC-511A9E3D5CE9}" type="presParOf" srcId="{B36ED2B9-22AF-4E58-897A-345F808F09E8}" destId="{869A224A-20B5-403B-8212-0C2B8BDB6407}" srcOrd="1" destOrd="0" presId="urn:microsoft.com/office/officeart/2005/8/layout/list1"/>
    <dgm:cxn modelId="{6E19546C-F55F-4D88-AC9D-B5AA0524D043}" type="presParOf" srcId="{5B91ADEE-3EAD-4611-A153-51A3FEEDC2C3}" destId="{542280F5-6C07-4280-B36A-00040EF0FB73}" srcOrd="5" destOrd="0" presId="urn:microsoft.com/office/officeart/2005/8/layout/list1"/>
    <dgm:cxn modelId="{47377F28-DB4F-4B05-AC07-7EAB2D248CAB}" type="presParOf" srcId="{5B91ADEE-3EAD-4611-A153-51A3FEEDC2C3}" destId="{095DCCFA-2960-43FE-B9DC-8699532DC9F1}"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067761-3203-4EC4-9866-C2BB56722DF9}"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1D77ABDC-4997-4AC1-8ECE-F0EF55E6DE7F}">
      <dgm:prSet/>
      <dgm:spPr/>
      <dgm:t>
        <a:bodyPr/>
        <a:lstStyle/>
        <a:p>
          <a:r>
            <a:rPr lang="en-US" dirty="0"/>
            <a:t>As the same name can’t be given to multiple </a:t>
          </a:r>
          <a:r>
            <a:rPr lang="en-US" u="sng" dirty="0">
              <a:hlinkClick xmlns:r="http://schemas.openxmlformats.org/officeDocument/2006/relationships" r:id="rId1"/>
            </a:rPr>
            <a:t>variables</a:t>
          </a:r>
          <a:r>
            <a:rPr lang="en-US" u="sng" dirty="0"/>
            <a:t>, </a:t>
          </a:r>
          <a:r>
            <a:rPr lang="en-US" u="sng" dirty="0">
              <a:hlinkClick xmlns:r="http://schemas.openxmlformats.org/officeDocument/2006/relationships" r:id="rId2"/>
            </a:rPr>
            <a:t>functions</a:t>
          </a:r>
          <a:r>
            <a:rPr lang="en-US" u="sng" dirty="0"/>
            <a:t>, </a:t>
          </a:r>
          <a:r>
            <a:rPr lang="en-US" u="sng" dirty="0">
              <a:hlinkClick xmlns:r="http://schemas.openxmlformats.org/officeDocument/2006/relationships" r:id="rId3"/>
            </a:rPr>
            <a:t>classes</a:t>
          </a:r>
          <a:r>
            <a:rPr lang="en-US" dirty="0"/>
            <a:t>, etc. in the same scope.</a:t>
          </a:r>
        </a:p>
      </dgm:t>
    </dgm:pt>
    <dgm:pt modelId="{92640AEA-B6AF-470E-9B19-A37455063443}" type="parTrans" cxnId="{74087637-8236-4753-A095-2F55B8A0FA10}">
      <dgm:prSet/>
      <dgm:spPr/>
      <dgm:t>
        <a:bodyPr/>
        <a:lstStyle/>
        <a:p>
          <a:endParaRPr lang="en-US"/>
        </a:p>
      </dgm:t>
    </dgm:pt>
    <dgm:pt modelId="{A98E2531-4736-4886-9423-1C83183A3C39}" type="sibTrans" cxnId="{74087637-8236-4753-A095-2F55B8A0FA10}">
      <dgm:prSet/>
      <dgm:spPr/>
      <dgm:t>
        <a:bodyPr/>
        <a:lstStyle/>
        <a:p>
          <a:endParaRPr lang="en-US"/>
        </a:p>
      </dgm:t>
    </dgm:pt>
    <dgm:pt modelId="{5AAF1042-56E6-49F9-BC8B-7E4FE5D26606}">
      <dgm:prSet/>
      <dgm:spPr/>
      <dgm:t>
        <a:bodyPr/>
        <a:lstStyle/>
        <a:p>
          <a:r>
            <a:rPr lang="en-US" dirty="0"/>
            <a:t>So to overcome this situation namespace is introduced.</a:t>
          </a:r>
        </a:p>
      </dgm:t>
    </dgm:pt>
    <dgm:pt modelId="{18C17272-C4C1-4B3C-AB9B-2C47211B2950}" type="parTrans" cxnId="{5A69805D-4308-4E65-9F98-1E33CC84BB3E}">
      <dgm:prSet/>
      <dgm:spPr/>
      <dgm:t>
        <a:bodyPr/>
        <a:lstStyle/>
        <a:p>
          <a:endParaRPr lang="en-US"/>
        </a:p>
      </dgm:t>
    </dgm:pt>
    <dgm:pt modelId="{94783B98-A2BD-4D77-9836-71A580001B49}" type="sibTrans" cxnId="{5A69805D-4308-4E65-9F98-1E33CC84BB3E}">
      <dgm:prSet/>
      <dgm:spPr/>
      <dgm:t>
        <a:bodyPr/>
        <a:lstStyle/>
        <a:p>
          <a:endParaRPr lang="en-US"/>
        </a:p>
      </dgm:t>
    </dgm:pt>
    <dgm:pt modelId="{F51E92A9-A106-4222-8AAA-35AA958F2A6D}" type="pres">
      <dgm:prSet presAssocID="{24067761-3203-4EC4-9866-C2BB56722DF9}" presName="hierChild1" presStyleCnt="0">
        <dgm:presLayoutVars>
          <dgm:chPref val="1"/>
          <dgm:dir/>
          <dgm:animOne val="branch"/>
          <dgm:animLvl val="lvl"/>
          <dgm:resizeHandles/>
        </dgm:presLayoutVars>
      </dgm:prSet>
      <dgm:spPr/>
    </dgm:pt>
    <dgm:pt modelId="{CF45065C-9ACF-4D87-B8D3-64764A11CE47}" type="pres">
      <dgm:prSet presAssocID="{1D77ABDC-4997-4AC1-8ECE-F0EF55E6DE7F}" presName="hierRoot1" presStyleCnt="0"/>
      <dgm:spPr/>
    </dgm:pt>
    <dgm:pt modelId="{D16AD3F1-A469-4490-A394-0D005C55A8E8}" type="pres">
      <dgm:prSet presAssocID="{1D77ABDC-4997-4AC1-8ECE-F0EF55E6DE7F}" presName="composite" presStyleCnt="0"/>
      <dgm:spPr/>
    </dgm:pt>
    <dgm:pt modelId="{79C4F74C-B9B6-452A-9929-DF1BF96637A2}" type="pres">
      <dgm:prSet presAssocID="{1D77ABDC-4997-4AC1-8ECE-F0EF55E6DE7F}" presName="background" presStyleLbl="node0" presStyleIdx="0" presStyleCnt="2"/>
      <dgm:spPr/>
    </dgm:pt>
    <dgm:pt modelId="{3AE1CCB8-BDEC-4DFE-9618-C22996DCDDC5}" type="pres">
      <dgm:prSet presAssocID="{1D77ABDC-4997-4AC1-8ECE-F0EF55E6DE7F}" presName="text" presStyleLbl="fgAcc0" presStyleIdx="0" presStyleCnt="2">
        <dgm:presLayoutVars>
          <dgm:chPref val="3"/>
        </dgm:presLayoutVars>
      </dgm:prSet>
      <dgm:spPr/>
    </dgm:pt>
    <dgm:pt modelId="{63302D6D-EE36-4C84-89E6-36EDA3CAE73D}" type="pres">
      <dgm:prSet presAssocID="{1D77ABDC-4997-4AC1-8ECE-F0EF55E6DE7F}" presName="hierChild2" presStyleCnt="0"/>
      <dgm:spPr/>
    </dgm:pt>
    <dgm:pt modelId="{614CF2F6-94D2-4AE5-BBED-46A73694C6D7}" type="pres">
      <dgm:prSet presAssocID="{5AAF1042-56E6-49F9-BC8B-7E4FE5D26606}" presName="hierRoot1" presStyleCnt="0"/>
      <dgm:spPr/>
    </dgm:pt>
    <dgm:pt modelId="{78DB34F1-6F73-4C51-98F7-948CFAB74914}" type="pres">
      <dgm:prSet presAssocID="{5AAF1042-56E6-49F9-BC8B-7E4FE5D26606}" presName="composite" presStyleCnt="0"/>
      <dgm:spPr/>
    </dgm:pt>
    <dgm:pt modelId="{A5FDBD2E-0C8B-44B3-BA9F-598125C90574}" type="pres">
      <dgm:prSet presAssocID="{5AAF1042-56E6-49F9-BC8B-7E4FE5D26606}" presName="background" presStyleLbl="node0" presStyleIdx="1" presStyleCnt="2"/>
      <dgm:spPr/>
    </dgm:pt>
    <dgm:pt modelId="{2FF7F925-350C-4DC0-9C27-057C7117E339}" type="pres">
      <dgm:prSet presAssocID="{5AAF1042-56E6-49F9-BC8B-7E4FE5D26606}" presName="text" presStyleLbl="fgAcc0" presStyleIdx="1" presStyleCnt="2">
        <dgm:presLayoutVars>
          <dgm:chPref val="3"/>
        </dgm:presLayoutVars>
      </dgm:prSet>
      <dgm:spPr/>
    </dgm:pt>
    <dgm:pt modelId="{B4D51DE1-F7A9-47B2-96A3-93A3A7FEEDAB}" type="pres">
      <dgm:prSet presAssocID="{5AAF1042-56E6-49F9-BC8B-7E4FE5D26606}" presName="hierChild2" presStyleCnt="0"/>
      <dgm:spPr/>
    </dgm:pt>
  </dgm:ptLst>
  <dgm:cxnLst>
    <dgm:cxn modelId="{74087637-8236-4753-A095-2F55B8A0FA10}" srcId="{24067761-3203-4EC4-9866-C2BB56722DF9}" destId="{1D77ABDC-4997-4AC1-8ECE-F0EF55E6DE7F}" srcOrd="0" destOrd="0" parTransId="{92640AEA-B6AF-470E-9B19-A37455063443}" sibTransId="{A98E2531-4736-4886-9423-1C83183A3C39}"/>
    <dgm:cxn modelId="{5A69805D-4308-4E65-9F98-1E33CC84BB3E}" srcId="{24067761-3203-4EC4-9866-C2BB56722DF9}" destId="{5AAF1042-56E6-49F9-BC8B-7E4FE5D26606}" srcOrd="1" destOrd="0" parTransId="{18C17272-C4C1-4B3C-AB9B-2C47211B2950}" sibTransId="{94783B98-A2BD-4D77-9836-71A580001B49}"/>
    <dgm:cxn modelId="{5F390348-F3E7-4461-A6BB-B9FEB5A6575A}" type="presOf" srcId="{5AAF1042-56E6-49F9-BC8B-7E4FE5D26606}" destId="{2FF7F925-350C-4DC0-9C27-057C7117E339}" srcOrd="0" destOrd="0" presId="urn:microsoft.com/office/officeart/2005/8/layout/hierarchy1"/>
    <dgm:cxn modelId="{CF34129A-832D-43DA-972F-1A7A10E3C983}" type="presOf" srcId="{1D77ABDC-4997-4AC1-8ECE-F0EF55E6DE7F}" destId="{3AE1CCB8-BDEC-4DFE-9618-C22996DCDDC5}" srcOrd="0" destOrd="0" presId="urn:microsoft.com/office/officeart/2005/8/layout/hierarchy1"/>
    <dgm:cxn modelId="{DF7DA8AA-79D0-4501-B293-EFBC58C9669C}" type="presOf" srcId="{24067761-3203-4EC4-9866-C2BB56722DF9}" destId="{F51E92A9-A106-4222-8AAA-35AA958F2A6D}" srcOrd="0" destOrd="0" presId="urn:microsoft.com/office/officeart/2005/8/layout/hierarchy1"/>
    <dgm:cxn modelId="{4D37914E-5B28-40E1-AFBD-1C1F17C5E9D8}" type="presParOf" srcId="{F51E92A9-A106-4222-8AAA-35AA958F2A6D}" destId="{CF45065C-9ACF-4D87-B8D3-64764A11CE47}" srcOrd="0" destOrd="0" presId="urn:microsoft.com/office/officeart/2005/8/layout/hierarchy1"/>
    <dgm:cxn modelId="{F1468625-B04A-4940-B446-B420610F92D7}" type="presParOf" srcId="{CF45065C-9ACF-4D87-B8D3-64764A11CE47}" destId="{D16AD3F1-A469-4490-A394-0D005C55A8E8}" srcOrd="0" destOrd="0" presId="urn:microsoft.com/office/officeart/2005/8/layout/hierarchy1"/>
    <dgm:cxn modelId="{54B36E4E-D60E-4E7B-987A-EB69A1C265E5}" type="presParOf" srcId="{D16AD3F1-A469-4490-A394-0D005C55A8E8}" destId="{79C4F74C-B9B6-452A-9929-DF1BF96637A2}" srcOrd="0" destOrd="0" presId="urn:microsoft.com/office/officeart/2005/8/layout/hierarchy1"/>
    <dgm:cxn modelId="{E9E24D67-C215-4D8A-9228-0632370CE9A6}" type="presParOf" srcId="{D16AD3F1-A469-4490-A394-0D005C55A8E8}" destId="{3AE1CCB8-BDEC-4DFE-9618-C22996DCDDC5}" srcOrd="1" destOrd="0" presId="urn:microsoft.com/office/officeart/2005/8/layout/hierarchy1"/>
    <dgm:cxn modelId="{3EEB3A47-CFE2-4453-A689-98A502C7549E}" type="presParOf" srcId="{CF45065C-9ACF-4D87-B8D3-64764A11CE47}" destId="{63302D6D-EE36-4C84-89E6-36EDA3CAE73D}" srcOrd="1" destOrd="0" presId="urn:microsoft.com/office/officeart/2005/8/layout/hierarchy1"/>
    <dgm:cxn modelId="{A70225C1-3F34-48BC-B51B-376E2455FC0F}" type="presParOf" srcId="{F51E92A9-A106-4222-8AAA-35AA958F2A6D}" destId="{614CF2F6-94D2-4AE5-BBED-46A73694C6D7}" srcOrd="1" destOrd="0" presId="urn:microsoft.com/office/officeart/2005/8/layout/hierarchy1"/>
    <dgm:cxn modelId="{863F22D7-58C1-4836-8B9D-86EC23740F91}" type="presParOf" srcId="{614CF2F6-94D2-4AE5-BBED-46A73694C6D7}" destId="{78DB34F1-6F73-4C51-98F7-948CFAB74914}" srcOrd="0" destOrd="0" presId="urn:microsoft.com/office/officeart/2005/8/layout/hierarchy1"/>
    <dgm:cxn modelId="{64E63DD5-57BE-46E5-8025-770560D3E49B}" type="presParOf" srcId="{78DB34F1-6F73-4C51-98F7-948CFAB74914}" destId="{A5FDBD2E-0C8B-44B3-BA9F-598125C90574}" srcOrd="0" destOrd="0" presId="urn:microsoft.com/office/officeart/2005/8/layout/hierarchy1"/>
    <dgm:cxn modelId="{C3E73EE8-4AE5-41BE-B18F-3EA2EDAB25D4}" type="presParOf" srcId="{78DB34F1-6F73-4C51-98F7-948CFAB74914}" destId="{2FF7F925-350C-4DC0-9C27-057C7117E339}" srcOrd="1" destOrd="0" presId="urn:microsoft.com/office/officeart/2005/8/layout/hierarchy1"/>
    <dgm:cxn modelId="{A7869938-7EA3-4EED-AFA3-298569C3839E}" type="presParOf" srcId="{614CF2F6-94D2-4AE5-BBED-46A73694C6D7}" destId="{B4D51DE1-F7A9-47B2-96A3-93A3A7FEEDA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C31F62-671C-4047-A0AE-1A02FF4A89CB}">
      <dsp:nvSpPr>
        <dsp:cNvPr id="0" name=""/>
        <dsp:cNvSpPr/>
      </dsp:nvSpPr>
      <dsp:spPr>
        <a:xfrm>
          <a:off x="0" y="456"/>
          <a:ext cx="10515600" cy="1067900"/>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DB25B7-17D3-402A-A008-2AB024B36728}">
      <dsp:nvSpPr>
        <dsp:cNvPr id="0" name=""/>
        <dsp:cNvSpPr/>
      </dsp:nvSpPr>
      <dsp:spPr>
        <a:xfrm>
          <a:off x="323039" y="240733"/>
          <a:ext cx="587345" cy="5873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75FCE0-C874-4275-B4BC-68894FDBAA25}">
      <dsp:nvSpPr>
        <dsp:cNvPr id="0" name=""/>
        <dsp:cNvSpPr/>
      </dsp:nvSpPr>
      <dsp:spPr>
        <a:xfrm>
          <a:off x="1233424" y="456"/>
          <a:ext cx="9282175" cy="1067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019" tIns="113019" rIns="113019" bIns="113019" numCol="1" spcCol="1270" anchor="ctr" anchorCtr="0">
          <a:noAutofit/>
        </a:bodyPr>
        <a:lstStyle/>
        <a:p>
          <a:pPr marL="0" lvl="0" indent="0" algn="l" defTabSz="1022350">
            <a:lnSpc>
              <a:spcPct val="100000"/>
            </a:lnSpc>
            <a:spcBef>
              <a:spcPct val="0"/>
            </a:spcBef>
            <a:spcAft>
              <a:spcPct val="35000"/>
            </a:spcAft>
            <a:buNone/>
          </a:pPr>
          <a:r>
            <a:rPr lang="en-US" sz="2300" kern="1200"/>
            <a:t>Given as task, create pseudocode</a:t>
          </a:r>
        </a:p>
      </dsp:txBody>
      <dsp:txXfrm>
        <a:off x="1233424" y="456"/>
        <a:ext cx="9282175" cy="1067900"/>
      </dsp:txXfrm>
    </dsp:sp>
    <dsp:sp modelId="{A427313E-5FF1-422B-ABE0-F9849766A8FA}">
      <dsp:nvSpPr>
        <dsp:cNvPr id="0" name=""/>
        <dsp:cNvSpPr/>
      </dsp:nvSpPr>
      <dsp:spPr>
        <a:xfrm>
          <a:off x="0" y="1335331"/>
          <a:ext cx="10515600" cy="1067900"/>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70E12B-7C0D-46E9-B407-3DD6BB176B13}">
      <dsp:nvSpPr>
        <dsp:cNvPr id="0" name=""/>
        <dsp:cNvSpPr/>
      </dsp:nvSpPr>
      <dsp:spPr>
        <a:xfrm>
          <a:off x="323039" y="1575608"/>
          <a:ext cx="587345" cy="5873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279D05-F0B4-46B7-8404-5C8416962568}">
      <dsp:nvSpPr>
        <dsp:cNvPr id="0" name=""/>
        <dsp:cNvSpPr/>
      </dsp:nvSpPr>
      <dsp:spPr>
        <a:xfrm>
          <a:off x="1233424" y="1335331"/>
          <a:ext cx="9282175" cy="1067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019" tIns="113019" rIns="113019" bIns="113019" numCol="1" spcCol="1270" anchor="ctr" anchorCtr="0">
          <a:noAutofit/>
        </a:bodyPr>
        <a:lstStyle/>
        <a:p>
          <a:pPr marL="0" lvl="0" indent="0" algn="l" defTabSz="1022350">
            <a:lnSpc>
              <a:spcPct val="100000"/>
            </a:lnSpc>
            <a:spcBef>
              <a:spcPct val="0"/>
            </a:spcBef>
            <a:spcAft>
              <a:spcPct val="35000"/>
            </a:spcAft>
            <a:buNone/>
          </a:pPr>
          <a:r>
            <a:rPr lang="en-US" sz="2300" kern="1200"/>
            <a:t>Given pseudocode, create a flowchart</a:t>
          </a:r>
        </a:p>
      </dsp:txBody>
      <dsp:txXfrm>
        <a:off x="1233424" y="1335331"/>
        <a:ext cx="9282175" cy="1067900"/>
      </dsp:txXfrm>
    </dsp:sp>
    <dsp:sp modelId="{F01A252C-5378-4C97-BA57-46BCA721EDEC}">
      <dsp:nvSpPr>
        <dsp:cNvPr id="0" name=""/>
        <dsp:cNvSpPr/>
      </dsp:nvSpPr>
      <dsp:spPr>
        <a:xfrm>
          <a:off x="0" y="2670206"/>
          <a:ext cx="10515600" cy="1067900"/>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3DB4F1-83FB-4C75-81F3-84FCA3223926}">
      <dsp:nvSpPr>
        <dsp:cNvPr id="0" name=""/>
        <dsp:cNvSpPr/>
      </dsp:nvSpPr>
      <dsp:spPr>
        <a:xfrm>
          <a:off x="323039" y="2910484"/>
          <a:ext cx="587345" cy="5873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13E19E-0BC0-4EDD-AF42-CBEC211C4E14}">
      <dsp:nvSpPr>
        <dsp:cNvPr id="0" name=""/>
        <dsp:cNvSpPr/>
      </dsp:nvSpPr>
      <dsp:spPr>
        <a:xfrm>
          <a:off x="1233424" y="2670206"/>
          <a:ext cx="9282175" cy="1067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019" tIns="113019" rIns="113019" bIns="113019" numCol="1" spcCol="1270" anchor="ctr" anchorCtr="0">
          <a:noAutofit/>
        </a:bodyPr>
        <a:lstStyle/>
        <a:p>
          <a:pPr marL="0" lvl="0" indent="0" algn="l" defTabSz="1022350">
            <a:lnSpc>
              <a:spcPct val="100000"/>
            </a:lnSpc>
            <a:spcBef>
              <a:spcPct val="0"/>
            </a:spcBef>
            <a:spcAft>
              <a:spcPct val="35000"/>
            </a:spcAft>
            <a:buNone/>
          </a:pPr>
          <a:r>
            <a:rPr lang="en-US" sz="2300" kern="1200"/>
            <a:t>Define/ describe these terms:</a:t>
          </a:r>
          <a:br>
            <a:rPr lang="en-US" sz="2300" kern="1200"/>
          </a:br>
          <a:r>
            <a:rPr lang="en-US" sz="2300" kern="1200"/>
            <a:t>program, compile vs interpret, loop,</a:t>
          </a:r>
          <a:r>
            <a:rPr lang="en-US" sz="2300" kern="1200">
              <a:latin typeface="Calibri Light" panose="020F0302020204030204"/>
            </a:rPr>
            <a:t> </a:t>
          </a:r>
          <a:r>
            <a:rPr lang="en-US" sz="2300" kern="1200"/>
            <a:t> function, syntax, code and many more</a:t>
          </a:r>
        </a:p>
      </dsp:txBody>
      <dsp:txXfrm>
        <a:off x="1233424" y="2670206"/>
        <a:ext cx="9282175" cy="10679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28E5DE-D53A-45F4-9F7C-856A374943D3}">
      <dsp:nvSpPr>
        <dsp:cNvPr id="0" name=""/>
        <dsp:cNvSpPr/>
      </dsp:nvSpPr>
      <dsp:spPr>
        <a:xfrm>
          <a:off x="0" y="549144"/>
          <a:ext cx="6263640" cy="806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963458-E011-4079-AFE2-D7FE2E483DB5}">
      <dsp:nvSpPr>
        <dsp:cNvPr id="0" name=""/>
        <dsp:cNvSpPr/>
      </dsp:nvSpPr>
      <dsp:spPr>
        <a:xfrm>
          <a:off x="313182" y="76824"/>
          <a:ext cx="4384548" cy="9446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422400">
            <a:lnSpc>
              <a:spcPct val="90000"/>
            </a:lnSpc>
            <a:spcBef>
              <a:spcPct val="0"/>
            </a:spcBef>
            <a:spcAft>
              <a:spcPct val="35000"/>
            </a:spcAft>
            <a:buNone/>
          </a:pPr>
          <a:r>
            <a:rPr lang="en-US" sz="3200" kern="1200"/>
            <a:t>Task: add two numbers</a:t>
          </a:r>
        </a:p>
      </dsp:txBody>
      <dsp:txXfrm>
        <a:off x="359296" y="122938"/>
        <a:ext cx="4292320" cy="852412"/>
      </dsp:txXfrm>
    </dsp:sp>
    <dsp:sp modelId="{095DCCFA-2960-43FE-B9DC-8699532DC9F1}">
      <dsp:nvSpPr>
        <dsp:cNvPr id="0" name=""/>
        <dsp:cNvSpPr/>
      </dsp:nvSpPr>
      <dsp:spPr>
        <a:xfrm>
          <a:off x="0" y="2000664"/>
          <a:ext cx="6263640" cy="3427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666496" rIns="486128" bIns="227584" numCol="1" spcCol="1270" anchor="t" anchorCtr="0">
          <a:noAutofit/>
        </a:bodyPr>
        <a:lstStyle/>
        <a:p>
          <a:pPr marL="285750" lvl="1" indent="-285750" algn="l" defTabSz="1422400">
            <a:lnSpc>
              <a:spcPct val="90000"/>
            </a:lnSpc>
            <a:spcBef>
              <a:spcPct val="0"/>
            </a:spcBef>
            <a:spcAft>
              <a:spcPct val="15000"/>
            </a:spcAft>
            <a:buChar char="•"/>
          </a:pPr>
          <a:r>
            <a:rPr lang="en-US" sz="3200" kern="1200"/>
            <a:t>Start</a:t>
          </a:r>
        </a:p>
        <a:p>
          <a:pPr marL="285750" lvl="1" indent="-285750" algn="l" defTabSz="1422400">
            <a:lnSpc>
              <a:spcPct val="90000"/>
            </a:lnSpc>
            <a:spcBef>
              <a:spcPct val="0"/>
            </a:spcBef>
            <a:spcAft>
              <a:spcPct val="15000"/>
            </a:spcAft>
            <a:buChar char="•"/>
          </a:pPr>
          <a:r>
            <a:rPr lang="en-US" sz="3200" kern="1200"/>
            <a:t>Get two numbers</a:t>
          </a:r>
        </a:p>
        <a:p>
          <a:pPr marL="285750" lvl="1" indent="-285750" algn="l" defTabSz="1422400">
            <a:lnSpc>
              <a:spcPct val="90000"/>
            </a:lnSpc>
            <a:spcBef>
              <a:spcPct val="0"/>
            </a:spcBef>
            <a:spcAft>
              <a:spcPct val="15000"/>
            </a:spcAft>
            <a:buChar char="•"/>
          </a:pPr>
          <a:r>
            <a:rPr lang="en-US" sz="3200" kern="1200"/>
            <a:t>Add them</a:t>
          </a:r>
        </a:p>
        <a:p>
          <a:pPr marL="285750" lvl="1" indent="-285750" algn="l" defTabSz="1422400">
            <a:lnSpc>
              <a:spcPct val="90000"/>
            </a:lnSpc>
            <a:spcBef>
              <a:spcPct val="0"/>
            </a:spcBef>
            <a:spcAft>
              <a:spcPct val="15000"/>
            </a:spcAft>
            <a:buChar char="•"/>
          </a:pPr>
          <a:r>
            <a:rPr lang="en-US" sz="3200" kern="1200"/>
            <a:t>Print the answer</a:t>
          </a:r>
        </a:p>
        <a:p>
          <a:pPr marL="285750" lvl="1" indent="-285750" algn="l" defTabSz="1422400">
            <a:lnSpc>
              <a:spcPct val="90000"/>
            </a:lnSpc>
            <a:spcBef>
              <a:spcPct val="0"/>
            </a:spcBef>
            <a:spcAft>
              <a:spcPct val="15000"/>
            </a:spcAft>
            <a:buChar char="•"/>
          </a:pPr>
          <a:r>
            <a:rPr lang="en-US" sz="3200" kern="1200"/>
            <a:t>End</a:t>
          </a:r>
        </a:p>
      </dsp:txBody>
      <dsp:txXfrm>
        <a:off x="0" y="2000664"/>
        <a:ext cx="6263640" cy="3427200"/>
      </dsp:txXfrm>
    </dsp:sp>
    <dsp:sp modelId="{869A224A-20B5-403B-8212-0C2B8BDB6407}">
      <dsp:nvSpPr>
        <dsp:cNvPr id="0" name=""/>
        <dsp:cNvSpPr/>
      </dsp:nvSpPr>
      <dsp:spPr>
        <a:xfrm>
          <a:off x="313182" y="1528344"/>
          <a:ext cx="4384548" cy="9446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422400">
            <a:lnSpc>
              <a:spcPct val="90000"/>
            </a:lnSpc>
            <a:spcBef>
              <a:spcPct val="0"/>
            </a:spcBef>
            <a:spcAft>
              <a:spcPct val="35000"/>
            </a:spcAft>
            <a:buNone/>
          </a:pPr>
          <a:r>
            <a:rPr lang="en-US" sz="3200" kern="1200"/>
            <a:t>Pseudocode:</a:t>
          </a:r>
        </a:p>
      </dsp:txBody>
      <dsp:txXfrm>
        <a:off x="359296" y="1574458"/>
        <a:ext cx="4292320" cy="8524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C4F74C-B9B6-452A-9929-DF1BF96637A2}">
      <dsp:nvSpPr>
        <dsp:cNvPr id="0" name=""/>
        <dsp:cNvSpPr/>
      </dsp:nvSpPr>
      <dsp:spPr>
        <a:xfrm>
          <a:off x="134291" y="612"/>
          <a:ext cx="4332795" cy="275132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E1CCB8-BDEC-4DFE-9618-C22996DCDDC5}">
      <dsp:nvSpPr>
        <dsp:cNvPr id="0" name=""/>
        <dsp:cNvSpPr/>
      </dsp:nvSpPr>
      <dsp:spPr>
        <a:xfrm>
          <a:off x="615713" y="457963"/>
          <a:ext cx="4332795" cy="275132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As the same name can’t be given to multiple </a:t>
          </a:r>
          <a:r>
            <a:rPr lang="en-US" sz="2100" u="sng" kern="1200" dirty="0">
              <a:hlinkClick xmlns:r="http://schemas.openxmlformats.org/officeDocument/2006/relationships" r:id="rId1"/>
            </a:rPr>
            <a:t>variables</a:t>
          </a:r>
          <a:r>
            <a:rPr lang="en-US" sz="2100" u="sng" kern="1200" dirty="0"/>
            <a:t>, </a:t>
          </a:r>
          <a:r>
            <a:rPr lang="en-US" sz="2100" u="sng" kern="1200" dirty="0">
              <a:hlinkClick xmlns:r="http://schemas.openxmlformats.org/officeDocument/2006/relationships" r:id="rId2"/>
            </a:rPr>
            <a:t>functions</a:t>
          </a:r>
          <a:r>
            <a:rPr lang="en-US" sz="2100" u="sng" kern="1200" dirty="0"/>
            <a:t>, </a:t>
          </a:r>
          <a:r>
            <a:rPr lang="en-US" sz="2100" u="sng" kern="1200" dirty="0">
              <a:hlinkClick xmlns:r="http://schemas.openxmlformats.org/officeDocument/2006/relationships" r:id="rId3"/>
            </a:rPr>
            <a:t>classes</a:t>
          </a:r>
          <a:r>
            <a:rPr lang="en-US" sz="2100" kern="1200" dirty="0"/>
            <a:t>, etc. in the same scope.</a:t>
          </a:r>
        </a:p>
      </dsp:txBody>
      <dsp:txXfrm>
        <a:off x="696297" y="538547"/>
        <a:ext cx="4171627" cy="2590157"/>
      </dsp:txXfrm>
    </dsp:sp>
    <dsp:sp modelId="{A5FDBD2E-0C8B-44B3-BA9F-598125C90574}">
      <dsp:nvSpPr>
        <dsp:cNvPr id="0" name=""/>
        <dsp:cNvSpPr/>
      </dsp:nvSpPr>
      <dsp:spPr>
        <a:xfrm>
          <a:off x="5429930" y="612"/>
          <a:ext cx="4332795" cy="275132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F7F925-350C-4DC0-9C27-057C7117E339}">
      <dsp:nvSpPr>
        <dsp:cNvPr id="0" name=""/>
        <dsp:cNvSpPr/>
      </dsp:nvSpPr>
      <dsp:spPr>
        <a:xfrm>
          <a:off x="5911352" y="457963"/>
          <a:ext cx="4332795" cy="275132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So to overcome this situation namespace is introduced.</a:t>
          </a:r>
        </a:p>
      </dsp:txBody>
      <dsp:txXfrm>
        <a:off x="5991936" y="538547"/>
        <a:ext cx="4171627" cy="259015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s://www.w3schools.com/java/default.asp" TargetMode="External"/><Relationship Id="rId2" Type="http://schemas.openxmlformats.org/officeDocument/2006/relationships/hyperlink" Target="https://www.w3schools.com/python/default.asp" TargetMode="External"/><Relationship Id="rId1" Type="http://schemas.openxmlformats.org/officeDocument/2006/relationships/slideLayout" Target="../slideLayouts/slideLayout2.xml"/><Relationship Id="rId5" Type="http://schemas.openxmlformats.org/officeDocument/2006/relationships/image" Target="../media/image69.svg"/><Relationship Id="rId4" Type="http://schemas.openxmlformats.org/officeDocument/2006/relationships/image" Target="../media/image6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hyperlink" Target="https://www.w3schools.com/cpp/cpp_inheritance.asp"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05.gif"/><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08.gif"/><Relationship Id="rId2" Type="http://schemas.openxmlformats.org/officeDocument/2006/relationships/image" Target="../media/image107.gi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9.gif"/><Relationship Id="rId2" Type="http://schemas.openxmlformats.org/officeDocument/2006/relationships/hyperlink" Target="https://powerpoint.officeapps.live.com/5185c85930404a2b8eb1c80f2f71fb1f" TargetMode="Externa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16.gif"/><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17.gif"/><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18.gif"/><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en.wikipedia.org/wiki/Common_Intermediate_Language"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0A18D471-708A-40E6-B998-65CD717785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6" cy="6858000"/>
            <a:chOff x="1" y="0"/>
            <a:chExt cx="12191996" cy="6858000"/>
          </a:xfrm>
        </p:grpSpPr>
        <p:sp>
          <p:nvSpPr>
            <p:cNvPr id="10" name="Rectangle 9">
              <a:extLst>
                <a:ext uri="{FF2B5EF4-FFF2-40B4-BE49-F238E27FC236}">
                  <a16:creationId xmlns:a16="http://schemas.microsoft.com/office/drawing/2014/main" id="{2BA89D80-A205-4952-A46F-A135B693B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tx1"/>
            </a:solidFill>
            <a:ln w="0">
              <a:noFill/>
              <a:prstDash val="solid"/>
              <a:round/>
              <a:headEnd/>
              <a:tailEnd/>
            </a:ln>
          </p:spPr>
          <p:txBody>
            <a:bodyPr rtlCol="0" anchor="ctr"/>
            <a:lstStyle/>
            <a:p>
              <a:pPr algn="ctr" defTabSz="457200"/>
              <a:endParaRPr lang="en-US">
                <a:solidFill>
                  <a:schemeClr val="tx1"/>
                </a:solidFill>
              </a:endParaRPr>
            </a:p>
          </p:txBody>
        </p:sp>
        <p:sp>
          <p:nvSpPr>
            <p:cNvPr id="7" name="Rectangle 10">
              <a:extLst>
                <a:ext uri="{FF2B5EF4-FFF2-40B4-BE49-F238E27FC236}">
                  <a16:creationId xmlns:a16="http://schemas.microsoft.com/office/drawing/2014/main" id="{FFF73490-1CDC-4DA0-A5DC-3F4139460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a:solidFill>
                  <a:schemeClr val="tx1"/>
                </a:solidFill>
              </a:endParaRPr>
            </a:p>
          </p:txBody>
        </p:sp>
      </p:grpSp>
      <p:sp>
        <p:nvSpPr>
          <p:cNvPr id="2" name="Title 1"/>
          <p:cNvSpPr>
            <a:spLocks noGrp="1"/>
          </p:cNvSpPr>
          <p:nvPr>
            <p:ph type="ctrTitle"/>
          </p:nvPr>
        </p:nvSpPr>
        <p:spPr>
          <a:xfrm>
            <a:off x="761261" y="776436"/>
            <a:ext cx="5282519" cy="4504620"/>
          </a:xfrm>
        </p:spPr>
        <p:txBody>
          <a:bodyPr anchor="ctr">
            <a:normAutofit/>
          </a:bodyPr>
          <a:lstStyle/>
          <a:p>
            <a:r>
              <a:rPr lang="en-US" sz="8800">
                <a:solidFill>
                  <a:schemeClr val="bg1"/>
                </a:solidFill>
                <a:cs typeface="Calibri Light"/>
              </a:rPr>
              <a:t>Welcome</a:t>
            </a:r>
            <a:endParaRPr lang="en-US" sz="8800">
              <a:solidFill>
                <a:schemeClr val="bg1"/>
              </a:solidFill>
            </a:endParaRPr>
          </a:p>
        </p:txBody>
      </p:sp>
      <p:sp>
        <p:nvSpPr>
          <p:cNvPr id="8" name="Freeform: Shape 12">
            <a:extLst>
              <a:ext uri="{FF2B5EF4-FFF2-40B4-BE49-F238E27FC236}">
                <a16:creationId xmlns:a16="http://schemas.microsoft.com/office/drawing/2014/main" id="{79D730AC-06E5-4840-86DF-F67855B1D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6174" y="0"/>
            <a:ext cx="5282519" cy="6858000"/>
          </a:xfrm>
          <a:custGeom>
            <a:avLst/>
            <a:gdLst>
              <a:gd name="connsiteX0" fmla="*/ 189795 w 5282519"/>
              <a:gd name="connsiteY0" fmla="*/ 0 h 6858000"/>
              <a:gd name="connsiteX1" fmla="*/ 5282519 w 5282519"/>
              <a:gd name="connsiteY1" fmla="*/ 0 h 6858000"/>
              <a:gd name="connsiteX2" fmla="*/ 5282519 w 5282519"/>
              <a:gd name="connsiteY2" fmla="*/ 6858000 h 6858000"/>
              <a:gd name="connsiteX3" fmla="*/ 189795 w 5282519"/>
              <a:gd name="connsiteY3" fmla="*/ 6858000 h 6858000"/>
              <a:gd name="connsiteX4" fmla="*/ 184756 w 5282519"/>
              <a:gd name="connsiteY4" fmla="*/ 6791325 h 6858000"/>
              <a:gd name="connsiteX5" fmla="*/ 176358 w 5282519"/>
              <a:gd name="connsiteY5" fmla="*/ 6735762 h 6858000"/>
              <a:gd name="connsiteX6" fmla="*/ 166281 w 5282519"/>
              <a:gd name="connsiteY6" fmla="*/ 6683375 h 6858000"/>
              <a:gd name="connsiteX7" fmla="*/ 149485 w 5282519"/>
              <a:gd name="connsiteY7" fmla="*/ 6640512 h 6858000"/>
              <a:gd name="connsiteX8" fmla="*/ 132689 w 5282519"/>
              <a:gd name="connsiteY8" fmla="*/ 6597650 h 6858000"/>
              <a:gd name="connsiteX9" fmla="*/ 112534 w 5282519"/>
              <a:gd name="connsiteY9" fmla="*/ 6561137 h 6858000"/>
              <a:gd name="connsiteX10" fmla="*/ 92379 w 5282519"/>
              <a:gd name="connsiteY10" fmla="*/ 6523037 h 6858000"/>
              <a:gd name="connsiteX11" fmla="*/ 73903 w 5282519"/>
              <a:gd name="connsiteY11" fmla="*/ 6488112 h 6858000"/>
              <a:gd name="connsiteX12" fmla="*/ 55427 w 5282519"/>
              <a:gd name="connsiteY12" fmla="*/ 6448425 h 6858000"/>
              <a:gd name="connsiteX13" fmla="*/ 38632 w 5282519"/>
              <a:gd name="connsiteY13" fmla="*/ 6407150 h 6858000"/>
              <a:gd name="connsiteX14" fmla="*/ 23515 w 5282519"/>
              <a:gd name="connsiteY14" fmla="*/ 6361112 h 6858000"/>
              <a:gd name="connsiteX15" fmla="*/ 11758 w 5282519"/>
              <a:gd name="connsiteY15" fmla="*/ 6311900 h 6858000"/>
              <a:gd name="connsiteX16" fmla="*/ 3359 w 5282519"/>
              <a:gd name="connsiteY16" fmla="*/ 6251575 h 6858000"/>
              <a:gd name="connsiteX17" fmla="*/ 0 w 5282519"/>
              <a:gd name="connsiteY17" fmla="*/ 6183312 h 6858000"/>
              <a:gd name="connsiteX18" fmla="*/ 3359 w 5282519"/>
              <a:gd name="connsiteY18" fmla="*/ 6113462 h 6858000"/>
              <a:gd name="connsiteX19" fmla="*/ 11758 w 5282519"/>
              <a:gd name="connsiteY19" fmla="*/ 6056312 h 6858000"/>
              <a:gd name="connsiteX20" fmla="*/ 23515 w 5282519"/>
              <a:gd name="connsiteY20" fmla="*/ 6003925 h 6858000"/>
              <a:gd name="connsiteX21" fmla="*/ 38632 w 5282519"/>
              <a:gd name="connsiteY21" fmla="*/ 5956300 h 6858000"/>
              <a:gd name="connsiteX22" fmla="*/ 55427 w 5282519"/>
              <a:gd name="connsiteY22" fmla="*/ 5915025 h 6858000"/>
              <a:gd name="connsiteX23" fmla="*/ 75583 w 5282519"/>
              <a:gd name="connsiteY23" fmla="*/ 5876925 h 6858000"/>
              <a:gd name="connsiteX24" fmla="*/ 95738 w 5282519"/>
              <a:gd name="connsiteY24" fmla="*/ 5840412 h 6858000"/>
              <a:gd name="connsiteX25" fmla="*/ 115893 w 5282519"/>
              <a:gd name="connsiteY25" fmla="*/ 5802312 h 6858000"/>
              <a:gd name="connsiteX26" fmla="*/ 134368 w 5282519"/>
              <a:gd name="connsiteY26" fmla="*/ 5762625 h 6858000"/>
              <a:gd name="connsiteX27" fmla="*/ 152844 w 5282519"/>
              <a:gd name="connsiteY27" fmla="*/ 5721350 h 6858000"/>
              <a:gd name="connsiteX28" fmla="*/ 167960 w 5282519"/>
              <a:gd name="connsiteY28" fmla="*/ 5675312 h 6858000"/>
              <a:gd name="connsiteX29" fmla="*/ 178038 w 5282519"/>
              <a:gd name="connsiteY29" fmla="*/ 5622925 h 6858000"/>
              <a:gd name="connsiteX30" fmla="*/ 188115 w 5282519"/>
              <a:gd name="connsiteY30" fmla="*/ 5562600 h 6858000"/>
              <a:gd name="connsiteX31" fmla="*/ 189795 w 5282519"/>
              <a:gd name="connsiteY31" fmla="*/ 5494337 h 6858000"/>
              <a:gd name="connsiteX32" fmla="*/ 188115 w 5282519"/>
              <a:gd name="connsiteY32" fmla="*/ 5426075 h 6858000"/>
              <a:gd name="connsiteX33" fmla="*/ 178038 w 5282519"/>
              <a:gd name="connsiteY33" fmla="*/ 5365750 h 6858000"/>
              <a:gd name="connsiteX34" fmla="*/ 167960 w 5282519"/>
              <a:gd name="connsiteY34" fmla="*/ 5313362 h 6858000"/>
              <a:gd name="connsiteX35" fmla="*/ 152844 w 5282519"/>
              <a:gd name="connsiteY35" fmla="*/ 5268912 h 6858000"/>
              <a:gd name="connsiteX36" fmla="*/ 134368 w 5282519"/>
              <a:gd name="connsiteY36" fmla="*/ 5226050 h 6858000"/>
              <a:gd name="connsiteX37" fmla="*/ 115893 w 5282519"/>
              <a:gd name="connsiteY37" fmla="*/ 5186362 h 6858000"/>
              <a:gd name="connsiteX38" fmla="*/ 95738 w 5282519"/>
              <a:gd name="connsiteY38" fmla="*/ 5149850 h 6858000"/>
              <a:gd name="connsiteX39" fmla="*/ 75583 w 5282519"/>
              <a:gd name="connsiteY39" fmla="*/ 5114925 h 6858000"/>
              <a:gd name="connsiteX40" fmla="*/ 55427 w 5282519"/>
              <a:gd name="connsiteY40" fmla="*/ 5075237 h 6858000"/>
              <a:gd name="connsiteX41" fmla="*/ 38632 w 5282519"/>
              <a:gd name="connsiteY41" fmla="*/ 5033962 h 6858000"/>
              <a:gd name="connsiteX42" fmla="*/ 23515 w 5282519"/>
              <a:gd name="connsiteY42" fmla="*/ 4987925 h 6858000"/>
              <a:gd name="connsiteX43" fmla="*/ 11758 w 5282519"/>
              <a:gd name="connsiteY43" fmla="*/ 4935537 h 6858000"/>
              <a:gd name="connsiteX44" fmla="*/ 3359 w 5282519"/>
              <a:gd name="connsiteY44" fmla="*/ 4875212 h 6858000"/>
              <a:gd name="connsiteX45" fmla="*/ 0 w 5282519"/>
              <a:gd name="connsiteY45" fmla="*/ 4806950 h 6858000"/>
              <a:gd name="connsiteX46" fmla="*/ 3359 w 5282519"/>
              <a:gd name="connsiteY46" fmla="*/ 4738687 h 6858000"/>
              <a:gd name="connsiteX47" fmla="*/ 11758 w 5282519"/>
              <a:gd name="connsiteY47" fmla="*/ 4678362 h 6858000"/>
              <a:gd name="connsiteX48" fmla="*/ 23515 w 5282519"/>
              <a:gd name="connsiteY48" fmla="*/ 4625975 h 6858000"/>
              <a:gd name="connsiteX49" fmla="*/ 38632 w 5282519"/>
              <a:gd name="connsiteY49" fmla="*/ 4579937 h 6858000"/>
              <a:gd name="connsiteX50" fmla="*/ 55427 w 5282519"/>
              <a:gd name="connsiteY50" fmla="*/ 4537075 h 6858000"/>
              <a:gd name="connsiteX51" fmla="*/ 75583 w 5282519"/>
              <a:gd name="connsiteY51" fmla="*/ 4498975 h 6858000"/>
              <a:gd name="connsiteX52" fmla="*/ 115893 w 5282519"/>
              <a:gd name="connsiteY52" fmla="*/ 4424362 h 6858000"/>
              <a:gd name="connsiteX53" fmla="*/ 134368 w 5282519"/>
              <a:gd name="connsiteY53" fmla="*/ 4386262 h 6858000"/>
              <a:gd name="connsiteX54" fmla="*/ 152844 w 5282519"/>
              <a:gd name="connsiteY54" fmla="*/ 4343400 h 6858000"/>
              <a:gd name="connsiteX55" fmla="*/ 167960 w 5282519"/>
              <a:gd name="connsiteY55" fmla="*/ 4297362 h 6858000"/>
              <a:gd name="connsiteX56" fmla="*/ 178038 w 5282519"/>
              <a:gd name="connsiteY56" fmla="*/ 4244975 h 6858000"/>
              <a:gd name="connsiteX57" fmla="*/ 188115 w 5282519"/>
              <a:gd name="connsiteY57" fmla="*/ 4186237 h 6858000"/>
              <a:gd name="connsiteX58" fmla="*/ 189795 w 5282519"/>
              <a:gd name="connsiteY58" fmla="*/ 4116387 h 6858000"/>
              <a:gd name="connsiteX59" fmla="*/ 188115 w 5282519"/>
              <a:gd name="connsiteY59" fmla="*/ 4048125 h 6858000"/>
              <a:gd name="connsiteX60" fmla="*/ 178038 w 5282519"/>
              <a:gd name="connsiteY60" fmla="*/ 3987800 h 6858000"/>
              <a:gd name="connsiteX61" fmla="*/ 167960 w 5282519"/>
              <a:gd name="connsiteY61" fmla="*/ 3935412 h 6858000"/>
              <a:gd name="connsiteX62" fmla="*/ 152844 w 5282519"/>
              <a:gd name="connsiteY62" fmla="*/ 3890962 h 6858000"/>
              <a:gd name="connsiteX63" fmla="*/ 134368 w 5282519"/>
              <a:gd name="connsiteY63" fmla="*/ 3848100 h 6858000"/>
              <a:gd name="connsiteX64" fmla="*/ 115893 w 5282519"/>
              <a:gd name="connsiteY64" fmla="*/ 3811587 h 6858000"/>
              <a:gd name="connsiteX65" fmla="*/ 75583 w 5282519"/>
              <a:gd name="connsiteY65" fmla="*/ 3736975 h 6858000"/>
              <a:gd name="connsiteX66" fmla="*/ 55427 w 5282519"/>
              <a:gd name="connsiteY66" fmla="*/ 3697287 h 6858000"/>
              <a:gd name="connsiteX67" fmla="*/ 38632 w 5282519"/>
              <a:gd name="connsiteY67" fmla="*/ 3656012 h 6858000"/>
              <a:gd name="connsiteX68" fmla="*/ 23515 w 5282519"/>
              <a:gd name="connsiteY68" fmla="*/ 3609975 h 6858000"/>
              <a:gd name="connsiteX69" fmla="*/ 11758 w 5282519"/>
              <a:gd name="connsiteY69" fmla="*/ 3557587 h 6858000"/>
              <a:gd name="connsiteX70" fmla="*/ 3359 w 5282519"/>
              <a:gd name="connsiteY70" fmla="*/ 3497262 h 6858000"/>
              <a:gd name="connsiteX71" fmla="*/ 0 w 5282519"/>
              <a:gd name="connsiteY71" fmla="*/ 3427412 h 6858000"/>
              <a:gd name="connsiteX72" fmla="*/ 3359 w 5282519"/>
              <a:gd name="connsiteY72" fmla="*/ 3360737 h 6858000"/>
              <a:gd name="connsiteX73" fmla="*/ 11758 w 5282519"/>
              <a:gd name="connsiteY73" fmla="*/ 3300412 h 6858000"/>
              <a:gd name="connsiteX74" fmla="*/ 23515 w 5282519"/>
              <a:gd name="connsiteY74" fmla="*/ 3248025 h 6858000"/>
              <a:gd name="connsiteX75" fmla="*/ 38632 w 5282519"/>
              <a:gd name="connsiteY75" fmla="*/ 3201987 h 6858000"/>
              <a:gd name="connsiteX76" fmla="*/ 55427 w 5282519"/>
              <a:gd name="connsiteY76" fmla="*/ 3160712 h 6858000"/>
              <a:gd name="connsiteX77" fmla="*/ 75583 w 5282519"/>
              <a:gd name="connsiteY77" fmla="*/ 3121025 h 6858000"/>
              <a:gd name="connsiteX78" fmla="*/ 95738 w 5282519"/>
              <a:gd name="connsiteY78" fmla="*/ 3084512 h 6858000"/>
              <a:gd name="connsiteX79" fmla="*/ 115893 w 5282519"/>
              <a:gd name="connsiteY79" fmla="*/ 3046412 h 6858000"/>
              <a:gd name="connsiteX80" fmla="*/ 134368 w 5282519"/>
              <a:gd name="connsiteY80" fmla="*/ 3009900 h 6858000"/>
              <a:gd name="connsiteX81" fmla="*/ 152844 w 5282519"/>
              <a:gd name="connsiteY81" fmla="*/ 2967037 h 6858000"/>
              <a:gd name="connsiteX82" fmla="*/ 167960 w 5282519"/>
              <a:gd name="connsiteY82" fmla="*/ 2922587 h 6858000"/>
              <a:gd name="connsiteX83" fmla="*/ 178038 w 5282519"/>
              <a:gd name="connsiteY83" fmla="*/ 2868612 h 6858000"/>
              <a:gd name="connsiteX84" fmla="*/ 188115 w 5282519"/>
              <a:gd name="connsiteY84" fmla="*/ 2809875 h 6858000"/>
              <a:gd name="connsiteX85" fmla="*/ 189795 w 5282519"/>
              <a:gd name="connsiteY85" fmla="*/ 2741612 h 6858000"/>
              <a:gd name="connsiteX86" fmla="*/ 188115 w 5282519"/>
              <a:gd name="connsiteY86" fmla="*/ 2671762 h 6858000"/>
              <a:gd name="connsiteX87" fmla="*/ 178038 w 5282519"/>
              <a:gd name="connsiteY87" fmla="*/ 2613025 h 6858000"/>
              <a:gd name="connsiteX88" fmla="*/ 167960 w 5282519"/>
              <a:gd name="connsiteY88" fmla="*/ 2560637 h 6858000"/>
              <a:gd name="connsiteX89" fmla="*/ 152844 w 5282519"/>
              <a:gd name="connsiteY89" fmla="*/ 2513012 h 6858000"/>
              <a:gd name="connsiteX90" fmla="*/ 134368 w 5282519"/>
              <a:gd name="connsiteY90" fmla="*/ 2471737 h 6858000"/>
              <a:gd name="connsiteX91" fmla="*/ 115893 w 5282519"/>
              <a:gd name="connsiteY91" fmla="*/ 2433637 h 6858000"/>
              <a:gd name="connsiteX92" fmla="*/ 95738 w 5282519"/>
              <a:gd name="connsiteY92" fmla="*/ 2395537 h 6858000"/>
              <a:gd name="connsiteX93" fmla="*/ 75583 w 5282519"/>
              <a:gd name="connsiteY93" fmla="*/ 2359025 h 6858000"/>
              <a:gd name="connsiteX94" fmla="*/ 55427 w 5282519"/>
              <a:gd name="connsiteY94" fmla="*/ 2319337 h 6858000"/>
              <a:gd name="connsiteX95" fmla="*/ 38632 w 5282519"/>
              <a:gd name="connsiteY95" fmla="*/ 2278062 h 6858000"/>
              <a:gd name="connsiteX96" fmla="*/ 23515 w 5282519"/>
              <a:gd name="connsiteY96" fmla="*/ 2232025 h 6858000"/>
              <a:gd name="connsiteX97" fmla="*/ 11758 w 5282519"/>
              <a:gd name="connsiteY97" fmla="*/ 2179637 h 6858000"/>
              <a:gd name="connsiteX98" fmla="*/ 3359 w 5282519"/>
              <a:gd name="connsiteY98" fmla="*/ 2119312 h 6858000"/>
              <a:gd name="connsiteX99" fmla="*/ 0 w 5282519"/>
              <a:gd name="connsiteY99" fmla="*/ 2051050 h 6858000"/>
              <a:gd name="connsiteX100" fmla="*/ 3359 w 5282519"/>
              <a:gd name="connsiteY100" fmla="*/ 1982787 h 6858000"/>
              <a:gd name="connsiteX101" fmla="*/ 11758 w 5282519"/>
              <a:gd name="connsiteY101" fmla="*/ 1922462 h 6858000"/>
              <a:gd name="connsiteX102" fmla="*/ 23515 w 5282519"/>
              <a:gd name="connsiteY102" fmla="*/ 1870075 h 6858000"/>
              <a:gd name="connsiteX103" fmla="*/ 38632 w 5282519"/>
              <a:gd name="connsiteY103" fmla="*/ 1824037 h 6858000"/>
              <a:gd name="connsiteX104" fmla="*/ 55427 w 5282519"/>
              <a:gd name="connsiteY104" fmla="*/ 1782762 h 6858000"/>
              <a:gd name="connsiteX105" fmla="*/ 75583 w 5282519"/>
              <a:gd name="connsiteY105" fmla="*/ 1743075 h 6858000"/>
              <a:gd name="connsiteX106" fmla="*/ 95738 w 5282519"/>
              <a:gd name="connsiteY106" fmla="*/ 1708150 h 6858000"/>
              <a:gd name="connsiteX107" fmla="*/ 115893 w 5282519"/>
              <a:gd name="connsiteY107" fmla="*/ 1671637 h 6858000"/>
              <a:gd name="connsiteX108" fmla="*/ 134368 w 5282519"/>
              <a:gd name="connsiteY108" fmla="*/ 1631950 h 6858000"/>
              <a:gd name="connsiteX109" fmla="*/ 152844 w 5282519"/>
              <a:gd name="connsiteY109" fmla="*/ 1589087 h 6858000"/>
              <a:gd name="connsiteX110" fmla="*/ 167960 w 5282519"/>
              <a:gd name="connsiteY110" fmla="*/ 1544637 h 6858000"/>
              <a:gd name="connsiteX111" fmla="*/ 178038 w 5282519"/>
              <a:gd name="connsiteY111" fmla="*/ 1492250 h 6858000"/>
              <a:gd name="connsiteX112" fmla="*/ 188115 w 5282519"/>
              <a:gd name="connsiteY112" fmla="*/ 1431925 h 6858000"/>
              <a:gd name="connsiteX113" fmla="*/ 189795 w 5282519"/>
              <a:gd name="connsiteY113" fmla="*/ 1363662 h 6858000"/>
              <a:gd name="connsiteX114" fmla="*/ 188115 w 5282519"/>
              <a:gd name="connsiteY114" fmla="*/ 1295400 h 6858000"/>
              <a:gd name="connsiteX115" fmla="*/ 178038 w 5282519"/>
              <a:gd name="connsiteY115" fmla="*/ 1235075 h 6858000"/>
              <a:gd name="connsiteX116" fmla="*/ 167960 w 5282519"/>
              <a:gd name="connsiteY116" fmla="*/ 1182687 h 6858000"/>
              <a:gd name="connsiteX117" fmla="*/ 152844 w 5282519"/>
              <a:gd name="connsiteY117" fmla="*/ 1136650 h 6858000"/>
              <a:gd name="connsiteX118" fmla="*/ 134368 w 5282519"/>
              <a:gd name="connsiteY118" fmla="*/ 1095375 h 6858000"/>
              <a:gd name="connsiteX119" fmla="*/ 115893 w 5282519"/>
              <a:gd name="connsiteY119" fmla="*/ 1055687 h 6858000"/>
              <a:gd name="connsiteX120" fmla="*/ 95738 w 5282519"/>
              <a:gd name="connsiteY120" fmla="*/ 1017587 h 6858000"/>
              <a:gd name="connsiteX121" fmla="*/ 75583 w 5282519"/>
              <a:gd name="connsiteY121" fmla="*/ 981075 h 6858000"/>
              <a:gd name="connsiteX122" fmla="*/ 55427 w 5282519"/>
              <a:gd name="connsiteY122" fmla="*/ 942975 h 6858000"/>
              <a:gd name="connsiteX123" fmla="*/ 38632 w 5282519"/>
              <a:gd name="connsiteY123" fmla="*/ 901700 h 6858000"/>
              <a:gd name="connsiteX124" fmla="*/ 23515 w 5282519"/>
              <a:gd name="connsiteY124" fmla="*/ 854075 h 6858000"/>
              <a:gd name="connsiteX125" fmla="*/ 11758 w 5282519"/>
              <a:gd name="connsiteY125" fmla="*/ 801687 h 6858000"/>
              <a:gd name="connsiteX126" fmla="*/ 3359 w 5282519"/>
              <a:gd name="connsiteY126" fmla="*/ 744537 h 6858000"/>
              <a:gd name="connsiteX127" fmla="*/ 0 w 5282519"/>
              <a:gd name="connsiteY127" fmla="*/ 673100 h 6858000"/>
              <a:gd name="connsiteX128" fmla="*/ 3359 w 5282519"/>
              <a:gd name="connsiteY128" fmla="*/ 606425 h 6858000"/>
              <a:gd name="connsiteX129" fmla="*/ 11758 w 5282519"/>
              <a:gd name="connsiteY129" fmla="*/ 546100 h 6858000"/>
              <a:gd name="connsiteX130" fmla="*/ 23515 w 5282519"/>
              <a:gd name="connsiteY130" fmla="*/ 496887 h 6858000"/>
              <a:gd name="connsiteX131" fmla="*/ 38632 w 5282519"/>
              <a:gd name="connsiteY131" fmla="*/ 450850 h 6858000"/>
              <a:gd name="connsiteX132" fmla="*/ 55427 w 5282519"/>
              <a:gd name="connsiteY132" fmla="*/ 409575 h 6858000"/>
              <a:gd name="connsiteX133" fmla="*/ 73903 w 5282519"/>
              <a:gd name="connsiteY133" fmla="*/ 369887 h 6858000"/>
              <a:gd name="connsiteX134" fmla="*/ 92379 w 5282519"/>
              <a:gd name="connsiteY134" fmla="*/ 334962 h 6858000"/>
              <a:gd name="connsiteX135" fmla="*/ 112534 w 5282519"/>
              <a:gd name="connsiteY135" fmla="*/ 296862 h 6858000"/>
              <a:gd name="connsiteX136" fmla="*/ 132689 w 5282519"/>
              <a:gd name="connsiteY136" fmla="*/ 260350 h 6858000"/>
              <a:gd name="connsiteX137" fmla="*/ 149485 w 5282519"/>
              <a:gd name="connsiteY137" fmla="*/ 217487 h 6858000"/>
              <a:gd name="connsiteX138" fmla="*/ 166281 w 5282519"/>
              <a:gd name="connsiteY138" fmla="*/ 174625 h 6858000"/>
              <a:gd name="connsiteX139" fmla="*/ 176358 w 5282519"/>
              <a:gd name="connsiteY139" fmla="*/ 122237 h 6858000"/>
              <a:gd name="connsiteX140" fmla="*/ 184756 w 5282519"/>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5282519" h="6858000">
                <a:moveTo>
                  <a:pt x="189795" y="0"/>
                </a:moveTo>
                <a:lnTo>
                  <a:pt x="5282519" y="0"/>
                </a:lnTo>
                <a:lnTo>
                  <a:pt x="5282519" y="6858000"/>
                </a:lnTo>
                <a:lnTo>
                  <a:pt x="189795" y="6858000"/>
                </a:lnTo>
                <a:lnTo>
                  <a:pt x="184756" y="6791325"/>
                </a:lnTo>
                <a:lnTo>
                  <a:pt x="176358" y="6735762"/>
                </a:lnTo>
                <a:lnTo>
                  <a:pt x="166281" y="6683375"/>
                </a:lnTo>
                <a:lnTo>
                  <a:pt x="149485" y="6640512"/>
                </a:lnTo>
                <a:lnTo>
                  <a:pt x="132689" y="6597650"/>
                </a:lnTo>
                <a:lnTo>
                  <a:pt x="112534" y="6561137"/>
                </a:lnTo>
                <a:lnTo>
                  <a:pt x="92379" y="6523037"/>
                </a:lnTo>
                <a:lnTo>
                  <a:pt x="73903" y="6488112"/>
                </a:lnTo>
                <a:lnTo>
                  <a:pt x="55427" y="6448425"/>
                </a:lnTo>
                <a:lnTo>
                  <a:pt x="38632" y="6407150"/>
                </a:lnTo>
                <a:lnTo>
                  <a:pt x="23515" y="6361112"/>
                </a:lnTo>
                <a:lnTo>
                  <a:pt x="11758" y="6311900"/>
                </a:lnTo>
                <a:lnTo>
                  <a:pt x="3359" y="6251575"/>
                </a:lnTo>
                <a:lnTo>
                  <a:pt x="0" y="6183312"/>
                </a:lnTo>
                <a:lnTo>
                  <a:pt x="3359" y="6113462"/>
                </a:lnTo>
                <a:lnTo>
                  <a:pt x="11758" y="6056312"/>
                </a:lnTo>
                <a:lnTo>
                  <a:pt x="23515" y="6003925"/>
                </a:lnTo>
                <a:lnTo>
                  <a:pt x="38632" y="5956300"/>
                </a:lnTo>
                <a:lnTo>
                  <a:pt x="55427" y="5915025"/>
                </a:lnTo>
                <a:lnTo>
                  <a:pt x="75583" y="5876925"/>
                </a:lnTo>
                <a:lnTo>
                  <a:pt x="95738" y="5840412"/>
                </a:lnTo>
                <a:lnTo>
                  <a:pt x="115893" y="5802312"/>
                </a:lnTo>
                <a:lnTo>
                  <a:pt x="134368" y="5762625"/>
                </a:lnTo>
                <a:lnTo>
                  <a:pt x="152844" y="5721350"/>
                </a:lnTo>
                <a:lnTo>
                  <a:pt x="167960" y="5675312"/>
                </a:lnTo>
                <a:lnTo>
                  <a:pt x="178038" y="5622925"/>
                </a:lnTo>
                <a:lnTo>
                  <a:pt x="188115" y="5562600"/>
                </a:lnTo>
                <a:lnTo>
                  <a:pt x="189795" y="5494337"/>
                </a:lnTo>
                <a:lnTo>
                  <a:pt x="188115" y="5426075"/>
                </a:lnTo>
                <a:lnTo>
                  <a:pt x="178038" y="5365750"/>
                </a:lnTo>
                <a:lnTo>
                  <a:pt x="167960" y="5313362"/>
                </a:lnTo>
                <a:lnTo>
                  <a:pt x="152844" y="5268912"/>
                </a:lnTo>
                <a:lnTo>
                  <a:pt x="134368" y="5226050"/>
                </a:lnTo>
                <a:lnTo>
                  <a:pt x="115893" y="5186362"/>
                </a:lnTo>
                <a:lnTo>
                  <a:pt x="95738" y="5149850"/>
                </a:lnTo>
                <a:lnTo>
                  <a:pt x="75583" y="5114925"/>
                </a:lnTo>
                <a:lnTo>
                  <a:pt x="55427" y="5075237"/>
                </a:lnTo>
                <a:lnTo>
                  <a:pt x="38632" y="5033962"/>
                </a:lnTo>
                <a:lnTo>
                  <a:pt x="23515" y="4987925"/>
                </a:lnTo>
                <a:lnTo>
                  <a:pt x="11758" y="4935537"/>
                </a:lnTo>
                <a:lnTo>
                  <a:pt x="3359" y="4875212"/>
                </a:lnTo>
                <a:lnTo>
                  <a:pt x="0" y="4806950"/>
                </a:lnTo>
                <a:lnTo>
                  <a:pt x="3359" y="4738687"/>
                </a:lnTo>
                <a:lnTo>
                  <a:pt x="11758" y="4678362"/>
                </a:lnTo>
                <a:lnTo>
                  <a:pt x="23515" y="4625975"/>
                </a:lnTo>
                <a:lnTo>
                  <a:pt x="38632" y="4579937"/>
                </a:lnTo>
                <a:lnTo>
                  <a:pt x="55427" y="4537075"/>
                </a:lnTo>
                <a:lnTo>
                  <a:pt x="75583" y="4498975"/>
                </a:lnTo>
                <a:lnTo>
                  <a:pt x="115893" y="4424362"/>
                </a:lnTo>
                <a:lnTo>
                  <a:pt x="134368" y="4386262"/>
                </a:lnTo>
                <a:lnTo>
                  <a:pt x="152844" y="4343400"/>
                </a:lnTo>
                <a:lnTo>
                  <a:pt x="167960" y="4297362"/>
                </a:lnTo>
                <a:lnTo>
                  <a:pt x="178038" y="4244975"/>
                </a:lnTo>
                <a:lnTo>
                  <a:pt x="188115" y="4186237"/>
                </a:lnTo>
                <a:lnTo>
                  <a:pt x="189795" y="4116387"/>
                </a:lnTo>
                <a:lnTo>
                  <a:pt x="188115" y="4048125"/>
                </a:lnTo>
                <a:lnTo>
                  <a:pt x="178038" y="3987800"/>
                </a:lnTo>
                <a:lnTo>
                  <a:pt x="167960" y="3935412"/>
                </a:lnTo>
                <a:lnTo>
                  <a:pt x="152844" y="3890962"/>
                </a:lnTo>
                <a:lnTo>
                  <a:pt x="134368" y="3848100"/>
                </a:lnTo>
                <a:lnTo>
                  <a:pt x="115893" y="3811587"/>
                </a:lnTo>
                <a:lnTo>
                  <a:pt x="75583" y="3736975"/>
                </a:lnTo>
                <a:lnTo>
                  <a:pt x="55427" y="3697287"/>
                </a:lnTo>
                <a:lnTo>
                  <a:pt x="38632" y="3656012"/>
                </a:lnTo>
                <a:lnTo>
                  <a:pt x="23515" y="3609975"/>
                </a:lnTo>
                <a:lnTo>
                  <a:pt x="11758" y="3557587"/>
                </a:lnTo>
                <a:lnTo>
                  <a:pt x="3359" y="3497262"/>
                </a:lnTo>
                <a:lnTo>
                  <a:pt x="0" y="3427412"/>
                </a:lnTo>
                <a:lnTo>
                  <a:pt x="3359" y="3360737"/>
                </a:lnTo>
                <a:lnTo>
                  <a:pt x="11758" y="3300412"/>
                </a:lnTo>
                <a:lnTo>
                  <a:pt x="23515" y="3248025"/>
                </a:lnTo>
                <a:lnTo>
                  <a:pt x="38632" y="3201987"/>
                </a:lnTo>
                <a:lnTo>
                  <a:pt x="55427" y="3160712"/>
                </a:lnTo>
                <a:lnTo>
                  <a:pt x="75583" y="3121025"/>
                </a:lnTo>
                <a:lnTo>
                  <a:pt x="95738" y="3084512"/>
                </a:lnTo>
                <a:lnTo>
                  <a:pt x="115893" y="3046412"/>
                </a:lnTo>
                <a:lnTo>
                  <a:pt x="134368" y="3009900"/>
                </a:lnTo>
                <a:lnTo>
                  <a:pt x="152844" y="2967037"/>
                </a:lnTo>
                <a:lnTo>
                  <a:pt x="167960" y="2922587"/>
                </a:lnTo>
                <a:lnTo>
                  <a:pt x="178038" y="2868612"/>
                </a:lnTo>
                <a:lnTo>
                  <a:pt x="188115" y="2809875"/>
                </a:lnTo>
                <a:lnTo>
                  <a:pt x="189795" y="2741612"/>
                </a:lnTo>
                <a:lnTo>
                  <a:pt x="188115" y="2671762"/>
                </a:lnTo>
                <a:lnTo>
                  <a:pt x="178038" y="2613025"/>
                </a:lnTo>
                <a:lnTo>
                  <a:pt x="167960" y="2560637"/>
                </a:lnTo>
                <a:lnTo>
                  <a:pt x="152844" y="2513012"/>
                </a:lnTo>
                <a:lnTo>
                  <a:pt x="134368" y="2471737"/>
                </a:lnTo>
                <a:lnTo>
                  <a:pt x="115893" y="2433637"/>
                </a:lnTo>
                <a:lnTo>
                  <a:pt x="95738" y="2395537"/>
                </a:lnTo>
                <a:lnTo>
                  <a:pt x="75583" y="2359025"/>
                </a:lnTo>
                <a:lnTo>
                  <a:pt x="55427" y="2319337"/>
                </a:lnTo>
                <a:lnTo>
                  <a:pt x="38632" y="2278062"/>
                </a:lnTo>
                <a:lnTo>
                  <a:pt x="23515" y="2232025"/>
                </a:lnTo>
                <a:lnTo>
                  <a:pt x="11758" y="2179637"/>
                </a:lnTo>
                <a:lnTo>
                  <a:pt x="3359" y="2119312"/>
                </a:lnTo>
                <a:lnTo>
                  <a:pt x="0" y="2051050"/>
                </a:lnTo>
                <a:lnTo>
                  <a:pt x="3359" y="1982787"/>
                </a:lnTo>
                <a:lnTo>
                  <a:pt x="11758" y="1922462"/>
                </a:lnTo>
                <a:lnTo>
                  <a:pt x="23515" y="1870075"/>
                </a:lnTo>
                <a:lnTo>
                  <a:pt x="38632" y="1824037"/>
                </a:lnTo>
                <a:lnTo>
                  <a:pt x="55427" y="1782762"/>
                </a:lnTo>
                <a:lnTo>
                  <a:pt x="75583" y="1743075"/>
                </a:lnTo>
                <a:lnTo>
                  <a:pt x="95738" y="1708150"/>
                </a:lnTo>
                <a:lnTo>
                  <a:pt x="115893" y="1671637"/>
                </a:lnTo>
                <a:lnTo>
                  <a:pt x="134368" y="1631950"/>
                </a:lnTo>
                <a:lnTo>
                  <a:pt x="152844" y="1589087"/>
                </a:lnTo>
                <a:lnTo>
                  <a:pt x="167960" y="1544637"/>
                </a:lnTo>
                <a:lnTo>
                  <a:pt x="178038" y="1492250"/>
                </a:lnTo>
                <a:lnTo>
                  <a:pt x="188115" y="1431925"/>
                </a:lnTo>
                <a:lnTo>
                  <a:pt x="189795" y="1363662"/>
                </a:lnTo>
                <a:lnTo>
                  <a:pt x="188115" y="1295400"/>
                </a:lnTo>
                <a:lnTo>
                  <a:pt x="178038" y="1235075"/>
                </a:lnTo>
                <a:lnTo>
                  <a:pt x="167960" y="1182687"/>
                </a:lnTo>
                <a:lnTo>
                  <a:pt x="152844" y="1136650"/>
                </a:lnTo>
                <a:lnTo>
                  <a:pt x="134368" y="1095375"/>
                </a:lnTo>
                <a:lnTo>
                  <a:pt x="115893" y="1055687"/>
                </a:lnTo>
                <a:lnTo>
                  <a:pt x="95738" y="1017587"/>
                </a:lnTo>
                <a:lnTo>
                  <a:pt x="75583" y="981075"/>
                </a:lnTo>
                <a:lnTo>
                  <a:pt x="55427" y="942975"/>
                </a:lnTo>
                <a:lnTo>
                  <a:pt x="38632" y="901700"/>
                </a:lnTo>
                <a:lnTo>
                  <a:pt x="23515" y="854075"/>
                </a:lnTo>
                <a:lnTo>
                  <a:pt x="11758" y="801687"/>
                </a:lnTo>
                <a:lnTo>
                  <a:pt x="3359" y="744537"/>
                </a:lnTo>
                <a:lnTo>
                  <a:pt x="0" y="673100"/>
                </a:lnTo>
                <a:lnTo>
                  <a:pt x="3359" y="606425"/>
                </a:lnTo>
                <a:lnTo>
                  <a:pt x="11758" y="546100"/>
                </a:lnTo>
                <a:lnTo>
                  <a:pt x="23515" y="496887"/>
                </a:lnTo>
                <a:lnTo>
                  <a:pt x="38632" y="450850"/>
                </a:lnTo>
                <a:lnTo>
                  <a:pt x="55427" y="409575"/>
                </a:lnTo>
                <a:lnTo>
                  <a:pt x="73903" y="369887"/>
                </a:lnTo>
                <a:lnTo>
                  <a:pt x="92379" y="334962"/>
                </a:lnTo>
                <a:lnTo>
                  <a:pt x="112534" y="296862"/>
                </a:lnTo>
                <a:lnTo>
                  <a:pt x="132689" y="260350"/>
                </a:lnTo>
                <a:lnTo>
                  <a:pt x="149485" y="217487"/>
                </a:lnTo>
                <a:lnTo>
                  <a:pt x="166281" y="174625"/>
                </a:lnTo>
                <a:lnTo>
                  <a:pt x="176358" y="122237"/>
                </a:lnTo>
                <a:lnTo>
                  <a:pt x="184756" y="6667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Metal tic-tac-toe game pieces">
            <a:extLst>
              <a:ext uri="{FF2B5EF4-FFF2-40B4-BE49-F238E27FC236}">
                <a16:creationId xmlns:a16="http://schemas.microsoft.com/office/drawing/2014/main" id="{AAA6EC11-5B1C-98C4-CDD0-90AA8E04365B}"/>
              </a:ext>
            </a:extLst>
          </p:cNvPr>
          <p:cNvPicPr>
            <a:picLocks noChangeAspect="1"/>
          </p:cNvPicPr>
          <p:nvPr/>
        </p:nvPicPr>
        <p:blipFill rotWithShape="1">
          <a:blip r:embed="rId2"/>
          <a:srcRect l="15204" r="26989" b="2"/>
          <a:stretch/>
        </p:blipFill>
        <p:spPr>
          <a:xfrm>
            <a:off x="6909481" y="10"/>
            <a:ext cx="5282519" cy="6857990"/>
          </a:xfrm>
          <a:custGeom>
            <a:avLst/>
            <a:gdLst/>
            <a:ahLst/>
            <a:cxnLst/>
            <a:rect l="l" t="t" r="r" b="b"/>
            <a:pathLst>
              <a:path w="5282519" h="6858000">
                <a:moveTo>
                  <a:pt x="189795" y="0"/>
                </a:moveTo>
                <a:lnTo>
                  <a:pt x="5282519" y="0"/>
                </a:lnTo>
                <a:lnTo>
                  <a:pt x="5282519" y="6858000"/>
                </a:lnTo>
                <a:lnTo>
                  <a:pt x="189795" y="6858000"/>
                </a:lnTo>
                <a:lnTo>
                  <a:pt x="184756" y="6791325"/>
                </a:lnTo>
                <a:lnTo>
                  <a:pt x="176358" y="6735762"/>
                </a:lnTo>
                <a:lnTo>
                  <a:pt x="166281" y="6683375"/>
                </a:lnTo>
                <a:lnTo>
                  <a:pt x="149485" y="6640512"/>
                </a:lnTo>
                <a:lnTo>
                  <a:pt x="132689" y="6597650"/>
                </a:lnTo>
                <a:lnTo>
                  <a:pt x="112534" y="6561137"/>
                </a:lnTo>
                <a:lnTo>
                  <a:pt x="92379" y="6523037"/>
                </a:lnTo>
                <a:lnTo>
                  <a:pt x="73903" y="6488112"/>
                </a:lnTo>
                <a:lnTo>
                  <a:pt x="55427" y="6448425"/>
                </a:lnTo>
                <a:lnTo>
                  <a:pt x="38632" y="6407150"/>
                </a:lnTo>
                <a:lnTo>
                  <a:pt x="23515" y="6361112"/>
                </a:lnTo>
                <a:lnTo>
                  <a:pt x="11758" y="6311900"/>
                </a:lnTo>
                <a:lnTo>
                  <a:pt x="3359" y="6251575"/>
                </a:lnTo>
                <a:lnTo>
                  <a:pt x="0" y="6183312"/>
                </a:lnTo>
                <a:lnTo>
                  <a:pt x="3359" y="6113462"/>
                </a:lnTo>
                <a:lnTo>
                  <a:pt x="11758" y="6056312"/>
                </a:lnTo>
                <a:lnTo>
                  <a:pt x="23515" y="6003925"/>
                </a:lnTo>
                <a:lnTo>
                  <a:pt x="38632" y="5956300"/>
                </a:lnTo>
                <a:lnTo>
                  <a:pt x="55427" y="5915025"/>
                </a:lnTo>
                <a:lnTo>
                  <a:pt x="75583" y="5876925"/>
                </a:lnTo>
                <a:lnTo>
                  <a:pt x="95738" y="5840412"/>
                </a:lnTo>
                <a:lnTo>
                  <a:pt x="115893" y="5802312"/>
                </a:lnTo>
                <a:lnTo>
                  <a:pt x="134368" y="5762625"/>
                </a:lnTo>
                <a:lnTo>
                  <a:pt x="152844" y="5721350"/>
                </a:lnTo>
                <a:lnTo>
                  <a:pt x="167960" y="5675312"/>
                </a:lnTo>
                <a:lnTo>
                  <a:pt x="178038" y="5622925"/>
                </a:lnTo>
                <a:lnTo>
                  <a:pt x="188115" y="5562600"/>
                </a:lnTo>
                <a:lnTo>
                  <a:pt x="189795" y="5494337"/>
                </a:lnTo>
                <a:lnTo>
                  <a:pt x="188115" y="5426075"/>
                </a:lnTo>
                <a:lnTo>
                  <a:pt x="178038" y="5365750"/>
                </a:lnTo>
                <a:lnTo>
                  <a:pt x="167960" y="5313362"/>
                </a:lnTo>
                <a:lnTo>
                  <a:pt x="152844" y="5268912"/>
                </a:lnTo>
                <a:lnTo>
                  <a:pt x="134368" y="5226050"/>
                </a:lnTo>
                <a:lnTo>
                  <a:pt x="115893" y="5186362"/>
                </a:lnTo>
                <a:lnTo>
                  <a:pt x="95738" y="5149850"/>
                </a:lnTo>
                <a:lnTo>
                  <a:pt x="75583" y="5114925"/>
                </a:lnTo>
                <a:lnTo>
                  <a:pt x="55427" y="5075237"/>
                </a:lnTo>
                <a:lnTo>
                  <a:pt x="38632" y="5033962"/>
                </a:lnTo>
                <a:lnTo>
                  <a:pt x="23515" y="4987925"/>
                </a:lnTo>
                <a:lnTo>
                  <a:pt x="11758" y="4935537"/>
                </a:lnTo>
                <a:lnTo>
                  <a:pt x="3359" y="4875212"/>
                </a:lnTo>
                <a:lnTo>
                  <a:pt x="0" y="4806950"/>
                </a:lnTo>
                <a:lnTo>
                  <a:pt x="3359" y="4738687"/>
                </a:lnTo>
                <a:lnTo>
                  <a:pt x="11758" y="4678362"/>
                </a:lnTo>
                <a:lnTo>
                  <a:pt x="23515" y="4625975"/>
                </a:lnTo>
                <a:lnTo>
                  <a:pt x="38632" y="4579937"/>
                </a:lnTo>
                <a:lnTo>
                  <a:pt x="55427" y="4537075"/>
                </a:lnTo>
                <a:lnTo>
                  <a:pt x="75583" y="4498975"/>
                </a:lnTo>
                <a:lnTo>
                  <a:pt x="115893" y="4424362"/>
                </a:lnTo>
                <a:lnTo>
                  <a:pt x="134368" y="4386262"/>
                </a:lnTo>
                <a:lnTo>
                  <a:pt x="152844" y="4343400"/>
                </a:lnTo>
                <a:lnTo>
                  <a:pt x="167960" y="4297362"/>
                </a:lnTo>
                <a:lnTo>
                  <a:pt x="178038" y="4244975"/>
                </a:lnTo>
                <a:lnTo>
                  <a:pt x="188115" y="4186237"/>
                </a:lnTo>
                <a:lnTo>
                  <a:pt x="189795" y="4116387"/>
                </a:lnTo>
                <a:lnTo>
                  <a:pt x="188115" y="4048125"/>
                </a:lnTo>
                <a:lnTo>
                  <a:pt x="178038" y="3987800"/>
                </a:lnTo>
                <a:lnTo>
                  <a:pt x="167960" y="3935412"/>
                </a:lnTo>
                <a:lnTo>
                  <a:pt x="152844" y="3890962"/>
                </a:lnTo>
                <a:lnTo>
                  <a:pt x="134368" y="3848100"/>
                </a:lnTo>
                <a:lnTo>
                  <a:pt x="115893" y="3811587"/>
                </a:lnTo>
                <a:lnTo>
                  <a:pt x="75583" y="3736975"/>
                </a:lnTo>
                <a:lnTo>
                  <a:pt x="55427" y="3697287"/>
                </a:lnTo>
                <a:lnTo>
                  <a:pt x="38632" y="3656012"/>
                </a:lnTo>
                <a:lnTo>
                  <a:pt x="23515" y="3609975"/>
                </a:lnTo>
                <a:lnTo>
                  <a:pt x="11758" y="3557587"/>
                </a:lnTo>
                <a:lnTo>
                  <a:pt x="3359" y="3497262"/>
                </a:lnTo>
                <a:lnTo>
                  <a:pt x="0" y="3427412"/>
                </a:lnTo>
                <a:lnTo>
                  <a:pt x="3359" y="3360737"/>
                </a:lnTo>
                <a:lnTo>
                  <a:pt x="11758" y="3300412"/>
                </a:lnTo>
                <a:lnTo>
                  <a:pt x="23515" y="3248025"/>
                </a:lnTo>
                <a:lnTo>
                  <a:pt x="38632" y="3201987"/>
                </a:lnTo>
                <a:lnTo>
                  <a:pt x="55427" y="3160712"/>
                </a:lnTo>
                <a:lnTo>
                  <a:pt x="75583" y="3121025"/>
                </a:lnTo>
                <a:lnTo>
                  <a:pt x="95738" y="3084512"/>
                </a:lnTo>
                <a:lnTo>
                  <a:pt x="115893" y="3046412"/>
                </a:lnTo>
                <a:lnTo>
                  <a:pt x="134368" y="3009900"/>
                </a:lnTo>
                <a:lnTo>
                  <a:pt x="152844" y="2967037"/>
                </a:lnTo>
                <a:lnTo>
                  <a:pt x="167960" y="2922587"/>
                </a:lnTo>
                <a:lnTo>
                  <a:pt x="178038" y="2868612"/>
                </a:lnTo>
                <a:lnTo>
                  <a:pt x="188115" y="2809875"/>
                </a:lnTo>
                <a:lnTo>
                  <a:pt x="189795" y="2741612"/>
                </a:lnTo>
                <a:lnTo>
                  <a:pt x="188115" y="2671762"/>
                </a:lnTo>
                <a:lnTo>
                  <a:pt x="178038" y="2613025"/>
                </a:lnTo>
                <a:lnTo>
                  <a:pt x="167960" y="2560637"/>
                </a:lnTo>
                <a:lnTo>
                  <a:pt x="152844" y="2513012"/>
                </a:lnTo>
                <a:lnTo>
                  <a:pt x="134368" y="2471737"/>
                </a:lnTo>
                <a:lnTo>
                  <a:pt x="115893" y="2433637"/>
                </a:lnTo>
                <a:lnTo>
                  <a:pt x="95738" y="2395537"/>
                </a:lnTo>
                <a:lnTo>
                  <a:pt x="75583" y="2359025"/>
                </a:lnTo>
                <a:lnTo>
                  <a:pt x="55427" y="2319337"/>
                </a:lnTo>
                <a:lnTo>
                  <a:pt x="38632" y="2278062"/>
                </a:lnTo>
                <a:lnTo>
                  <a:pt x="23515" y="2232025"/>
                </a:lnTo>
                <a:lnTo>
                  <a:pt x="11758" y="2179637"/>
                </a:lnTo>
                <a:lnTo>
                  <a:pt x="3359" y="2119312"/>
                </a:lnTo>
                <a:lnTo>
                  <a:pt x="0" y="2051050"/>
                </a:lnTo>
                <a:lnTo>
                  <a:pt x="3359" y="1982787"/>
                </a:lnTo>
                <a:lnTo>
                  <a:pt x="11758" y="1922462"/>
                </a:lnTo>
                <a:lnTo>
                  <a:pt x="23515" y="1870075"/>
                </a:lnTo>
                <a:lnTo>
                  <a:pt x="38632" y="1824037"/>
                </a:lnTo>
                <a:lnTo>
                  <a:pt x="55427" y="1782762"/>
                </a:lnTo>
                <a:lnTo>
                  <a:pt x="75583" y="1743075"/>
                </a:lnTo>
                <a:lnTo>
                  <a:pt x="95738" y="1708150"/>
                </a:lnTo>
                <a:lnTo>
                  <a:pt x="115893" y="1671637"/>
                </a:lnTo>
                <a:lnTo>
                  <a:pt x="134368" y="1631950"/>
                </a:lnTo>
                <a:lnTo>
                  <a:pt x="152844" y="1589087"/>
                </a:lnTo>
                <a:lnTo>
                  <a:pt x="167960" y="1544637"/>
                </a:lnTo>
                <a:lnTo>
                  <a:pt x="178038" y="1492250"/>
                </a:lnTo>
                <a:lnTo>
                  <a:pt x="188115" y="1431925"/>
                </a:lnTo>
                <a:lnTo>
                  <a:pt x="189795" y="1363662"/>
                </a:lnTo>
                <a:lnTo>
                  <a:pt x="188115" y="1295400"/>
                </a:lnTo>
                <a:lnTo>
                  <a:pt x="178038" y="1235075"/>
                </a:lnTo>
                <a:lnTo>
                  <a:pt x="167960" y="1182687"/>
                </a:lnTo>
                <a:lnTo>
                  <a:pt x="152844" y="1136650"/>
                </a:lnTo>
                <a:lnTo>
                  <a:pt x="134368" y="1095375"/>
                </a:lnTo>
                <a:lnTo>
                  <a:pt x="115893" y="1055687"/>
                </a:lnTo>
                <a:lnTo>
                  <a:pt x="95738" y="1017587"/>
                </a:lnTo>
                <a:lnTo>
                  <a:pt x="75583" y="981075"/>
                </a:lnTo>
                <a:lnTo>
                  <a:pt x="55427" y="942975"/>
                </a:lnTo>
                <a:lnTo>
                  <a:pt x="38632" y="901700"/>
                </a:lnTo>
                <a:lnTo>
                  <a:pt x="23515" y="854075"/>
                </a:lnTo>
                <a:lnTo>
                  <a:pt x="11758" y="801687"/>
                </a:lnTo>
                <a:lnTo>
                  <a:pt x="3359" y="744537"/>
                </a:lnTo>
                <a:lnTo>
                  <a:pt x="0" y="673100"/>
                </a:lnTo>
                <a:lnTo>
                  <a:pt x="3359" y="606425"/>
                </a:lnTo>
                <a:lnTo>
                  <a:pt x="11758" y="546100"/>
                </a:lnTo>
                <a:lnTo>
                  <a:pt x="23515" y="496887"/>
                </a:lnTo>
                <a:lnTo>
                  <a:pt x="38632" y="450850"/>
                </a:lnTo>
                <a:lnTo>
                  <a:pt x="55427" y="409575"/>
                </a:lnTo>
                <a:lnTo>
                  <a:pt x="73903" y="369887"/>
                </a:lnTo>
                <a:lnTo>
                  <a:pt x="92379" y="334962"/>
                </a:lnTo>
                <a:lnTo>
                  <a:pt x="112534" y="296862"/>
                </a:lnTo>
                <a:lnTo>
                  <a:pt x="132689" y="260350"/>
                </a:lnTo>
                <a:lnTo>
                  <a:pt x="149485" y="217487"/>
                </a:lnTo>
                <a:lnTo>
                  <a:pt x="166281" y="174625"/>
                </a:lnTo>
                <a:lnTo>
                  <a:pt x="176358" y="122237"/>
                </a:lnTo>
                <a:lnTo>
                  <a:pt x="184756" y="66675"/>
                </a:lnTo>
                <a:close/>
              </a:path>
            </a:pathLst>
          </a:cu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34" name="Rectangle 33">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156579-9F5D-ABEC-8071-D5468E0EA4C1}"/>
              </a:ext>
            </a:extLst>
          </p:cNvPr>
          <p:cNvSpPr>
            <a:spLocks noGrp="1"/>
          </p:cNvSpPr>
          <p:nvPr>
            <p:ph type="title"/>
          </p:nvPr>
        </p:nvSpPr>
        <p:spPr>
          <a:xfrm>
            <a:off x="1153618" y="1239927"/>
            <a:ext cx="4008586" cy="4680583"/>
          </a:xfrm>
        </p:spPr>
        <p:txBody>
          <a:bodyPr vert="horz" lIns="91440" tIns="45720" rIns="91440" bIns="45720" rtlCol="0" anchor="ctr">
            <a:normAutofit/>
          </a:bodyPr>
          <a:lstStyle/>
          <a:p>
            <a:r>
              <a:rPr lang="en-US" sz="5200" kern="1200">
                <a:solidFill>
                  <a:schemeClr val="tx1"/>
                </a:solidFill>
                <a:latin typeface="+mj-lt"/>
                <a:ea typeface="+mj-ea"/>
                <a:cs typeface="+mj-cs"/>
              </a:rPr>
              <a:t>Computer Languages</a:t>
            </a:r>
          </a:p>
        </p:txBody>
      </p:sp>
      <p:sp>
        <p:nvSpPr>
          <p:cNvPr id="4" name="TextBox 3">
            <a:extLst>
              <a:ext uri="{FF2B5EF4-FFF2-40B4-BE49-F238E27FC236}">
                <a16:creationId xmlns:a16="http://schemas.microsoft.com/office/drawing/2014/main" id="{7BBB4E9E-55E3-8F27-4E74-C2B00082BF52}"/>
              </a:ext>
            </a:extLst>
          </p:cNvPr>
          <p:cNvSpPr txBox="1"/>
          <p:nvPr/>
        </p:nvSpPr>
        <p:spPr>
          <a:xfrm>
            <a:off x="6291923" y="1239927"/>
            <a:ext cx="4971824" cy="468058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just">
              <a:buFont typeface="Arial" panose="020B0604020202020204" pitchFamily="34" charset="0"/>
              <a:buChar char="•"/>
            </a:pPr>
            <a:r>
              <a:rPr lang="en-US" sz="1600">
                <a:ea typeface="+mn-lt"/>
                <a:cs typeface="+mn-lt"/>
              </a:rPr>
              <a:t>Machine Language </a:t>
            </a:r>
            <a:endParaRPr lang="en-US"/>
          </a:p>
          <a:p>
            <a:pPr lvl="1" algn="just">
              <a:buFont typeface="Arial" panose="020B0604020202020204" pitchFamily="34" charset="0"/>
              <a:buChar char="•"/>
            </a:pPr>
            <a:r>
              <a:rPr lang="en-US" sz="1600">
                <a:ea typeface="+mn-lt"/>
                <a:cs typeface="+mn-lt"/>
              </a:rPr>
              <a:t>Uses binary code</a:t>
            </a:r>
            <a:endParaRPr lang="en-US">
              <a:ea typeface="+mn-lt"/>
              <a:cs typeface="+mn-lt"/>
            </a:endParaRPr>
          </a:p>
          <a:p>
            <a:pPr lvl="1" algn="just">
              <a:buFont typeface="Arial" panose="020B0604020202020204" pitchFamily="34" charset="0"/>
              <a:buChar char="•"/>
            </a:pPr>
            <a:r>
              <a:rPr lang="en-US" sz="1600">
                <a:ea typeface="+mn-lt"/>
                <a:cs typeface="+mn-lt"/>
              </a:rPr>
              <a:t>Machine-dependent</a:t>
            </a:r>
            <a:endParaRPr lang="en-US">
              <a:ea typeface="+mn-lt"/>
              <a:cs typeface="+mn-lt"/>
            </a:endParaRPr>
          </a:p>
          <a:p>
            <a:pPr lvl="1" algn="just">
              <a:buFont typeface="Arial" panose="020B0604020202020204" pitchFamily="34" charset="0"/>
              <a:buChar char="•"/>
            </a:pPr>
            <a:r>
              <a:rPr lang="en-US" sz="1600">
                <a:ea typeface="+mn-lt"/>
                <a:cs typeface="+mn-lt"/>
              </a:rPr>
              <a:t>Not portable</a:t>
            </a:r>
            <a:endParaRPr lang="en-US">
              <a:ea typeface="+mn-lt"/>
              <a:cs typeface="+mn-lt"/>
            </a:endParaRPr>
          </a:p>
          <a:p>
            <a:pPr lvl="1" algn="just">
              <a:buFont typeface="Arial" panose="020B0604020202020204" pitchFamily="34" charset="0"/>
              <a:buChar char="•"/>
            </a:pPr>
            <a:endParaRPr lang="en-US" sz="1600">
              <a:ea typeface="+mn-lt"/>
              <a:cs typeface="+mn-lt"/>
            </a:endParaRPr>
          </a:p>
          <a:p>
            <a:pPr algn="just">
              <a:buFont typeface="Arial" panose="020B0604020202020204" pitchFamily="34" charset="0"/>
              <a:buChar char="•"/>
            </a:pPr>
            <a:r>
              <a:rPr lang="en-US" sz="1600">
                <a:ea typeface="+mn-lt"/>
                <a:cs typeface="+mn-lt"/>
              </a:rPr>
              <a:t>Assembly Language</a:t>
            </a:r>
            <a:endParaRPr lang="en-US">
              <a:ea typeface="+mn-lt"/>
              <a:cs typeface="+mn-lt"/>
            </a:endParaRPr>
          </a:p>
          <a:p>
            <a:pPr lvl="1" algn="just">
              <a:buFont typeface="Arial" panose="020B0604020202020204" pitchFamily="34" charset="0"/>
              <a:buChar char="•"/>
            </a:pPr>
            <a:r>
              <a:rPr lang="en-US" sz="1600">
                <a:ea typeface="+mn-lt"/>
                <a:cs typeface="+mn-lt"/>
              </a:rPr>
              <a:t>Uses mnemonics</a:t>
            </a:r>
            <a:endParaRPr lang="en-US">
              <a:ea typeface="+mn-lt"/>
              <a:cs typeface="+mn-lt"/>
            </a:endParaRPr>
          </a:p>
          <a:p>
            <a:pPr lvl="1" algn="just">
              <a:buFont typeface="Arial" panose="020B0604020202020204" pitchFamily="34" charset="0"/>
              <a:buChar char="•"/>
            </a:pPr>
            <a:r>
              <a:rPr lang="en-US" sz="1600">
                <a:ea typeface="+mn-lt"/>
                <a:cs typeface="+mn-lt"/>
              </a:rPr>
              <a:t>Machine-dependent </a:t>
            </a:r>
            <a:endParaRPr lang="en-US">
              <a:cs typeface="Calibri" panose="020F0502020204030204"/>
            </a:endParaRPr>
          </a:p>
          <a:p>
            <a:pPr lvl="1" algn="just">
              <a:buFont typeface="Arial" panose="020B0604020202020204" pitchFamily="34" charset="0"/>
              <a:buChar char="•"/>
            </a:pPr>
            <a:r>
              <a:rPr lang="en-US" sz="1600">
                <a:ea typeface="+mn-lt"/>
                <a:cs typeface="+mn-lt"/>
              </a:rPr>
              <a:t>Not usually portable</a:t>
            </a:r>
            <a:endParaRPr lang="en-US">
              <a:ea typeface="+mn-lt"/>
              <a:cs typeface="+mn-lt"/>
            </a:endParaRPr>
          </a:p>
          <a:p>
            <a:pPr lvl="1" algn="just">
              <a:buFont typeface="Arial" panose="020B0604020202020204" pitchFamily="34" charset="0"/>
              <a:buChar char="•"/>
            </a:pPr>
            <a:endParaRPr lang="en-US" sz="1600">
              <a:ea typeface="+mn-lt"/>
              <a:cs typeface="+mn-lt"/>
            </a:endParaRPr>
          </a:p>
          <a:p>
            <a:pPr algn="just">
              <a:buFont typeface="Arial" panose="020B0604020202020204" pitchFamily="34" charset="0"/>
              <a:buChar char="•"/>
            </a:pPr>
            <a:r>
              <a:rPr lang="en-US" sz="1600">
                <a:ea typeface="+mn-lt"/>
                <a:cs typeface="+mn-lt"/>
              </a:rPr>
              <a:t>High-Level Language (HLL)</a:t>
            </a:r>
            <a:endParaRPr lang="en-US">
              <a:ea typeface="+mn-lt"/>
              <a:cs typeface="+mn-lt"/>
            </a:endParaRPr>
          </a:p>
          <a:p>
            <a:pPr lvl="1" algn="just">
              <a:buFont typeface="Arial" panose="020B0604020202020204" pitchFamily="34" charset="0"/>
              <a:buChar char="•"/>
            </a:pPr>
            <a:r>
              <a:rPr lang="en-US" sz="1600">
                <a:ea typeface="+mn-lt"/>
                <a:cs typeface="+mn-lt"/>
              </a:rPr>
              <a:t>Uses English-like language</a:t>
            </a:r>
            <a:endParaRPr lang="en-US">
              <a:ea typeface="+mn-lt"/>
              <a:cs typeface="+mn-lt"/>
            </a:endParaRPr>
          </a:p>
          <a:p>
            <a:pPr lvl="1" algn="just">
              <a:buFont typeface="Arial" panose="020B0604020202020204" pitchFamily="34" charset="0"/>
              <a:buChar char="•"/>
            </a:pPr>
            <a:r>
              <a:rPr lang="en-US" sz="1600">
                <a:ea typeface="+mn-lt"/>
                <a:cs typeface="+mn-lt"/>
              </a:rPr>
              <a:t>Machine independent</a:t>
            </a:r>
            <a:endParaRPr lang="en-US">
              <a:ea typeface="+mn-lt"/>
              <a:cs typeface="+mn-lt"/>
            </a:endParaRPr>
          </a:p>
          <a:p>
            <a:pPr lvl="1" algn="just">
              <a:buFont typeface="Arial" panose="020B0604020202020204" pitchFamily="34" charset="0"/>
              <a:buChar char="•"/>
            </a:pPr>
            <a:r>
              <a:rPr lang="en-US" sz="1600">
                <a:ea typeface="+mn-lt"/>
                <a:cs typeface="+mn-lt"/>
              </a:rPr>
              <a:t>Portable (but must be compiled for different platforms)</a:t>
            </a:r>
            <a:endParaRPr lang="en-US">
              <a:ea typeface="+mn-lt"/>
              <a:cs typeface="+mn-lt"/>
            </a:endParaRPr>
          </a:p>
          <a:p>
            <a:pPr lvl="1" algn="just">
              <a:buFont typeface="Arial" panose="020B0604020202020204" pitchFamily="34" charset="0"/>
              <a:buChar char="•"/>
            </a:pPr>
            <a:r>
              <a:rPr lang="en-US" sz="1600">
                <a:ea typeface="+mn-lt"/>
                <a:cs typeface="+mn-lt"/>
              </a:rPr>
              <a:t>Examples: Pascal, C, C++, Java, Fortran, . . .</a:t>
            </a:r>
            <a:endParaRPr lang="en-US">
              <a:ea typeface="+mn-lt"/>
              <a:cs typeface="+mn-lt"/>
            </a:endParaRPr>
          </a:p>
          <a:p>
            <a:pPr indent="-228600">
              <a:lnSpc>
                <a:spcPct val="90000"/>
              </a:lnSpc>
              <a:spcAft>
                <a:spcPts val="600"/>
              </a:spcAft>
              <a:buFont typeface="Arial" panose="020B0604020202020204" pitchFamily="34" charset="0"/>
              <a:buChar char="•"/>
            </a:pPr>
            <a:endParaRPr lang="en-US" sz="1600">
              <a:cs typeface="Calibri"/>
            </a:endParaRPr>
          </a:p>
        </p:txBody>
      </p:sp>
    </p:spTree>
    <p:extLst>
      <p:ext uri="{BB962C8B-B14F-4D97-AF65-F5344CB8AC3E}">
        <p14:creationId xmlns:p14="http://schemas.microsoft.com/office/powerpoint/2010/main" val="3583203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81" name="Rectangle 8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Rectangle 8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0BF4A4-5354-60A7-E7CA-36C8C7FD52ED}"/>
              </a:ext>
            </a:extLst>
          </p:cNvPr>
          <p:cNvSpPr>
            <a:spLocks noGrp="1"/>
          </p:cNvSpPr>
          <p:nvPr>
            <p:ph type="title"/>
          </p:nvPr>
        </p:nvSpPr>
        <p:spPr>
          <a:xfrm>
            <a:off x="1043631" y="873940"/>
            <a:ext cx="5052369" cy="1035781"/>
          </a:xfrm>
        </p:spPr>
        <p:txBody>
          <a:bodyPr anchor="ctr">
            <a:normAutofit/>
          </a:bodyPr>
          <a:lstStyle/>
          <a:p>
            <a:r>
              <a:rPr lang="en-US" sz="3300" b="1">
                <a:ea typeface="+mj-lt"/>
                <a:cs typeface="+mj-lt"/>
              </a:rPr>
              <a:t>Step 5: Linking object files and libraries</a:t>
            </a:r>
            <a:endParaRPr lang="en-US" sz="3300"/>
          </a:p>
        </p:txBody>
      </p:sp>
      <p:sp>
        <p:nvSpPr>
          <p:cNvPr id="3" name="Content Placeholder 2">
            <a:extLst>
              <a:ext uri="{FF2B5EF4-FFF2-40B4-BE49-F238E27FC236}">
                <a16:creationId xmlns:a16="http://schemas.microsoft.com/office/drawing/2014/main" id="{21FED434-9CDC-10C2-F850-B48AC72B4431}"/>
              </a:ext>
            </a:extLst>
          </p:cNvPr>
          <p:cNvSpPr>
            <a:spLocks noGrp="1"/>
          </p:cNvSpPr>
          <p:nvPr>
            <p:ph idx="1"/>
          </p:nvPr>
        </p:nvSpPr>
        <p:spPr>
          <a:xfrm>
            <a:off x="1045029" y="2524721"/>
            <a:ext cx="4991629" cy="3677123"/>
          </a:xfrm>
        </p:spPr>
        <p:txBody>
          <a:bodyPr vert="horz" lIns="91440" tIns="45720" rIns="91440" bIns="45720" rtlCol="0" anchor="ctr">
            <a:normAutofit/>
          </a:bodyPr>
          <a:lstStyle/>
          <a:p>
            <a:r>
              <a:rPr lang="en-US" sz="1500">
                <a:ea typeface="+mn-lt"/>
                <a:cs typeface="+mn-lt"/>
              </a:rPr>
              <a:t>After the compiler creates one or more object files, then another program called the </a:t>
            </a:r>
            <a:r>
              <a:rPr lang="en-US" sz="1500" b="1">
                <a:ea typeface="+mn-lt"/>
                <a:cs typeface="+mn-lt"/>
              </a:rPr>
              <a:t>linker</a:t>
            </a:r>
            <a:r>
              <a:rPr lang="en-US" sz="1500">
                <a:ea typeface="+mn-lt"/>
                <a:cs typeface="+mn-lt"/>
              </a:rPr>
              <a:t> kicks in. The job of the linker is three fold:</a:t>
            </a:r>
            <a:endParaRPr lang="en-US" sz="1500">
              <a:cs typeface="Calibri" panose="020F0502020204030204"/>
            </a:endParaRPr>
          </a:p>
          <a:p>
            <a:r>
              <a:rPr lang="en-US" sz="1500" b="1">
                <a:ea typeface="+mn-lt"/>
                <a:cs typeface="+mn-lt"/>
              </a:rPr>
              <a:t>First</a:t>
            </a:r>
            <a:r>
              <a:rPr lang="en-US" sz="1500">
                <a:ea typeface="+mn-lt"/>
                <a:cs typeface="+mn-lt"/>
              </a:rPr>
              <a:t>, to take all the object files generated by the compiler and combine them into a single executable program.</a:t>
            </a:r>
            <a:endParaRPr lang="en-US" sz="1500">
              <a:cs typeface="Calibri"/>
            </a:endParaRPr>
          </a:p>
          <a:p>
            <a:r>
              <a:rPr lang="en-US" sz="1500" b="1">
                <a:ea typeface="+mn-lt"/>
                <a:cs typeface="+mn-lt"/>
              </a:rPr>
              <a:t>Second</a:t>
            </a:r>
            <a:r>
              <a:rPr lang="en-US" sz="1500">
                <a:ea typeface="+mn-lt"/>
                <a:cs typeface="+mn-lt"/>
              </a:rPr>
              <a:t>, in addition to being able to link object files, the linker also is capable of linking library files. A </a:t>
            </a:r>
            <a:r>
              <a:rPr lang="en-US" sz="1500" b="1">
                <a:ea typeface="+mn-lt"/>
                <a:cs typeface="+mn-lt"/>
              </a:rPr>
              <a:t>library file</a:t>
            </a:r>
            <a:r>
              <a:rPr lang="en-US" sz="1500">
                <a:ea typeface="+mn-lt"/>
                <a:cs typeface="+mn-lt"/>
              </a:rPr>
              <a:t> is a collection of precompiled code that has been “packaged up” for reuse in other programs.</a:t>
            </a:r>
            <a:endParaRPr lang="en-US" sz="1500">
              <a:cs typeface="Calibri"/>
            </a:endParaRPr>
          </a:p>
          <a:p>
            <a:r>
              <a:rPr lang="en-US" sz="1500" b="1">
                <a:ea typeface="+mn-lt"/>
                <a:cs typeface="+mn-lt"/>
              </a:rPr>
              <a:t>Third</a:t>
            </a:r>
            <a:r>
              <a:rPr lang="en-US" sz="1500">
                <a:ea typeface="+mn-lt"/>
                <a:cs typeface="+mn-lt"/>
              </a:rPr>
              <a:t>, the linker makes sure all cross-file dependencies are resolved properly. For example, if you define something in one .cpp file, and then use it in another .cpp file, the linker connects the two together. If the linker is unable to connect a reference to something with its definition, you’ll get a linker error, and the linking process will abort.</a:t>
            </a:r>
            <a:endParaRPr lang="en-US" sz="1500">
              <a:cs typeface="Calibri"/>
            </a:endParaRPr>
          </a:p>
        </p:txBody>
      </p:sp>
      <p:sp>
        <p:nvSpPr>
          <p:cNvPr id="87" name="Rectangle 86">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C3BE6C7E-B442-401C-5248-DDE2ED020391}"/>
              </a:ext>
            </a:extLst>
          </p:cNvPr>
          <p:cNvPicPr>
            <a:picLocks noChangeAspect="1"/>
          </p:cNvPicPr>
          <p:nvPr/>
        </p:nvPicPr>
        <p:blipFill>
          <a:blip r:embed="rId2"/>
          <a:stretch>
            <a:fillRect/>
          </a:stretch>
        </p:blipFill>
        <p:spPr>
          <a:xfrm>
            <a:off x="6930493" y="2155213"/>
            <a:ext cx="4223252" cy="2607857"/>
          </a:xfrm>
          <a:prstGeom prst="rect">
            <a:avLst/>
          </a:prstGeom>
        </p:spPr>
      </p:pic>
      <p:cxnSp>
        <p:nvCxnSpPr>
          <p:cNvPr id="89" name="Straight Connector 8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89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2CB9EA-C166-3CCA-3212-D3FFF22122D8}"/>
              </a:ext>
            </a:extLst>
          </p:cNvPr>
          <p:cNvSpPr>
            <a:spLocks noGrp="1"/>
          </p:cNvSpPr>
          <p:nvPr>
            <p:ph type="title"/>
          </p:nvPr>
        </p:nvSpPr>
        <p:spPr>
          <a:xfrm>
            <a:off x="1043631" y="809898"/>
            <a:ext cx="9942716" cy="1554480"/>
          </a:xfrm>
        </p:spPr>
        <p:txBody>
          <a:bodyPr anchor="ctr">
            <a:normAutofit/>
          </a:bodyPr>
          <a:lstStyle/>
          <a:p>
            <a:r>
              <a:rPr lang="en-US" sz="4800">
                <a:cs typeface="Calibri Light"/>
              </a:rPr>
              <a:t>Step 5: Linking object files and libraries</a:t>
            </a:r>
          </a:p>
        </p:txBody>
      </p:sp>
      <p:sp>
        <p:nvSpPr>
          <p:cNvPr id="3" name="Content Placeholder 2">
            <a:extLst>
              <a:ext uri="{FF2B5EF4-FFF2-40B4-BE49-F238E27FC236}">
                <a16:creationId xmlns:a16="http://schemas.microsoft.com/office/drawing/2014/main" id="{C75E5154-D323-FDCC-557E-B8CB7FC1D66C}"/>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a:ea typeface="+mn-lt"/>
                <a:cs typeface="+mn-lt"/>
              </a:rPr>
              <a:t>Once the linker is finished linking all the object files and libraries (assuming all goes well), you will have an executable file that you can then run!</a:t>
            </a:r>
          </a:p>
          <a:p>
            <a:r>
              <a:rPr lang="en-US" sz="2400">
                <a:ea typeface="+mn-lt"/>
                <a:cs typeface="+mn-lt"/>
              </a:rPr>
              <a:t> C++ also comes with an extensive library called the </a:t>
            </a:r>
            <a:r>
              <a:rPr lang="en-US" sz="2400" b="1">
                <a:ea typeface="+mn-lt"/>
                <a:cs typeface="+mn-lt"/>
              </a:rPr>
              <a:t>C++ Standard Library</a:t>
            </a:r>
            <a:r>
              <a:rPr lang="en-US" sz="2400">
                <a:ea typeface="+mn-lt"/>
                <a:cs typeface="+mn-lt"/>
              </a:rPr>
              <a:t> (usually shortened to </a:t>
            </a:r>
            <a:r>
              <a:rPr lang="en-US" sz="2400" i="1">
                <a:ea typeface="+mn-lt"/>
                <a:cs typeface="+mn-lt"/>
              </a:rPr>
              <a:t>standard library</a:t>
            </a:r>
            <a:r>
              <a:rPr lang="en-US" sz="2400">
                <a:ea typeface="+mn-lt"/>
                <a:cs typeface="+mn-lt"/>
              </a:rPr>
              <a:t>) that provides additional functionality that you can use in your programs. </a:t>
            </a:r>
            <a:endParaRPr lang="en-US" sz="2400"/>
          </a:p>
          <a:p>
            <a:r>
              <a:rPr lang="en-US" sz="2400">
                <a:ea typeface="+mn-lt"/>
                <a:cs typeface="+mn-lt"/>
              </a:rPr>
              <a:t>One of the most commonly used parts of the C++ standard library is the </a:t>
            </a:r>
            <a:r>
              <a:rPr lang="en-US" sz="2400" b="1" i="1">
                <a:ea typeface="+mn-lt"/>
                <a:cs typeface="+mn-lt"/>
              </a:rPr>
              <a:t>iostream library</a:t>
            </a:r>
            <a:r>
              <a:rPr lang="en-US" sz="2400">
                <a:ea typeface="+mn-lt"/>
                <a:cs typeface="+mn-lt"/>
              </a:rPr>
              <a:t>, which contains functionality for printing text on a monitor and getting keyboard input from a user.</a:t>
            </a:r>
          </a:p>
          <a:p>
            <a:endParaRPr lang="en-US" sz="240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84255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49E2FC-3549-EABF-2919-E87E53A2AD5C}"/>
              </a:ext>
            </a:extLst>
          </p:cNvPr>
          <p:cNvSpPr>
            <a:spLocks noGrp="1"/>
          </p:cNvSpPr>
          <p:nvPr>
            <p:ph type="title"/>
          </p:nvPr>
        </p:nvSpPr>
        <p:spPr>
          <a:xfrm>
            <a:off x="793662" y="386930"/>
            <a:ext cx="10066122" cy="1298448"/>
          </a:xfrm>
        </p:spPr>
        <p:txBody>
          <a:bodyPr anchor="b">
            <a:normAutofit/>
          </a:bodyPr>
          <a:lstStyle/>
          <a:p>
            <a:r>
              <a:rPr lang="en-US" sz="4800">
                <a:ea typeface="+mj-lt"/>
                <a:cs typeface="+mj-lt"/>
              </a:rPr>
              <a:t>What is a Linker?</a:t>
            </a:r>
            <a:endParaRPr lang="en-US" sz="4800"/>
          </a:p>
        </p:txBody>
      </p:sp>
      <p:sp>
        <p:nvSpPr>
          <p:cNvPr id="25"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902D4EA-476A-39B8-563F-FDAB95CF1A95}"/>
              </a:ext>
            </a:extLst>
          </p:cNvPr>
          <p:cNvSpPr>
            <a:spLocks noGrp="1"/>
          </p:cNvSpPr>
          <p:nvPr>
            <p:ph idx="1"/>
          </p:nvPr>
        </p:nvSpPr>
        <p:spPr>
          <a:xfrm>
            <a:off x="793661" y="2599509"/>
            <a:ext cx="4530898" cy="3639450"/>
          </a:xfrm>
        </p:spPr>
        <p:txBody>
          <a:bodyPr vert="horz" lIns="91440" tIns="45720" rIns="91440" bIns="45720" rtlCol="0" anchor="ctr">
            <a:normAutofit/>
          </a:bodyPr>
          <a:lstStyle/>
          <a:p>
            <a:r>
              <a:rPr lang="en-US" sz="2000">
                <a:ea typeface="+mn-lt"/>
                <a:cs typeface="+mn-lt"/>
              </a:rPr>
              <a:t>A program that pulls other programs together so that they can run.</a:t>
            </a:r>
            <a:endParaRPr lang="en-US" sz="2000">
              <a:cs typeface="Calibri" panose="020F0502020204030204"/>
            </a:endParaRPr>
          </a:p>
          <a:p>
            <a:r>
              <a:rPr lang="en-US" sz="2000">
                <a:ea typeface="+mn-lt"/>
                <a:cs typeface="+mn-lt"/>
              </a:rPr>
              <a:t>Most programs are very large and consist of several </a:t>
            </a:r>
            <a:r>
              <a:rPr lang="en-US" sz="2000" u="sng">
                <a:ea typeface="+mn-lt"/>
                <a:cs typeface="+mn-lt"/>
              </a:rPr>
              <a:t>modules</a:t>
            </a:r>
            <a:r>
              <a:rPr lang="en-US" sz="2000" i="1">
                <a:ea typeface="+mn-lt"/>
                <a:cs typeface="+mn-lt"/>
              </a:rPr>
              <a:t>.</a:t>
            </a:r>
            <a:endParaRPr lang="en-US" sz="2000"/>
          </a:p>
          <a:p>
            <a:r>
              <a:rPr lang="en-US" sz="2000">
                <a:ea typeface="+mn-lt"/>
                <a:cs typeface="+mn-lt"/>
              </a:rPr>
              <a:t>Even small programs use existing code provided by the programming environment called </a:t>
            </a:r>
            <a:r>
              <a:rPr lang="en-US" sz="2000" u="sng">
                <a:ea typeface="+mn-lt"/>
                <a:cs typeface="+mn-lt"/>
              </a:rPr>
              <a:t>libraries</a:t>
            </a:r>
            <a:r>
              <a:rPr lang="en-US" sz="2000">
                <a:ea typeface="+mn-lt"/>
                <a:cs typeface="+mn-lt"/>
              </a:rPr>
              <a:t>.</a:t>
            </a:r>
            <a:endParaRPr lang="en-US" sz="2000"/>
          </a:p>
          <a:p>
            <a:r>
              <a:rPr lang="en-US" sz="2000">
                <a:ea typeface="+mn-lt"/>
                <a:cs typeface="+mn-lt"/>
              </a:rPr>
              <a:t>The linker pulls everything together, makes sure that references to other parts of the program (code) are resolved.</a:t>
            </a:r>
            <a:endParaRPr lang="en-US" sz="2000"/>
          </a:p>
          <a:p>
            <a:endParaRPr lang="en-US" sz="2000">
              <a:cs typeface="Calibri"/>
            </a:endParaRPr>
          </a:p>
        </p:txBody>
      </p:sp>
      <p:pic>
        <p:nvPicPr>
          <p:cNvPr id="27" name="Graphic 6" descr="Programmer">
            <a:extLst>
              <a:ext uri="{FF2B5EF4-FFF2-40B4-BE49-F238E27FC236}">
                <a16:creationId xmlns:a16="http://schemas.microsoft.com/office/drawing/2014/main" id="{6BFC5889-301E-766A-F238-59C0AACD85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43969" y="2470886"/>
            <a:ext cx="3714244" cy="3714244"/>
          </a:xfrm>
          <a:prstGeom prst="rect">
            <a:avLst/>
          </a:prstGeom>
        </p:spPr>
      </p:pic>
      <p:sp>
        <p:nvSpPr>
          <p:cNvPr id="28"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22569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0BF4A4-5354-60A7-E7CA-36C8C7FD52ED}"/>
              </a:ext>
            </a:extLst>
          </p:cNvPr>
          <p:cNvSpPr>
            <a:spLocks noGrp="1"/>
          </p:cNvSpPr>
          <p:nvPr>
            <p:ph type="title"/>
          </p:nvPr>
        </p:nvSpPr>
        <p:spPr>
          <a:xfrm>
            <a:off x="1043631" y="809898"/>
            <a:ext cx="9942716" cy="1554480"/>
          </a:xfrm>
        </p:spPr>
        <p:txBody>
          <a:bodyPr anchor="ctr">
            <a:normAutofit/>
          </a:bodyPr>
          <a:lstStyle/>
          <a:p>
            <a:r>
              <a:rPr lang="en-US" sz="4800" b="1">
                <a:ea typeface="+mj-lt"/>
                <a:cs typeface="+mj-lt"/>
              </a:rPr>
              <a:t>Steps 6 &amp; 7: Testing and Debugging</a:t>
            </a:r>
            <a:endParaRPr lang="en-US" sz="4800">
              <a:ea typeface="+mj-lt"/>
              <a:cs typeface="+mj-lt"/>
            </a:endParaRPr>
          </a:p>
        </p:txBody>
      </p:sp>
      <p:sp>
        <p:nvSpPr>
          <p:cNvPr id="3" name="Content Placeholder 2">
            <a:extLst>
              <a:ext uri="{FF2B5EF4-FFF2-40B4-BE49-F238E27FC236}">
                <a16:creationId xmlns:a16="http://schemas.microsoft.com/office/drawing/2014/main" id="{21FED434-9CDC-10C2-F850-B48AC72B4431}"/>
              </a:ext>
            </a:extLst>
          </p:cNvPr>
          <p:cNvSpPr>
            <a:spLocks noGrp="1"/>
          </p:cNvSpPr>
          <p:nvPr>
            <p:ph idx="1"/>
          </p:nvPr>
        </p:nvSpPr>
        <p:spPr>
          <a:xfrm>
            <a:off x="1071765" y="3271522"/>
            <a:ext cx="9941319" cy="3124658"/>
          </a:xfrm>
        </p:spPr>
        <p:txBody>
          <a:bodyPr vert="horz" lIns="91440" tIns="45720" rIns="91440" bIns="45720" rtlCol="0" anchor="ctr">
            <a:noAutofit/>
          </a:bodyPr>
          <a:lstStyle/>
          <a:p>
            <a:r>
              <a:rPr lang="en-US" sz="1800">
                <a:ea typeface="+mn-lt"/>
                <a:cs typeface="+mn-lt"/>
              </a:rPr>
              <a:t>After the compiler creates one or more object files, then another program called the </a:t>
            </a:r>
            <a:r>
              <a:rPr lang="en-US" sz="1800" b="1">
                <a:ea typeface="+mn-lt"/>
                <a:cs typeface="+mn-lt"/>
              </a:rPr>
              <a:t>linker</a:t>
            </a:r>
            <a:r>
              <a:rPr lang="en-US" sz="1800">
                <a:ea typeface="+mn-lt"/>
                <a:cs typeface="+mn-lt"/>
              </a:rPr>
              <a:t> kicks in. The job of the linker is </a:t>
            </a:r>
            <a:r>
              <a:rPr lang="en-US" sz="1800" err="1">
                <a:ea typeface="+mn-lt"/>
                <a:cs typeface="+mn-lt"/>
              </a:rPr>
              <a:t>three fold</a:t>
            </a:r>
            <a:r>
              <a:rPr lang="en-US" sz="1800">
                <a:ea typeface="+mn-lt"/>
                <a:cs typeface="+mn-lt"/>
              </a:rPr>
              <a:t>:</a:t>
            </a:r>
            <a:endParaRPr lang="en-US" sz="1800">
              <a:cs typeface="Calibri" panose="020F0502020204030204"/>
            </a:endParaRPr>
          </a:p>
          <a:p>
            <a:r>
              <a:rPr lang="en-US" sz="1800">
                <a:ea typeface="+mn-lt"/>
                <a:cs typeface="+mn-lt"/>
              </a:rPr>
              <a:t>First, to take all the object files generated by the compiler and combine them into a single executable program.</a:t>
            </a:r>
            <a:endParaRPr lang="en-US" sz="1800">
              <a:cs typeface="Calibri"/>
            </a:endParaRPr>
          </a:p>
          <a:p>
            <a:r>
              <a:rPr lang="en-US" sz="1800">
                <a:ea typeface="+mn-lt"/>
                <a:cs typeface="+mn-lt"/>
              </a:rPr>
              <a:t>Second, in addition to being able to link object files, the linker also is capable of linking library files. A </a:t>
            </a:r>
            <a:r>
              <a:rPr lang="en-US" sz="1800" b="1">
                <a:ea typeface="+mn-lt"/>
                <a:cs typeface="+mn-lt"/>
              </a:rPr>
              <a:t>library file</a:t>
            </a:r>
            <a:r>
              <a:rPr lang="en-US" sz="1800">
                <a:ea typeface="+mn-lt"/>
                <a:cs typeface="+mn-lt"/>
              </a:rPr>
              <a:t> is a collection of precompiled code that has been “packaged up” for reuse in other programs.</a:t>
            </a:r>
            <a:endParaRPr lang="en-US" sz="1800">
              <a:cs typeface="Calibri"/>
            </a:endParaRPr>
          </a:p>
          <a:p>
            <a:r>
              <a:rPr lang="en-US" sz="1800">
                <a:ea typeface="+mn-lt"/>
                <a:cs typeface="+mn-lt"/>
              </a:rPr>
              <a:t>Third, the linker makes sure all cross-file dependencies are resolved properly. For example, if you define something in one .</a:t>
            </a:r>
            <a:r>
              <a:rPr lang="en-US" sz="1800" err="1">
                <a:ea typeface="+mn-lt"/>
                <a:cs typeface="+mn-lt"/>
              </a:rPr>
              <a:t>cpp</a:t>
            </a:r>
            <a:r>
              <a:rPr lang="en-US" sz="1800">
                <a:ea typeface="+mn-lt"/>
                <a:cs typeface="+mn-lt"/>
              </a:rPr>
              <a:t> file, and then use it in another .</a:t>
            </a:r>
            <a:r>
              <a:rPr lang="en-US" sz="1800" err="1">
                <a:ea typeface="+mn-lt"/>
                <a:cs typeface="+mn-lt"/>
              </a:rPr>
              <a:t>cpp</a:t>
            </a:r>
            <a:r>
              <a:rPr lang="en-US" sz="1800">
                <a:ea typeface="+mn-lt"/>
                <a:cs typeface="+mn-lt"/>
              </a:rPr>
              <a:t> file, the linker connects the two together. If the linker is unable to connect a reference to something with its definition, you’ll get a linker error, and the linking process will abort.</a:t>
            </a:r>
            <a:endParaRPr lang="en-US" sz="1800">
              <a:cs typeface="Calibri"/>
            </a:endParaRPr>
          </a:p>
          <a:p>
            <a:r>
              <a:rPr lang="en-US" sz="1800">
                <a:ea typeface="+mn-lt"/>
                <a:cs typeface="+mn-lt"/>
              </a:rPr>
              <a:t>Once the linker is finished linking all the object files and libraries (assuming all goes well), you will have an executable file that you can then run!</a:t>
            </a:r>
            <a:endParaRPr lang="en-US" sz="1800"/>
          </a:p>
          <a:p>
            <a:endParaRPr lang="en-US" sz="1500">
              <a:cs typeface="Calibri"/>
            </a:endParaRPr>
          </a:p>
          <a:p>
            <a:endParaRPr lang="en-US" sz="150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264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813FFC-E712-67EF-CDBE-DF148EC26060}"/>
              </a:ext>
            </a:extLst>
          </p:cNvPr>
          <p:cNvSpPr>
            <a:spLocks noGrp="1"/>
          </p:cNvSpPr>
          <p:nvPr>
            <p:ph type="title"/>
          </p:nvPr>
        </p:nvSpPr>
        <p:spPr>
          <a:xfrm>
            <a:off x="1043631" y="809898"/>
            <a:ext cx="9942716" cy="1554480"/>
          </a:xfrm>
        </p:spPr>
        <p:txBody>
          <a:bodyPr anchor="ctr">
            <a:normAutofit/>
          </a:bodyPr>
          <a:lstStyle/>
          <a:p>
            <a:r>
              <a:rPr lang="en-US"/>
              <a:t>Integrated Development Environment (IDE)</a:t>
            </a:r>
          </a:p>
        </p:txBody>
      </p:sp>
      <p:sp>
        <p:nvSpPr>
          <p:cNvPr id="3" name="Content Placeholder 2">
            <a:extLst>
              <a:ext uri="{FF2B5EF4-FFF2-40B4-BE49-F238E27FC236}">
                <a16:creationId xmlns:a16="http://schemas.microsoft.com/office/drawing/2014/main" id="{5801AD07-1F5F-C826-0912-3EC597FB4098}"/>
              </a:ext>
            </a:extLst>
          </p:cNvPr>
          <p:cNvSpPr>
            <a:spLocks noGrp="1"/>
          </p:cNvSpPr>
          <p:nvPr>
            <p:ph idx="1"/>
          </p:nvPr>
        </p:nvSpPr>
        <p:spPr>
          <a:xfrm>
            <a:off x="1045028" y="3017522"/>
            <a:ext cx="9941319" cy="3124658"/>
          </a:xfrm>
        </p:spPr>
        <p:txBody>
          <a:bodyPr anchor="ctr">
            <a:normAutofit lnSpcReduction="10000"/>
          </a:bodyPr>
          <a:lstStyle/>
          <a:p>
            <a:r>
              <a:rPr lang="en-US" sz="2400">
                <a:ea typeface="+mn-lt"/>
                <a:cs typeface="+mn-lt"/>
              </a:rPr>
              <a:t>A piece of software that contains all of the things you need to develop, compile, link, and debug your programs.</a:t>
            </a:r>
          </a:p>
          <a:p>
            <a:r>
              <a:rPr lang="en-US" sz="2400">
                <a:ea typeface="+mn-lt"/>
                <a:cs typeface="+mn-lt"/>
              </a:rPr>
              <a:t>With a typical C++ IDE, you get a code editor that does line numbering and syntax highlighting. </a:t>
            </a:r>
          </a:p>
          <a:p>
            <a:r>
              <a:rPr lang="en-US" sz="2400">
                <a:ea typeface="+mn-lt"/>
                <a:cs typeface="+mn-lt"/>
              </a:rPr>
              <a:t>IDEs include a C++ compiler and a linker, which the IDE will know how to interface with in order to convert your source code into an executable file. And when you need to debug your program, you can use the integrated debugger.</a:t>
            </a:r>
            <a:endParaRPr lang="en-US" sz="2400">
              <a:cs typeface="Calibri"/>
            </a:endParaRPr>
          </a:p>
          <a:p>
            <a:r>
              <a:rPr lang="en-US" sz="2400">
                <a:ea typeface="+mn-lt"/>
                <a:cs typeface="+mn-lt"/>
              </a:rPr>
              <a:t>The obvious next question is, “</a:t>
            </a:r>
            <a:r>
              <a:rPr lang="en-US" sz="2400" b="1">
                <a:ea typeface="+mn-lt"/>
                <a:cs typeface="+mn-lt"/>
              </a:rPr>
              <a:t>which one</a:t>
            </a:r>
            <a:r>
              <a:rPr lang="en-US" sz="2400">
                <a:ea typeface="+mn-lt"/>
                <a:cs typeface="+mn-lt"/>
              </a:rPr>
              <a:t>?”</a:t>
            </a:r>
            <a:endParaRPr lang="en-US" sz="2400">
              <a:cs typeface="Calibri"/>
            </a:endParaRPr>
          </a:p>
          <a:p>
            <a:endParaRPr lang="en-US" sz="240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239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906081-2AE9-C31A-2A23-E96F32B3788F}"/>
              </a:ext>
            </a:extLst>
          </p:cNvPr>
          <p:cNvSpPr>
            <a:spLocks noGrp="1"/>
          </p:cNvSpPr>
          <p:nvPr>
            <p:ph type="title"/>
          </p:nvPr>
        </p:nvSpPr>
        <p:spPr>
          <a:xfrm>
            <a:off x="1043631" y="809898"/>
            <a:ext cx="9942716" cy="1554480"/>
          </a:xfrm>
        </p:spPr>
        <p:txBody>
          <a:bodyPr anchor="ctr">
            <a:normAutofit/>
          </a:bodyPr>
          <a:lstStyle/>
          <a:p>
            <a:r>
              <a:rPr lang="en-US" sz="4800" b="1">
                <a:ea typeface="+mj-lt"/>
                <a:cs typeface="+mj-lt"/>
              </a:rPr>
              <a:t>Visual Studio Code(for Windows)</a:t>
            </a:r>
            <a:endParaRPr lang="en-US" sz="4800"/>
          </a:p>
        </p:txBody>
      </p:sp>
      <p:sp>
        <p:nvSpPr>
          <p:cNvPr id="3" name="Content Placeholder 2">
            <a:extLst>
              <a:ext uri="{FF2B5EF4-FFF2-40B4-BE49-F238E27FC236}">
                <a16:creationId xmlns:a16="http://schemas.microsoft.com/office/drawing/2014/main" id="{2D7CD7AE-47DF-FF88-931F-A485C566E665}"/>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a:ea typeface="+mn-lt"/>
                <a:cs typeface="+mn-lt"/>
              </a:rPr>
              <a:t>Visual Studio Code is </a:t>
            </a:r>
            <a:r>
              <a:rPr lang="en-US" sz="2400" b="1">
                <a:ea typeface="+mn-lt"/>
                <a:cs typeface="+mn-lt"/>
              </a:rPr>
              <a:t>a streamlined code editor with support for development operations like debugging, task running, and version control</a:t>
            </a:r>
            <a:r>
              <a:rPr lang="en-US" sz="2400">
                <a:ea typeface="+mn-lt"/>
                <a:cs typeface="+mn-lt"/>
              </a:rPr>
              <a:t>.</a:t>
            </a:r>
            <a:endParaRPr lang="en-US"/>
          </a:p>
          <a:p>
            <a:r>
              <a:rPr lang="en-US" sz="2400">
                <a:ea typeface="+mn-lt"/>
                <a:cs typeface="+mn-lt"/>
              </a:rPr>
              <a:t> It aims to provide just the tools a developer needs for a quick code-build-debug cycle and leaves more complex workflows to fuller featured IDEs, such as Visual Studio IDE.</a:t>
            </a:r>
            <a:endParaRPr lang="en-US"/>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3482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1">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23">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25" name="Rectangle 24">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3" name="Rectangle 27">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73CAE4-4C0C-6EA0-CED5-BF360CD9F5BD}"/>
              </a:ext>
            </a:extLst>
          </p:cNvPr>
          <p:cNvSpPr>
            <a:spLocks noGrp="1"/>
          </p:cNvSpPr>
          <p:nvPr>
            <p:ph type="title"/>
          </p:nvPr>
        </p:nvSpPr>
        <p:spPr>
          <a:xfrm>
            <a:off x="1153618" y="1239927"/>
            <a:ext cx="4155638" cy="4680583"/>
          </a:xfrm>
        </p:spPr>
        <p:txBody>
          <a:bodyPr anchor="ctr">
            <a:normAutofit/>
          </a:bodyPr>
          <a:lstStyle/>
          <a:p>
            <a:r>
              <a:rPr lang="en-US" sz="4000">
                <a:cs typeface="Calibri Light"/>
              </a:rPr>
              <a:t>Iostream&gt;&gt;&gt;</a:t>
            </a:r>
            <a:r>
              <a:rPr lang="en-US" sz="4000" err="1">
                <a:cs typeface="Calibri Light"/>
              </a:rPr>
              <a:t>stdio.h</a:t>
            </a:r>
            <a:endParaRPr lang="en-US" sz="4000" err="1"/>
          </a:p>
        </p:txBody>
      </p:sp>
      <p:sp>
        <p:nvSpPr>
          <p:cNvPr id="3" name="Content Placeholder 2">
            <a:extLst>
              <a:ext uri="{FF2B5EF4-FFF2-40B4-BE49-F238E27FC236}">
                <a16:creationId xmlns:a16="http://schemas.microsoft.com/office/drawing/2014/main" id="{8CE2F5B5-0CD7-24F6-F6BF-F4BD37AFC791}"/>
              </a:ext>
            </a:extLst>
          </p:cNvPr>
          <p:cNvSpPr>
            <a:spLocks noGrp="1"/>
          </p:cNvSpPr>
          <p:nvPr>
            <p:ph idx="1"/>
          </p:nvPr>
        </p:nvSpPr>
        <p:spPr>
          <a:xfrm>
            <a:off x="6291923" y="1239927"/>
            <a:ext cx="4971824" cy="4680583"/>
          </a:xfrm>
        </p:spPr>
        <p:txBody>
          <a:bodyPr vert="horz" lIns="91440" tIns="45720" rIns="91440" bIns="45720" rtlCol="0" anchor="ctr">
            <a:normAutofit/>
          </a:bodyPr>
          <a:lstStyle/>
          <a:p>
            <a:r>
              <a:rPr lang="en-US" sz="2000">
                <a:latin typeface="Consolas"/>
              </a:rPr>
              <a:t>iostream</a:t>
            </a:r>
            <a:r>
              <a:rPr lang="en-US" sz="2000">
                <a:ea typeface="+mn-lt"/>
                <a:cs typeface="+mn-lt"/>
              </a:rPr>
              <a:t> is part of the C++ standard library, and </a:t>
            </a:r>
            <a:r>
              <a:rPr lang="en-US" sz="2000">
                <a:latin typeface="Consolas"/>
              </a:rPr>
              <a:t>stdio.h</a:t>
            </a:r>
            <a:r>
              <a:rPr lang="en-US" sz="2000">
                <a:ea typeface="+mn-lt"/>
                <a:cs typeface="+mn-lt"/>
              </a:rPr>
              <a:t> is part of the C standard library.</a:t>
            </a:r>
          </a:p>
          <a:p>
            <a:r>
              <a:rPr lang="en-US" sz="2000">
                <a:ea typeface="+mn-lt"/>
                <a:cs typeface="+mn-lt"/>
              </a:rPr>
              <a:t> While </a:t>
            </a:r>
            <a:r>
              <a:rPr lang="en-US" sz="2000">
                <a:latin typeface="Consolas"/>
              </a:rPr>
              <a:t>stdio.h</a:t>
            </a:r>
            <a:r>
              <a:rPr lang="en-US" sz="2000">
                <a:ea typeface="+mn-lt"/>
                <a:cs typeface="+mn-lt"/>
              </a:rPr>
              <a:t> will work in C++ it does not provide everything that </a:t>
            </a:r>
            <a:r>
              <a:rPr lang="en-US" sz="2000">
                <a:latin typeface="Consolas"/>
              </a:rPr>
              <a:t>iostream</a:t>
            </a:r>
            <a:r>
              <a:rPr lang="en-US" sz="2000">
                <a:ea typeface="+mn-lt"/>
                <a:cs typeface="+mn-lt"/>
              </a:rPr>
              <a:t> includes as </a:t>
            </a:r>
            <a:r>
              <a:rPr lang="en-US" sz="2000">
                <a:latin typeface="Consolas"/>
              </a:rPr>
              <a:t>iostream</a:t>
            </a:r>
            <a:r>
              <a:rPr lang="en-US" sz="2000">
                <a:ea typeface="+mn-lt"/>
                <a:cs typeface="+mn-lt"/>
              </a:rPr>
              <a:t> is specifically for C++.</a:t>
            </a:r>
            <a:endParaRPr lang="en-US" sz="2000">
              <a:cs typeface="Calibri"/>
            </a:endParaRPr>
          </a:p>
        </p:txBody>
      </p:sp>
    </p:spTree>
    <p:extLst>
      <p:ext uri="{BB962C8B-B14F-4D97-AF65-F5344CB8AC3E}">
        <p14:creationId xmlns:p14="http://schemas.microsoft.com/office/powerpoint/2010/main" val="5437235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2B30FC-8CA9-8BDB-7FFD-AC93C14B02EC}"/>
              </a:ext>
            </a:extLst>
          </p:cNvPr>
          <p:cNvSpPr>
            <a:spLocks noGrp="1"/>
          </p:cNvSpPr>
          <p:nvPr>
            <p:ph type="title"/>
          </p:nvPr>
        </p:nvSpPr>
        <p:spPr>
          <a:xfrm>
            <a:off x="1043631" y="809898"/>
            <a:ext cx="9942716" cy="1554480"/>
          </a:xfrm>
        </p:spPr>
        <p:txBody>
          <a:bodyPr anchor="ctr">
            <a:normAutofit/>
          </a:bodyPr>
          <a:lstStyle/>
          <a:p>
            <a:r>
              <a:rPr lang="en-US" sz="4800" b="1">
                <a:cs typeface="Calibri Light"/>
              </a:rPr>
              <a:t>Functions:</a:t>
            </a:r>
            <a:r>
              <a:rPr lang="en-US" sz="4800" b="1"/>
              <a:t> Pass By Reference</a:t>
            </a:r>
            <a:endParaRPr lang="en-US" sz="4800" b="1">
              <a:cs typeface="Calibri Light"/>
            </a:endParaRPr>
          </a:p>
        </p:txBody>
      </p:sp>
      <p:sp>
        <p:nvSpPr>
          <p:cNvPr id="3" name="Content Placeholder 2">
            <a:extLst>
              <a:ext uri="{FF2B5EF4-FFF2-40B4-BE49-F238E27FC236}">
                <a16:creationId xmlns:a16="http://schemas.microsoft.com/office/drawing/2014/main" id="{9E8BE438-183B-6CCE-BC6E-6BB4E36544A0}"/>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a:ea typeface="+mn-lt"/>
                <a:cs typeface="+mn-lt"/>
              </a:rPr>
              <a:t>Pass-by-reference means </a:t>
            </a:r>
            <a:r>
              <a:rPr lang="en-US" sz="2400" b="1">
                <a:ea typeface="+mn-lt"/>
                <a:cs typeface="+mn-lt"/>
              </a:rPr>
              <a:t>to pass the reference of an argument in the calling function to the corresponding formal parameter of the called function</a:t>
            </a:r>
            <a:r>
              <a:rPr lang="en-US" sz="2400">
                <a:ea typeface="+mn-lt"/>
                <a:cs typeface="+mn-lt"/>
              </a:rPr>
              <a:t>.</a:t>
            </a:r>
          </a:p>
          <a:p>
            <a:r>
              <a:rPr lang="en-US" sz="2400">
                <a:ea typeface="+mn-lt"/>
                <a:cs typeface="+mn-lt"/>
              </a:rPr>
              <a:t> The called function can modify the value of the argument by using its reference passed in.</a:t>
            </a:r>
            <a:endParaRPr lang="en-US" sz="240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611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B8E19A-BB17-A144-80EB-17AFB5CEAE8F}"/>
              </a:ext>
            </a:extLst>
          </p:cNvPr>
          <p:cNvSpPr>
            <a:spLocks noGrp="1"/>
          </p:cNvSpPr>
          <p:nvPr>
            <p:ph type="title"/>
          </p:nvPr>
        </p:nvSpPr>
        <p:spPr>
          <a:xfrm>
            <a:off x="1043631" y="809898"/>
            <a:ext cx="9942716" cy="1554480"/>
          </a:xfrm>
        </p:spPr>
        <p:txBody>
          <a:bodyPr anchor="ctr">
            <a:normAutofit/>
          </a:bodyPr>
          <a:lstStyle/>
          <a:p>
            <a:r>
              <a:rPr lang="en-US" sz="4800" b="1">
                <a:cs typeface="Calibri Light"/>
              </a:rPr>
              <a:t>Functions: Call By Value</a:t>
            </a:r>
          </a:p>
        </p:txBody>
      </p:sp>
      <p:sp>
        <p:nvSpPr>
          <p:cNvPr id="3" name="Content Placeholder 2">
            <a:extLst>
              <a:ext uri="{FF2B5EF4-FFF2-40B4-BE49-F238E27FC236}">
                <a16:creationId xmlns:a16="http://schemas.microsoft.com/office/drawing/2014/main" id="{F03EE1A4-6B50-157A-E7CD-33853DBF516D}"/>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a:ea typeface="+mn-lt"/>
                <a:cs typeface="+mn-lt"/>
              </a:rPr>
              <a:t>When you use pass-by-value, </a:t>
            </a:r>
            <a:r>
              <a:rPr lang="en-US" sz="2400" b="1">
                <a:ea typeface="+mn-lt"/>
                <a:cs typeface="+mn-lt"/>
              </a:rPr>
              <a:t>the compiler copies the value of an argument in a calling function to a corresponding non-pointer or non-reference parameter in the called function definition</a:t>
            </a:r>
            <a:r>
              <a:rPr lang="en-US" sz="2400">
                <a:ea typeface="+mn-lt"/>
                <a:cs typeface="+mn-lt"/>
              </a:rPr>
              <a:t>.</a:t>
            </a:r>
          </a:p>
          <a:p>
            <a:r>
              <a:rPr lang="en-US" sz="2400">
                <a:ea typeface="+mn-lt"/>
                <a:cs typeface="+mn-lt"/>
              </a:rPr>
              <a:t> The parameter in the called function is initialized with the value of the passed argument.</a:t>
            </a:r>
            <a:endParaRPr lang="en-US" sz="240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1110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2EA894-23EB-FB74-D30B-B7B384D67A01}"/>
              </a:ext>
            </a:extLst>
          </p:cNvPr>
          <p:cNvSpPr>
            <a:spLocks noGrp="1"/>
          </p:cNvSpPr>
          <p:nvPr>
            <p:ph type="title"/>
          </p:nvPr>
        </p:nvSpPr>
        <p:spPr>
          <a:xfrm>
            <a:off x="1113810" y="2989470"/>
            <a:ext cx="4496409" cy="2358846"/>
          </a:xfrm>
        </p:spPr>
        <p:txBody>
          <a:bodyPr vert="horz" lIns="91440" tIns="45720" rIns="91440" bIns="45720" rtlCol="0" anchor="t">
            <a:normAutofit fontScale="90000"/>
          </a:bodyPr>
          <a:lstStyle/>
          <a:p>
            <a:r>
              <a:rPr lang="en-US" sz="5400" kern="1200">
                <a:latin typeface="+mj-lt"/>
                <a:ea typeface="+mj-ea"/>
                <a:cs typeface="+mj-cs"/>
              </a:rPr>
              <a:t>Call by Value</a:t>
            </a:r>
            <a:br>
              <a:rPr lang="en-US" sz="5400">
                <a:cs typeface="Calibri Light"/>
              </a:rPr>
            </a:br>
            <a:r>
              <a:rPr lang="en-US" sz="5400"/>
              <a:t> </a:t>
            </a:r>
            <a:r>
              <a:rPr lang="en-US" sz="5400" kern="1200">
                <a:latin typeface="+mj-lt"/>
                <a:ea typeface="+mj-ea"/>
                <a:cs typeface="+mj-cs"/>
              </a:rPr>
              <a:t>vs </a:t>
            </a:r>
            <a:br>
              <a:rPr lang="en-US" sz="5400"/>
            </a:br>
            <a:r>
              <a:rPr lang="en-US" sz="5400" kern="1200">
                <a:latin typeface="+mj-lt"/>
                <a:ea typeface="+mj-ea"/>
                <a:cs typeface="+mj-cs"/>
              </a:rPr>
              <a:t>Call By Reference</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006DD2CA-2E5D-8D0E-CE0F-A0C183768D68}"/>
              </a:ext>
            </a:extLst>
          </p:cNvPr>
          <p:cNvPicPr>
            <a:picLocks noGrp="1" noChangeAspect="1"/>
          </p:cNvPicPr>
          <p:nvPr>
            <p:ph idx="1"/>
          </p:nvPr>
        </p:nvPicPr>
        <p:blipFill>
          <a:blip r:embed="rId2"/>
          <a:stretch>
            <a:fillRect/>
          </a:stretch>
        </p:blipFill>
        <p:spPr>
          <a:xfrm>
            <a:off x="5922492" y="1904903"/>
            <a:ext cx="5536001" cy="2989440"/>
          </a:xfrm>
          <a:prstGeom prst="rect">
            <a:avLst/>
          </a:prstGeom>
        </p:spPr>
      </p:pic>
    </p:spTree>
    <p:extLst>
      <p:ext uri="{BB962C8B-B14F-4D97-AF65-F5344CB8AC3E}">
        <p14:creationId xmlns:p14="http://schemas.microsoft.com/office/powerpoint/2010/main" val="2798344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4" name="Rectangle 2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5BD01D-1FCD-4C7E-2BBE-9D64F3553515}"/>
              </a:ext>
            </a:extLst>
          </p:cNvPr>
          <p:cNvSpPr>
            <a:spLocks noGrp="1"/>
          </p:cNvSpPr>
          <p:nvPr>
            <p:ph type="title"/>
          </p:nvPr>
        </p:nvSpPr>
        <p:spPr>
          <a:xfrm>
            <a:off x="1043631" y="873940"/>
            <a:ext cx="5052369" cy="1035781"/>
          </a:xfrm>
        </p:spPr>
        <p:txBody>
          <a:bodyPr anchor="ctr">
            <a:normAutofit/>
          </a:bodyPr>
          <a:lstStyle/>
          <a:p>
            <a:r>
              <a:rPr lang="en-US" sz="3600">
                <a:cs typeface="Calibri Light"/>
              </a:rPr>
              <a:t>Machine Language</a:t>
            </a:r>
            <a:endParaRPr lang="en-US" sz="3600"/>
          </a:p>
        </p:txBody>
      </p:sp>
      <p:sp>
        <p:nvSpPr>
          <p:cNvPr id="3" name="Content Placeholder 2">
            <a:extLst>
              <a:ext uri="{FF2B5EF4-FFF2-40B4-BE49-F238E27FC236}">
                <a16:creationId xmlns:a16="http://schemas.microsoft.com/office/drawing/2014/main" id="{9D80D9F9-9B47-F998-749D-7C1DDCA0E6CE}"/>
              </a:ext>
            </a:extLst>
          </p:cNvPr>
          <p:cNvSpPr>
            <a:spLocks noGrp="1"/>
          </p:cNvSpPr>
          <p:nvPr>
            <p:ph idx="1"/>
          </p:nvPr>
        </p:nvSpPr>
        <p:spPr>
          <a:xfrm>
            <a:off x="1045029" y="2524721"/>
            <a:ext cx="4991629" cy="3677123"/>
          </a:xfrm>
        </p:spPr>
        <p:txBody>
          <a:bodyPr vert="horz" lIns="91440" tIns="45720" rIns="91440" bIns="45720" rtlCol="0" anchor="ctr">
            <a:normAutofit/>
          </a:bodyPr>
          <a:lstStyle/>
          <a:p>
            <a:r>
              <a:rPr lang="en-US" sz="1800">
                <a:ea typeface="+mn-lt"/>
                <a:cs typeface="+mn-lt"/>
              </a:rPr>
              <a:t>The representation of a computer program which is actually read and understood by the computer. </a:t>
            </a:r>
            <a:endParaRPr lang="en-US" sz="1800">
              <a:cs typeface="Calibri" panose="020F0502020204030204"/>
            </a:endParaRPr>
          </a:p>
          <a:p>
            <a:r>
              <a:rPr lang="en-US" sz="1800">
                <a:ea typeface="+mn-lt"/>
                <a:cs typeface="+mn-lt"/>
              </a:rPr>
              <a:t>A program in machine code consists of a sequence of machine instructions. </a:t>
            </a:r>
            <a:endParaRPr lang="en-US" sz="1800"/>
          </a:p>
          <a:p>
            <a:r>
              <a:rPr lang="en-US" sz="1800">
                <a:ea typeface="+mn-lt"/>
                <a:cs typeface="+mn-lt"/>
              </a:rPr>
              <a:t>Instructions:</a:t>
            </a:r>
            <a:endParaRPr lang="en-US" sz="1800"/>
          </a:p>
          <a:p>
            <a:r>
              <a:rPr lang="en-US" sz="1800">
                <a:ea typeface="+mn-lt"/>
                <a:cs typeface="+mn-lt"/>
              </a:rPr>
              <a:t>Machine instructions are in binary code</a:t>
            </a:r>
            <a:endParaRPr lang="en-US" sz="1800"/>
          </a:p>
          <a:p>
            <a:r>
              <a:rPr lang="en-US" sz="1800">
                <a:ea typeface="+mn-lt"/>
                <a:cs typeface="+mn-lt"/>
              </a:rPr>
              <a:t>Instructions specify operations and memory cells involved in the operation</a:t>
            </a:r>
            <a:endParaRPr lang="en-US" sz="1800"/>
          </a:p>
        </p:txBody>
      </p:sp>
      <p:sp>
        <p:nvSpPr>
          <p:cNvPr id="30" name="Rectangle 29">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30B5B56A-8A3F-A781-F6B0-C0ED406AC068}"/>
              </a:ext>
            </a:extLst>
          </p:cNvPr>
          <p:cNvGraphicFramePr>
            <a:graphicFrameLocks noGrp="1"/>
          </p:cNvGraphicFramePr>
          <p:nvPr/>
        </p:nvGraphicFramePr>
        <p:xfrm>
          <a:off x="6930493" y="2014585"/>
          <a:ext cx="4223252" cy="2889116"/>
        </p:xfrm>
        <a:graphic>
          <a:graphicData uri="http://schemas.openxmlformats.org/drawingml/2006/table">
            <a:tbl>
              <a:tblPr firstRow="1" bandRow="1">
                <a:solidFill>
                  <a:schemeClr val="bg1"/>
                </a:solidFill>
                <a:tableStyleId>{5C22544A-7EE6-4342-B048-85BDC9FD1C3A}</a:tableStyleId>
              </a:tblPr>
              <a:tblGrid>
                <a:gridCol w="1693052">
                  <a:extLst>
                    <a:ext uri="{9D8B030D-6E8A-4147-A177-3AD203B41FA5}">
                      <a16:colId xmlns:a16="http://schemas.microsoft.com/office/drawing/2014/main" val="2919285037"/>
                    </a:ext>
                  </a:extLst>
                </a:gridCol>
                <a:gridCol w="2530200">
                  <a:extLst>
                    <a:ext uri="{9D8B030D-6E8A-4147-A177-3AD203B41FA5}">
                      <a16:colId xmlns:a16="http://schemas.microsoft.com/office/drawing/2014/main" val="1922595485"/>
                    </a:ext>
                  </a:extLst>
                </a:gridCol>
              </a:tblGrid>
              <a:tr h="722279">
                <a:tc>
                  <a:txBody>
                    <a:bodyPr/>
                    <a:lstStyle/>
                    <a:p>
                      <a:pPr marL="0" marR="0" indent="0" algn="ctr" rtl="0" eaLnBrk="1" fontAlgn="base" latinLnBrk="0" hangingPunct="1">
                        <a:spcBef>
                          <a:spcPts val="384"/>
                        </a:spcBef>
                        <a:spcAft>
                          <a:spcPts val="0"/>
                        </a:spcAft>
                      </a:pPr>
                      <a:r>
                        <a:rPr lang="en-IN" sz="2300" b="0" cap="none" spc="0">
                          <a:solidFill>
                            <a:schemeClr val="bg1"/>
                          </a:solidFill>
                          <a:effectLst/>
                        </a:rPr>
                        <a:t>Operation</a:t>
                      </a:r>
                    </a:p>
                  </a:txBody>
                  <a:tcPr marL="198372" marR="0" marT="152594" marB="152594"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pPr marL="0" marR="0" indent="0" algn="ctr" rtl="0" eaLnBrk="1" fontAlgn="base" latinLnBrk="0" hangingPunct="1">
                        <a:spcBef>
                          <a:spcPts val="384"/>
                        </a:spcBef>
                        <a:spcAft>
                          <a:spcPts val="0"/>
                        </a:spcAft>
                      </a:pPr>
                      <a:r>
                        <a:rPr lang="en-IN" sz="2300" b="0" cap="none" spc="0">
                          <a:solidFill>
                            <a:schemeClr val="bg1"/>
                          </a:solidFill>
                          <a:effectLst/>
                        </a:rPr>
                        <a:t>Address</a:t>
                      </a:r>
                    </a:p>
                  </a:txBody>
                  <a:tcPr marL="198372" marR="0" marT="152594" marB="152594"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extLst>
                  <a:ext uri="{0D108BD9-81ED-4DB2-BD59-A6C34878D82A}">
                    <a16:rowId xmlns:a16="http://schemas.microsoft.com/office/drawing/2014/main" val="4172073941"/>
                  </a:ext>
                </a:extLst>
              </a:tr>
              <a:tr h="722279">
                <a:tc>
                  <a:txBody>
                    <a:bodyPr/>
                    <a:lstStyle/>
                    <a:p>
                      <a:pPr marL="0" marR="0" indent="0" algn="ctr" rtl="0" eaLnBrk="1" fontAlgn="base" latinLnBrk="0" hangingPunct="1">
                        <a:spcBef>
                          <a:spcPts val="432"/>
                        </a:spcBef>
                        <a:spcAft>
                          <a:spcPts val="0"/>
                        </a:spcAft>
                      </a:pPr>
                      <a:r>
                        <a:rPr lang="en-IN" sz="2300" cap="none" spc="0">
                          <a:solidFill>
                            <a:schemeClr val="tx1"/>
                          </a:solidFill>
                          <a:effectLst/>
                        </a:rPr>
                        <a:t>0010</a:t>
                      </a:r>
                    </a:p>
                  </a:txBody>
                  <a:tcPr marL="198372" marR="0" marT="152594" marB="152594"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marL="0" marR="0" indent="0" algn="ctr" rtl="0" eaLnBrk="1" fontAlgn="base" latinLnBrk="0" hangingPunct="1">
                        <a:spcBef>
                          <a:spcPts val="432"/>
                        </a:spcBef>
                        <a:spcAft>
                          <a:spcPts val="0"/>
                        </a:spcAft>
                      </a:pPr>
                      <a:r>
                        <a:rPr lang="en-IN" sz="2300" cap="none" spc="0">
                          <a:solidFill>
                            <a:schemeClr val="tx1"/>
                          </a:solidFill>
                          <a:effectLst/>
                        </a:rPr>
                        <a:t>0000 0000 0100</a:t>
                      </a:r>
                    </a:p>
                  </a:txBody>
                  <a:tcPr marL="198372" marR="0" marT="152594" marB="152594"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206176294"/>
                  </a:ext>
                </a:extLst>
              </a:tr>
              <a:tr h="722279">
                <a:tc>
                  <a:txBody>
                    <a:bodyPr/>
                    <a:lstStyle/>
                    <a:p>
                      <a:pPr marL="0" marR="0" indent="0" algn="ctr" rtl="0" eaLnBrk="1" fontAlgn="base" latinLnBrk="0" hangingPunct="1">
                        <a:spcBef>
                          <a:spcPts val="432"/>
                        </a:spcBef>
                        <a:spcAft>
                          <a:spcPts val="0"/>
                        </a:spcAft>
                      </a:pPr>
                      <a:r>
                        <a:rPr lang="en-IN" sz="2300" cap="none" spc="0">
                          <a:solidFill>
                            <a:schemeClr val="tx1"/>
                          </a:solidFill>
                          <a:effectLst/>
                        </a:rPr>
                        <a:t>0100</a:t>
                      </a:r>
                    </a:p>
                  </a:txBody>
                  <a:tcPr marL="198372" marR="0" marT="152594" marB="152594"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pPr marL="0" marR="0" indent="0" algn="ctr" rtl="0" eaLnBrk="1" fontAlgn="base" latinLnBrk="0" hangingPunct="1">
                        <a:spcBef>
                          <a:spcPts val="432"/>
                        </a:spcBef>
                        <a:spcAft>
                          <a:spcPts val="0"/>
                        </a:spcAft>
                      </a:pPr>
                      <a:r>
                        <a:rPr lang="en-IN" sz="2300" cap="none" spc="0">
                          <a:solidFill>
                            <a:schemeClr val="tx1"/>
                          </a:solidFill>
                          <a:effectLst/>
                        </a:rPr>
                        <a:t>0000 0000 0101</a:t>
                      </a:r>
                    </a:p>
                  </a:txBody>
                  <a:tcPr marL="198372" marR="0" marT="152594" marB="152594"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extLst>
                  <a:ext uri="{0D108BD9-81ED-4DB2-BD59-A6C34878D82A}">
                    <a16:rowId xmlns:a16="http://schemas.microsoft.com/office/drawing/2014/main" val="54913873"/>
                  </a:ext>
                </a:extLst>
              </a:tr>
              <a:tr h="722279">
                <a:tc>
                  <a:txBody>
                    <a:bodyPr/>
                    <a:lstStyle/>
                    <a:p>
                      <a:pPr marL="0" marR="0" indent="0" algn="ctr" rtl="0" eaLnBrk="1" fontAlgn="base" latinLnBrk="0" hangingPunct="1">
                        <a:spcBef>
                          <a:spcPts val="432"/>
                        </a:spcBef>
                        <a:spcAft>
                          <a:spcPts val="0"/>
                        </a:spcAft>
                      </a:pPr>
                      <a:r>
                        <a:rPr lang="en-IN" sz="2300" cap="none" spc="0">
                          <a:solidFill>
                            <a:schemeClr val="tx1"/>
                          </a:solidFill>
                          <a:effectLst/>
                        </a:rPr>
                        <a:t>0011</a:t>
                      </a:r>
                    </a:p>
                  </a:txBody>
                  <a:tcPr marL="198372" marR="0" marT="152594" marB="152594"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pPr marL="0" marR="0" indent="0" algn="ctr" rtl="0" eaLnBrk="1" fontAlgn="base" latinLnBrk="0" hangingPunct="1">
                        <a:spcBef>
                          <a:spcPts val="432"/>
                        </a:spcBef>
                        <a:spcAft>
                          <a:spcPts val="0"/>
                        </a:spcAft>
                      </a:pPr>
                      <a:r>
                        <a:rPr lang="en-IN" sz="2300" cap="none" spc="0">
                          <a:solidFill>
                            <a:schemeClr val="tx1"/>
                          </a:solidFill>
                          <a:effectLst/>
                        </a:rPr>
                        <a:t>0000 0000 0110</a:t>
                      </a:r>
                    </a:p>
                  </a:txBody>
                  <a:tcPr marL="198372" marR="0" marT="152594" marB="152594"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581446416"/>
                  </a:ext>
                </a:extLst>
              </a:tr>
            </a:tbl>
          </a:graphicData>
        </a:graphic>
      </p:graphicFrame>
    </p:spTree>
    <p:extLst>
      <p:ext uri="{BB962C8B-B14F-4D97-AF65-F5344CB8AC3E}">
        <p14:creationId xmlns:p14="http://schemas.microsoft.com/office/powerpoint/2010/main" val="5026841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194597-4BD8-A596-A20B-D65578EEDB19}"/>
              </a:ext>
            </a:extLst>
          </p:cNvPr>
          <p:cNvSpPr>
            <a:spLocks noGrp="1"/>
          </p:cNvSpPr>
          <p:nvPr>
            <p:ph type="title"/>
          </p:nvPr>
        </p:nvSpPr>
        <p:spPr>
          <a:xfrm>
            <a:off x="1043631" y="809898"/>
            <a:ext cx="10173010" cy="1554480"/>
          </a:xfrm>
        </p:spPr>
        <p:txBody>
          <a:bodyPr anchor="ctr">
            <a:normAutofit/>
          </a:bodyPr>
          <a:lstStyle/>
          <a:p>
            <a:r>
              <a:rPr lang="en-US" sz="4800" b="1">
                <a:ea typeface="+mj-lt"/>
                <a:cs typeface="+mj-lt"/>
              </a:rPr>
              <a:t>Need of namespace</a:t>
            </a:r>
            <a:endParaRPr lang="en-US" sz="4800" b="1">
              <a:cs typeface="Calibri Light"/>
            </a:endParaRP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C2186F68-931F-F82D-C82F-B2A46DBEF677}"/>
              </a:ext>
            </a:extLst>
          </p:cNvPr>
          <p:cNvGraphicFramePr>
            <a:graphicFrameLocks noGrp="1"/>
          </p:cNvGraphicFramePr>
          <p:nvPr>
            <p:ph idx="1"/>
            <p:extLst>
              <p:ext uri="{D42A27DB-BD31-4B8C-83A1-F6EECF244321}">
                <p14:modId xmlns:p14="http://schemas.microsoft.com/office/powerpoint/2010/main" val="2318902274"/>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37863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EEF659-9BF7-353C-8040-C8C11F8B4DE1}"/>
              </a:ext>
            </a:extLst>
          </p:cNvPr>
          <p:cNvSpPr>
            <a:spLocks noGrp="1"/>
          </p:cNvSpPr>
          <p:nvPr>
            <p:ph type="title"/>
          </p:nvPr>
        </p:nvSpPr>
        <p:spPr>
          <a:xfrm>
            <a:off x="1043631" y="809898"/>
            <a:ext cx="9942716" cy="1554480"/>
          </a:xfrm>
        </p:spPr>
        <p:txBody>
          <a:bodyPr anchor="ctr">
            <a:normAutofit/>
          </a:bodyPr>
          <a:lstStyle/>
          <a:p>
            <a:r>
              <a:rPr lang="en-US" sz="4800">
                <a:cs typeface="Calibri Light"/>
              </a:rPr>
              <a:t>Namespace std;</a:t>
            </a:r>
            <a:endParaRPr lang="en-US" sz="4800"/>
          </a:p>
        </p:txBody>
      </p:sp>
      <p:sp>
        <p:nvSpPr>
          <p:cNvPr id="3" name="Content Placeholder 2">
            <a:extLst>
              <a:ext uri="{FF2B5EF4-FFF2-40B4-BE49-F238E27FC236}">
                <a16:creationId xmlns:a16="http://schemas.microsoft.com/office/drawing/2014/main" id="{E84922BF-9979-D83E-BE2A-89D88685C30C}"/>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000" dirty="0">
                <a:ea typeface="+mn-lt"/>
                <a:cs typeface="+mn-lt"/>
              </a:rPr>
              <a:t>A namespace is designed to be used as additional information to differentiate similar functions, classes, variables etc. with the same name available in different libraries. Using namespace, you can define the context in which names are defined. In essence, a namespace defines a scope.</a:t>
            </a:r>
            <a:endParaRPr lang="en-US" sz="2000" dirty="0">
              <a:cs typeface="Calibri" panose="020F0502020204030204"/>
            </a:endParaRPr>
          </a:p>
          <a:p>
            <a:r>
              <a:rPr lang="en-US" sz="2000" dirty="0">
                <a:ea typeface="+mn-lt"/>
                <a:cs typeface="+mn-lt"/>
              </a:rPr>
              <a:t>C++ has a standard library that contains common functionality you use in building your applications like containers, algorithms, etc. If names used by these were out in the open, for example, if they defined a queue class globally, you'd never be able to use the same name again without conflicts. So they created a namespace, std to contain this change.</a:t>
            </a:r>
            <a:endParaRPr lang="en-US" sz="2000" dirty="0"/>
          </a:p>
          <a:p>
            <a:r>
              <a:rPr lang="en-US" sz="2000" dirty="0">
                <a:ea typeface="+mn-lt"/>
                <a:cs typeface="+mn-lt"/>
              </a:rPr>
              <a:t>The using namespace statement just means that in the scope it is present, make all the things under the std namespace available without having to prefix std:: before each of them.</a:t>
            </a:r>
            <a:endParaRPr lang="en-US" sz="2000" dirty="0"/>
          </a:p>
          <a:p>
            <a:endParaRPr lang="en-US" sz="200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9651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Isosceles Triangle 4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a:extLst>
              <a:ext uri="{FF2B5EF4-FFF2-40B4-BE49-F238E27FC236}">
                <a16:creationId xmlns:a16="http://schemas.microsoft.com/office/drawing/2014/main" id="{C7E19351-E2CE-FB7B-F04C-B496AACBD59C}"/>
              </a:ext>
            </a:extLst>
          </p:cNvPr>
          <p:cNvPicPr>
            <a:picLocks noGrp="1" noChangeAspect="1"/>
          </p:cNvPicPr>
          <p:nvPr>
            <p:ph idx="1"/>
          </p:nvPr>
        </p:nvPicPr>
        <p:blipFill>
          <a:blip r:embed="rId2"/>
          <a:stretch>
            <a:fillRect/>
          </a:stretch>
        </p:blipFill>
        <p:spPr>
          <a:xfrm>
            <a:off x="2010039" y="643467"/>
            <a:ext cx="8171921" cy="5571065"/>
          </a:xfrm>
          <a:prstGeom prst="rect">
            <a:avLst/>
          </a:prstGeom>
          <a:ln>
            <a:noFill/>
          </a:ln>
        </p:spPr>
      </p:pic>
      <p:sp>
        <p:nvSpPr>
          <p:cNvPr id="46" name="Isosceles Triangle 4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71687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F73789-BE6D-2FC5-912F-72E221AF8E85}"/>
              </a:ext>
            </a:extLst>
          </p:cNvPr>
          <p:cNvSpPr>
            <a:spLocks noGrp="1"/>
          </p:cNvSpPr>
          <p:nvPr>
            <p:ph type="title"/>
          </p:nvPr>
        </p:nvSpPr>
        <p:spPr>
          <a:xfrm>
            <a:off x="1043631" y="809898"/>
            <a:ext cx="9942716" cy="1554480"/>
          </a:xfrm>
        </p:spPr>
        <p:txBody>
          <a:bodyPr anchor="ctr">
            <a:normAutofit/>
          </a:bodyPr>
          <a:lstStyle/>
          <a:p>
            <a:r>
              <a:rPr lang="en-US" sz="4800">
                <a:cs typeface="Calibri Light"/>
              </a:rPr>
              <a:t>C++ Arrays</a:t>
            </a:r>
            <a:endParaRPr lang="en-US" sz="4800"/>
          </a:p>
        </p:txBody>
      </p:sp>
      <p:sp>
        <p:nvSpPr>
          <p:cNvPr id="3" name="Content Placeholder 2">
            <a:extLst>
              <a:ext uri="{FF2B5EF4-FFF2-40B4-BE49-F238E27FC236}">
                <a16:creationId xmlns:a16="http://schemas.microsoft.com/office/drawing/2014/main" id="{DF361F1D-B73F-6F53-ED74-C19FD67E9368}"/>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a:ea typeface="+mn-lt"/>
                <a:cs typeface="+mn-lt"/>
              </a:rPr>
              <a:t>Arrays are used to store multiple values in a single variable, instead of declaring separate variables for each value.</a:t>
            </a:r>
            <a:endParaRPr lang="en-US" sz="2400">
              <a:cs typeface="Calibri" panose="020F0502020204030204"/>
            </a:endParaRPr>
          </a:p>
          <a:p>
            <a:r>
              <a:rPr lang="en-US" sz="2400">
                <a:ea typeface="+mn-lt"/>
                <a:cs typeface="+mn-lt"/>
              </a:rPr>
              <a:t>To declare an array, define the variable type, specify the name of the array followed by </a:t>
            </a:r>
            <a:r>
              <a:rPr lang="en-US" sz="2400" b="1">
                <a:ea typeface="+mn-lt"/>
                <a:cs typeface="+mn-lt"/>
              </a:rPr>
              <a:t>square brackets</a:t>
            </a:r>
            <a:r>
              <a:rPr lang="en-US" sz="2400">
                <a:ea typeface="+mn-lt"/>
                <a:cs typeface="+mn-lt"/>
              </a:rPr>
              <a:t> and specify the number of elements it should store.</a:t>
            </a:r>
            <a:endParaRPr lang="en-US" sz="2400"/>
          </a:p>
          <a:p>
            <a:r>
              <a:rPr lang="en-US" sz="2400">
                <a:ea typeface="+mn-lt"/>
                <a:cs typeface="+mn-lt"/>
              </a:rPr>
              <a:t>Array indexes start with 0: [0] is the first element. [1] is the second element, etc.</a:t>
            </a:r>
            <a:endParaRPr lang="en-US" sz="2400">
              <a:cs typeface="Calibri"/>
            </a:endParaRPr>
          </a:p>
          <a:p>
            <a:endParaRPr lang="en-US" sz="240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0949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521D91-7CA6-E8A4-4C15-52DF9624A356}"/>
              </a:ext>
            </a:extLst>
          </p:cNvPr>
          <p:cNvSpPr>
            <a:spLocks noGrp="1"/>
          </p:cNvSpPr>
          <p:nvPr>
            <p:ph type="title"/>
          </p:nvPr>
        </p:nvSpPr>
        <p:spPr>
          <a:xfrm>
            <a:off x="1043631" y="809898"/>
            <a:ext cx="9942716" cy="1554480"/>
          </a:xfrm>
        </p:spPr>
        <p:txBody>
          <a:bodyPr anchor="ctr">
            <a:normAutofit/>
          </a:bodyPr>
          <a:lstStyle/>
          <a:p>
            <a:r>
              <a:rPr lang="en-US" sz="4800" b="1"/>
              <a:t>Change an Array Element</a:t>
            </a:r>
            <a:endParaRPr lang="en-US" sz="4800" b="1">
              <a:cs typeface="Calibri Light"/>
            </a:endParaRPr>
          </a:p>
        </p:txBody>
      </p:sp>
      <p:sp>
        <p:nvSpPr>
          <p:cNvPr id="3" name="Content Placeholder 2">
            <a:extLst>
              <a:ext uri="{FF2B5EF4-FFF2-40B4-BE49-F238E27FC236}">
                <a16:creationId xmlns:a16="http://schemas.microsoft.com/office/drawing/2014/main" id="{5C32B949-D2B4-7CAD-5E2A-F51B82815215}"/>
              </a:ext>
            </a:extLst>
          </p:cNvPr>
          <p:cNvSpPr>
            <a:spLocks noGrp="1"/>
          </p:cNvSpPr>
          <p:nvPr>
            <p:ph idx="1"/>
          </p:nvPr>
        </p:nvSpPr>
        <p:spPr>
          <a:xfrm>
            <a:off x="1045028" y="3017522"/>
            <a:ext cx="9941319" cy="3124658"/>
          </a:xfrm>
        </p:spPr>
        <p:txBody>
          <a:bodyPr vert="horz" lIns="91440" tIns="45720" rIns="91440" bIns="45720" rtlCol="0" anchor="ctr">
            <a:normAutofit/>
          </a:bodyPr>
          <a:lstStyle/>
          <a:p>
            <a:endParaRPr lang="en-US" sz="2400">
              <a:cs typeface="Calibri" panose="020F0502020204030204"/>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056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6DBD68-41FE-00FA-F69D-85B50CCF7D9F}"/>
              </a:ext>
            </a:extLst>
          </p:cNvPr>
          <p:cNvSpPr>
            <a:spLocks noGrp="1"/>
          </p:cNvSpPr>
          <p:nvPr>
            <p:ph type="title"/>
          </p:nvPr>
        </p:nvSpPr>
        <p:spPr>
          <a:xfrm>
            <a:off x="1043631" y="809898"/>
            <a:ext cx="9942716" cy="1554480"/>
          </a:xfrm>
        </p:spPr>
        <p:txBody>
          <a:bodyPr anchor="ctr">
            <a:normAutofit/>
          </a:bodyPr>
          <a:lstStyle/>
          <a:p>
            <a:r>
              <a:rPr lang="en-US" sz="4800" b="1"/>
              <a:t>Arrays and Loops</a:t>
            </a:r>
            <a:endParaRPr lang="en-US" sz="4800" b="1">
              <a:cs typeface="Calibri Light"/>
            </a:endParaRPr>
          </a:p>
        </p:txBody>
      </p:sp>
      <p:sp>
        <p:nvSpPr>
          <p:cNvPr id="3" name="Content Placeholder 2">
            <a:extLst>
              <a:ext uri="{FF2B5EF4-FFF2-40B4-BE49-F238E27FC236}">
                <a16:creationId xmlns:a16="http://schemas.microsoft.com/office/drawing/2014/main" id="{4119982C-727D-6337-E983-C5D340F0317A}"/>
              </a:ext>
            </a:extLst>
          </p:cNvPr>
          <p:cNvSpPr>
            <a:spLocks noGrp="1"/>
          </p:cNvSpPr>
          <p:nvPr>
            <p:ph idx="1"/>
          </p:nvPr>
        </p:nvSpPr>
        <p:spPr>
          <a:xfrm>
            <a:off x="1045028" y="3017522"/>
            <a:ext cx="9941319" cy="3124658"/>
          </a:xfrm>
        </p:spPr>
        <p:txBody>
          <a:bodyPr vert="horz" lIns="91440" tIns="45720" rIns="91440" bIns="45720" rtlCol="0" anchor="ctr">
            <a:normAutofit/>
          </a:bodyPr>
          <a:lstStyle/>
          <a:p>
            <a:endParaRPr lang="en-US" sz="2400"/>
          </a:p>
          <a:p>
            <a:r>
              <a:rPr lang="en-US" dirty="0">
                <a:ea typeface="+mn-lt"/>
                <a:cs typeface="+mn-lt"/>
              </a:rPr>
              <a:t>ou can loop through the array elements with the </a:t>
            </a:r>
            <a:r>
              <a:rPr lang="en-US" dirty="0">
                <a:latin typeface="Consolas"/>
              </a:rPr>
              <a:t>for</a:t>
            </a:r>
            <a:r>
              <a:rPr lang="en-US" dirty="0">
                <a:ea typeface="+mn-lt"/>
                <a:cs typeface="+mn-lt"/>
              </a:rPr>
              <a:t> loop.</a:t>
            </a:r>
            <a:endParaRPr lang="en-US"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57897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0B3D1E-DF5E-5186-72EC-8CAD82B7A408}"/>
              </a:ext>
            </a:extLst>
          </p:cNvPr>
          <p:cNvSpPr>
            <a:spLocks noGrp="1"/>
          </p:cNvSpPr>
          <p:nvPr>
            <p:ph type="title"/>
          </p:nvPr>
        </p:nvSpPr>
        <p:spPr>
          <a:xfrm>
            <a:off x="808638" y="386930"/>
            <a:ext cx="9236700" cy="1188950"/>
          </a:xfrm>
        </p:spPr>
        <p:txBody>
          <a:bodyPr anchor="b">
            <a:normAutofit/>
          </a:bodyPr>
          <a:lstStyle/>
          <a:p>
            <a:r>
              <a:rPr lang="en-US" sz="5400" b="1"/>
              <a:t>Get the Size of an Array</a:t>
            </a:r>
            <a:endParaRPr lang="en-US" sz="5400" b="1">
              <a:cs typeface="Calibri Light"/>
            </a:endParaRP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AC14AD1-C35E-BF66-77AC-E384353E9541}"/>
              </a:ext>
            </a:extLst>
          </p:cNvPr>
          <p:cNvSpPr>
            <a:spLocks noGrp="1"/>
          </p:cNvSpPr>
          <p:nvPr>
            <p:ph idx="1"/>
          </p:nvPr>
        </p:nvSpPr>
        <p:spPr>
          <a:xfrm>
            <a:off x="793660" y="2599509"/>
            <a:ext cx="10143668" cy="3435531"/>
          </a:xfrm>
        </p:spPr>
        <p:txBody>
          <a:bodyPr vert="horz" lIns="91440" tIns="45720" rIns="91440" bIns="45720" rtlCol="0" anchor="ctr">
            <a:normAutofit/>
          </a:bodyPr>
          <a:lstStyle/>
          <a:p>
            <a:r>
              <a:rPr lang="en-US" sz="2400">
                <a:ea typeface="+mn-lt"/>
                <a:cs typeface="+mn-lt"/>
              </a:rPr>
              <a:t>To get the size of an array, you can use the </a:t>
            </a:r>
            <a:r>
              <a:rPr lang="en-US" sz="2400">
                <a:latin typeface="Consolas"/>
              </a:rPr>
              <a:t>sizeof()</a:t>
            </a:r>
            <a:r>
              <a:rPr lang="en-US" sz="2400">
                <a:ea typeface="+mn-lt"/>
                <a:cs typeface="+mn-lt"/>
              </a:rPr>
              <a:t> operator</a:t>
            </a:r>
          </a:p>
          <a:p>
            <a:r>
              <a:rPr lang="en-US" sz="2400">
                <a:ea typeface="+mn-lt"/>
                <a:cs typeface="+mn-lt"/>
              </a:rPr>
              <a:t>Why did the result show </a:t>
            </a:r>
            <a:r>
              <a:rPr lang="en-US" sz="2400">
                <a:latin typeface="Consolas"/>
                <a:cs typeface="Calibri"/>
              </a:rPr>
              <a:t>20</a:t>
            </a:r>
            <a:r>
              <a:rPr lang="en-US" sz="2400">
                <a:ea typeface="+mn-lt"/>
                <a:cs typeface="+mn-lt"/>
              </a:rPr>
              <a:t> instead of </a:t>
            </a:r>
            <a:r>
              <a:rPr lang="en-US" sz="2400">
                <a:latin typeface="Consolas"/>
                <a:cs typeface="Calibri"/>
              </a:rPr>
              <a:t>5</a:t>
            </a:r>
            <a:r>
              <a:rPr lang="en-US" sz="2400">
                <a:ea typeface="+mn-lt"/>
                <a:cs typeface="+mn-lt"/>
              </a:rPr>
              <a:t>, when the array contains 5 elements?</a:t>
            </a:r>
            <a:endParaRPr lang="en-US" sz="2400">
              <a:cs typeface="Calibri"/>
            </a:endParaRPr>
          </a:p>
          <a:p>
            <a:r>
              <a:rPr lang="en-US" sz="2400">
                <a:ea typeface="+mn-lt"/>
                <a:cs typeface="+mn-lt"/>
              </a:rPr>
              <a:t>It is because the </a:t>
            </a:r>
            <a:r>
              <a:rPr lang="en-US" sz="2400">
                <a:latin typeface="Consolas"/>
                <a:cs typeface="Calibri"/>
              </a:rPr>
              <a:t>sizeof()</a:t>
            </a:r>
            <a:r>
              <a:rPr lang="en-US" sz="2400">
                <a:ea typeface="+mn-lt"/>
                <a:cs typeface="+mn-lt"/>
              </a:rPr>
              <a:t> operator returns the size of a type in </a:t>
            </a:r>
            <a:r>
              <a:rPr lang="en-US" sz="2400" b="1">
                <a:ea typeface="+mn-lt"/>
                <a:cs typeface="+mn-lt"/>
              </a:rPr>
              <a:t>bytes</a:t>
            </a:r>
            <a:r>
              <a:rPr lang="en-US" sz="2400">
                <a:ea typeface="+mn-lt"/>
                <a:cs typeface="+mn-lt"/>
              </a:rPr>
              <a:t>.</a:t>
            </a:r>
            <a:endParaRPr lang="en-US" sz="2400"/>
          </a:p>
          <a:p>
            <a:r>
              <a:rPr lang="en-US" sz="2400">
                <a:ea typeface="+mn-lt"/>
                <a:cs typeface="+mn-lt"/>
              </a:rPr>
              <a:t> An </a:t>
            </a:r>
            <a:r>
              <a:rPr lang="en-US" sz="2400">
                <a:latin typeface="Consolas"/>
                <a:cs typeface="Calibri"/>
              </a:rPr>
              <a:t>int</a:t>
            </a:r>
            <a:r>
              <a:rPr lang="en-US" sz="2400">
                <a:ea typeface="+mn-lt"/>
                <a:cs typeface="+mn-lt"/>
              </a:rPr>
              <a:t> type is usually 4 bytes, so from the example , </a:t>
            </a:r>
            <a:r>
              <a:rPr lang="en-US" sz="2400" i="1">
                <a:ea typeface="+mn-lt"/>
                <a:cs typeface="+mn-lt"/>
              </a:rPr>
              <a:t>4 x 5 (4 bytes x 5 elements) = </a:t>
            </a:r>
            <a:r>
              <a:rPr lang="en-US" sz="2400" b="1" i="1">
                <a:ea typeface="+mn-lt"/>
                <a:cs typeface="+mn-lt"/>
              </a:rPr>
              <a:t>20 bytes</a:t>
            </a:r>
            <a:r>
              <a:rPr lang="en-US" sz="2400">
                <a:ea typeface="+mn-lt"/>
                <a:cs typeface="+mn-lt"/>
              </a:rPr>
              <a:t>.</a:t>
            </a:r>
            <a:endParaRPr lang="en-US" sz="2400"/>
          </a:p>
          <a:p>
            <a:endParaRPr lang="en-US" sz="2400">
              <a:cs typeface="Calibri"/>
            </a:endParaRPr>
          </a:p>
        </p:txBody>
      </p:sp>
    </p:spTree>
    <p:extLst>
      <p:ext uri="{BB962C8B-B14F-4D97-AF65-F5344CB8AC3E}">
        <p14:creationId xmlns:p14="http://schemas.microsoft.com/office/powerpoint/2010/main" val="25046681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79AFB4-FC12-A495-C991-A8DCCDEA1514}"/>
              </a:ext>
            </a:extLst>
          </p:cNvPr>
          <p:cNvSpPr>
            <a:spLocks noGrp="1"/>
          </p:cNvSpPr>
          <p:nvPr>
            <p:ph type="title"/>
          </p:nvPr>
        </p:nvSpPr>
        <p:spPr>
          <a:xfrm>
            <a:off x="808638" y="386930"/>
            <a:ext cx="9236700" cy="1188950"/>
          </a:xfrm>
        </p:spPr>
        <p:txBody>
          <a:bodyPr anchor="b">
            <a:normAutofit/>
          </a:bodyPr>
          <a:lstStyle/>
          <a:p>
            <a:r>
              <a:rPr lang="en-US" sz="3800" b="1">
                <a:ea typeface="+mj-lt"/>
                <a:cs typeface="+mj-lt"/>
              </a:rPr>
              <a:t>To find out how many elements an array has</a:t>
            </a:r>
            <a:endParaRPr lang="en-US" sz="3800"/>
          </a:p>
        </p:txBody>
      </p:sp>
      <p:grpSp>
        <p:nvGrpSpPr>
          <p:cNvPr id="2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BC19427-55EB-CEF2-E211-23553B176704}"/>
              </a:ext>
            </a:extLst>
          </p:cNvPr>
          <p:cNvSpPr>
            <a:spLocks noGrp="1"/>
          </p:cNvSpPr>
          <p:nvPr>
            <p:ph idx="1"/>
          </p:nvPr>
        </p:nvSpPr>
        <p:spPr>
          <a:xfrm>
            <a:off x="793660" y="2599509"/>
            <a:ext cx="10143668" cy="3435531"/>
          </a:xfrm>
        </p:spPr>
        <p:txBody>
          <a:bodyPr vert="horz" lIns="91440" tIns="45720" rIns="91440" bIns="45720" rtlCol="0" anchor="ctr">
            <a:normAutofit/>
          </a:bodyPr>
          <a:lstStyle/>
          <a:p>
            <a:r>
              <a:rPr lang="en-US" sz="2400">
                <a:ea typeface="+mn-lt"/>
                <a:cs typeface="+mn-lt"/>
              </a:rPr>
              <a:t>divide the size of the array by the size of the data type it contains</a:t>
            </a:r>
            <a:endParaRPr lang="en-US" sz="2400"/>
          </a:p>
        </p:txBody>
      </p:sp>
    </p:spTree>
    <p:extLst>
      <p:ext uri="{BB962C8B-B14F-4D97-AF65-F5344CB8AC3E}">
        <p14:creationId xmlns:p14="http://schemas.microsoft.com/office/powerpoint/2010/main" val="379965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5615D-CEDA-9170-2D4B-3CD1F927F883}"/>
              </a:ext>
            </a:extLst>
          </p:cNvPr>
          <p:cNvSpPr>
            <a:spLocks noGrp="1"/>
          </p:cNvSpPr>
          <p:nvPr>
            <p:ph type="title"/>
          </p:nvPr>
        </p:nvSpPr>
        <p:spPr>
          <a:xfrm>
            <a:off x="1043631" y="809898"/>
            <a:ext cx="9942716" cy="1554480"/>
          </a:xfrm>
        </p:spPr>
        <p:txBody>
          <a:bodyPr anchor="ctr">
            <a:normAutofit/>
          </a:bodyPr>
          <a:lstStyle/>
          <a:p>
            <a:r>
              <a:rPr lang="en-US" sz="4800" b="1"/>
              <a:t>Multi-Dimensional Arrays</a:t>
            </a:r>
            <a:endParaRPr lang="en-US" sz="4800" b="1">
              <a:cs typeface="Calibri Light"/>
            </a:endParaRPr>
          </a:p>
        </p:txBody>
      </p:sp>
      <p:sp>
        <p:nvSpPr>
          <p:cNvPr id="3" name="Content Placeholder 2">
            <a:extLst>
              <a:ext uri="{FF2B5EF4-FFF2-40B4-BE49-F238E27FC236}">
                <a16:creationId xmlns:a16="http://schemas.microsoft.com/office/drawing/2014/main" id="{7D97A06C-9589-905C-FEA1-6B857E9EB156}"/>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1500">
                <a:ea typeface="+mn-lt"/>
                <a:cs typeface="+mn-lt"/>
              </a:rPr>
              <a:t>A multi-dimensional array is an array of arrays.</a:t>
            </a:r>
            <a:endParaRPr lang="en-US" sz="1500">
              <a:cs typeface="Calibri" panose="020F0502020204030204"/>
            </a:endParaRPr>
          </a:p>
          <a:p>
            <a:r>
              <a:rPr lang="en-US" sz="1500">
                <a:ea typeface="+mn-lt"/>
                <a:cs typeface="+mn-lt"/>
              </a:rPr>
              <a:t>To declare a multi-dimensional array, define the variable type, specify the name of the array followed by square brackets which specify how many elements the main array has, followed by another set of square brackets which indicates how many elements the sub-arrays have.</a:t>
            </a:r>
            <a:endParaRPr lang="en-US" sz="1500"/>
          </a:p>
          <a:p>
            <a:endParaRPr lang="en-US" sz="1500">
              <a:cs typeface="Calibri"/>
            </a:endParaRPr>
          </a:p>
          <a:p>
            <a:r>
              <a:rPr lang="en-US" sz="1500">
                <a:ea typeface="+mn-lt"/>
                <a:cs typeface="+mn-lt"/>
              </a:rPr>
              <a:t>string letters[2][4];</a:t>
            </a:r>
          </a:p>
          <a:p>
            <a:r>
              <a:rPr lang="en-US" sz="1500">
                <a:ea typeface="+mn-lt"/>
                <a:cs typeface="+mn-lt"/>
              </a:rPr>
              <a:t>you can insert values with an array literal</a:t>
            </a:r>
          </a:p>
          <a:p>
            <a:r>
              <a:rPr lang="en-US" sz="1500">
                <a:ea typeface="+mn-lt"/>
                <a:cs typeface="+mn-lt"/>
              </a:rPr>
              <a:t>string letters[2][4] = {</a:t>
            </a:r>
            <a:br>
              <a:rPr lang="en-US" sz="1500">
                <a:ea typeface="+mn-lt"/>
                <a:cs typeface="+mn-lt"/>
              </a:rPr>
            </a:br>
            <a:r>
              <a:rPr lang="en-US" sz="1500">
                <a:ea typeface="+mn-lt"/>
                <a:cs typeface="+mn-lt"/>
              </a:rPr>
              <a:t>  { "A", "B", "C", "D" },</a:t>
            </a:r>
            <a:br>
              <a:rPr lang="en-US" sz="1500">
                <a:ea typeface="+mn-lt"/>
                <a:cs typeface="+mn-lt"/>
              </a:rPr>
            </a:br>
            <a:r>
              <a:rPr lang="en-US" sz="1500">
                <a:ea typeface="+mn-lt"/>
                <a:cs typeface="+mn-lt"/>
              </a:rPr>
              <a:t>  { "E", "F", "G", "H" }</a:t>
            </a:r>
            <a:br>
              <a:rPr lang="en-US" sz="1500">
                <a:ea typeface="+mn-lt"/>
                <a:cs typeface="+mn-lt"/>
              </a:rPr>
            </a:br>
            <a:r>
              <a:rPr lang="en-US" sz="1500">
                <a:ea typeface="+mn-lt"/>
                <a:cs typeface="+mn-lt"/>
              </a:rPr>
              <a:t>};</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9393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23024-6053-D310-4E7D-9ECD56A2F722}"/>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400" b="1" kern="1200">
                <a:solidFill>
                  <a:schemeClr val="tx1"/>
                </a:solidFill>
                <a:latin typeface="+mj-lt"/>
                <a:ea typeface="+mj-ea"/>
                <a:cs typeface="+mj-cs"/>
              </a:rPr>
              <a:t>Multi-Dimensional Arrays</a:t>
            </a:r>
            <a:endParaRPr lang="en-US" sz="3400" kern="1200">
              <a:solidFill>
                <a:schemeClr val="tx1"/>
              </a:solidFill>
              <a:latin typeface="+mj-lt"/>
              <a:ea typeface="+mj-ea"/>
              <a:cs typeface="+mj-cs"/>
            </a:endParaRP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CF4D48D1-C965-D35D-3A65-476D6A22EED8}"/>
              </a:ext>
            </a:extLst>
          </p:cNvPr>
          <p:cNvPicPr>
            <a:picLocks noGrp="1" noChangeAspect="1"/>
          </p:cNvPicPr>
          <p:nvPr>
            <p:ph idx="1"/>
          </p:nvPr>
        </p:nvPicPr>
        <p:blipFill>
          <a:blip r:embed="rId2"/>
          <a:stretch>
            <a:fillRect/>
          </a:stretch>
        </p:blipFill>
        <p:spPr>
          <a:xfrm>
            <a:off x="545238" y="923148"/>
            <a:ext cx="7608304" cy="5082660"/>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7550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8B1B3-AA61-5F1B-8044-C1C52E822123}"/>
              </a:ext>
            </a:extLst>
          </p:cNvPr>
          <p:cNvSpPr>
            <a:spLocks noGrp="1"/>
          </p:cNvSpPr>
          <p:nvPr>
            <p:ph type="title"/>
          </p:nvPr>
        </p:nvSpPr>
        <p:spPr>
          <a:xfrm>
            <a:off x="1043631" y="809898"/>
            <a:ext cx="9942716" cy="1554480"/>
          </a:xfrm>
        </p:spPr>
        <p:txBody>
          <a:bodyPr anchor="ctr">
            <a:normAutofit/>
          </a:bodyPr>
          <a:lstStyle/>
          <a:p>
            <a:r>
              <a:rPr lang="en-US" sz="4800">
                <a:ea typeface="+mj-lt"/>
                <a:cs typeface="+mj-lt"/>
              </a:rPr>
              <a:t>Assembly Language</a:t>
            </a:r>
          </a:p>
        </p:txBody>
      </p:sp>
      <p:sp>
        <p:nvSpPr>
          <p:cNvPr id="3" name="Content Placeholder 2">
            <a:extLst>
              <a:ext uri="{FF2B5EF4-FFF2-40B4-BE49-F238E27FC236}">
                <a16:creationId xmlns:a16="http://schemas.microsoft.com/office/drawing/2014/main" id="{928F7CAC-0587-A747-5A50-8E58CC6C2935}"/>
              </a:ext>
            </a:extLst>
          </p:cNvPr>
          <p:cNvSpPr>
            <a:spLocks noGrp="1"/>
          </p:cNvSpPr>
          <p:nvPr>
            <p:ph idx="1"/>
          </p:nvPr>
        </p:nvSpPr>
        <p:spPr>
          <a:xfrm>
            <a:off x="1045028" y="3017522"/>
            <a:ext cx="9941319" cy="3124658"/>
          </a:xfrm>
        </p:spPr>
        <p:txBody>
          <a:bodyPr vert="horz" lIns="91440" tIns="45720" rIns="91440" bIns="45720" rtlCol="0" anchor="ctr">
            <a:noAutofit/>
          </a:bodyPr>
          <a:lstStyle/>
          <a:p>
            <a:r>
              <a:rPr lang="en-US" sz="1800">
                <a:ea typeface="+mn-lt"/>
                <a:cs typeface="+mn-lt"/>
              </a:rPr>
              <a:t>A symbolic representation of the machine language of a specific processor.</a:t>
            </a:r>
          </a:p>
          <a:p>
            <a:r>
              <a:rPr lang="en-US" sz="1800">
                <a:ea typeface="+mn-lt"/>
                <a:cs typeface="+mn-lt"/>
              </a:rPr>
              <a:t>Is converted to machine code by an assembler.</a:t>
            </a:r>
          </a:p>
          <a:p>
            <a:r>
              <a:rPr lang="en-US" sz="1800">
                <a:ea typeface="+mn-lt"/>
                <a:cs typeface="+mn-lt"/>
              </a:rPr>
              <a:t>Usually, each line of assembly code produces one machine instruction (One-to-one correspondence). </a:t>
            </a:r>
          </a:p>
          <a:p>
            <a:r>
              <a:rPr lang="en-US" sz="1800">
                <a:ea typeface="+mn-lt"/>
                <a:cs typeface="+mn-lt"/>
              </a:rPr>
              <a:t>Programming in assembly language is slow and error-prone but is more efficient in terms of hardware performance. </a:t>
            </a:r>
          </a:p>
          <a:p>
            <a:r>
              <a:rPr lang="en-US" sz="1800">
                <a:ea typeface="+mn-lt"/>
                <a:cs typeface="+mn-lt"/>
              </a:rPr>
              <a:t>Mnemonic representation of the instructions and data</a:t>
            </a:r>
          </a:p>
          <a:p>
            <a:r>
              <a:rPr lang="en-US" sz="1800" b="1">
                <a:ea typeface="+mn-lt"/>
                <a:cs typeface="+mn-lt"/>
              </a:rPr>
              <a:t>Example:</a:t>
            </a:r>
            <a:endParaRPr lang="en-US" sz="1800">
              <a:ea typeface="+mn-lt"/>
              <a:cs typeface="+mn-lt"/>
            </a:endParaRPr>
          </a:p>
          <a:p>
            <a:pPr marL="0" indent="0">
              <a:buNone/>
            </a:pPr>
            <a:r>
              <a:rPr lang="en-US" sz="1800">
                <a:ea typeface="+mn-lt"/>
                <a:cs typeface="+mn-lt"/>
              </a:rPr>
              <a:t>                        Load   Price</a:t>
            </a:r>
            <a:endParaRPr lang="en-US" sz="1800">
              <a:cs typeface="Calibri" panose="020F0502020204030204"/>
            </a:endParaRPr>
          </a:p>
          <a:p>
            <a:pPr marL="0" indent="0">
              <a:buNone/>
            </a:pPr>
            <a:r>
              <a:rPr lang="en-US" sz="1800">
                <a:ea typeface="+mn-lt"/>
                <a:cs typeface="+mn-lt"/>
              </a:rPr>
              <a:t>                        Add  Tax</a:t>
            </a:r>
          </a:p>
          <a:p>
            <a:pPr marL="0" indent="0">
              <a:buNone/>
            </a:pPr>
            <a:r>
              <a:rPr lang="en-US" sz="1800">
                <a:ea typeface="+mn-lt"/>
                <a:cs typeface="+mn-lt"/>
              </a:rPr>
              <a:t>                        Store  Cost</a:t>
            </a:r>
            <a:endParaRPr lang="en-US" sz="1800">
              <a:cs typeface="Calibri"/>
            </a:endParaRPr>
          </a:p>
          <a:p>
            <a:endParaRPr lang="en-US" sz="180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7323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34783B-4DAB-156D-3CFB-4A17CD887068}"/>
              </a:ext>
            </a:extLst>
          </p:cNvPr>
          <p:cNvSpPr>
            <a:spLocks noGrp="1"/>
          </p:cNvSpPr>
          <p:nvPr>
            <p:ph type="title"/>
          </p:nvPr>
        </p:nvSpPr>
        <p:spPr>
          <a:xfrm>
            <a:off x="1043631" y="809898"/>
            <a:ext cx="9942716" cy="1554480"/>
          </a:xfrm>
        </p:spPr>
        <p:txBody>
          <a:bodyPr anchor="ctr">
            <a:normAutofit/>
          </a:bodyPr>
          <a:lstStyle/>
          <a:p>
            <a:r>
              <a:rPr lang="en-US" sz="4800" b="1"/>
              <a:t>Creating Reference</a:t>
            </a:r>
            <a:endParaRPr lang="en-US" sz="4800" b="1">
              <a:cs typeface="Calibri Light"/>
            </a:endParaRPr>
          </a:p>
        </p:txBody>
      </p:sp>
      <p:sp>
        <p:nvSpPr>
          <p:cNvPr id="3" name="Content Placeholder 2">
            <a:extLst>
              <a:ext uri="{FF2B5EF4-FFF2-40B4-BE49-F238E27FC236}">
                <a16:creationId xmlns:a16="http://schemas.microsoft.com/office/drawing/2014/main" id="{C214E00C-B30A-50A6-B3E6-81E9AF7B7586}"/>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a:ea typeface="+mn-lt"/>
                <a:cs typeface="+mn-lt"/>
              </a:rPr>
              <a:t>A reference variable is a "reference" to an existing variable, and it is created with the </a:t>
            </a:r>
            <a:r>
              <a:rPr lang="en-US" sz="2400">
                <a:latin typeface="Consolas"/>
              </a:rPr>
              <a:t>&amp;</a:t>
            </a:r>
            <a:r>
              <a:rPr lang="en-US" sz="2400">
                <a:ea typeface="+mn-lt"/>
                <a:cs typeface="+mn-lt"/>
              </a:rPr>
              <a:t> operator</a:t>
            </a:r>
            <a:endParaRPr lang="en-US" sz="24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5000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B427BA-A887-1FC5-5500-F09EB24210FF}"/>
              </a:ext>
            </a:extLst>
          </p:cNvPr>
          <p:cNvSpPr>
            <a:spLocks noGrp="1"/>
          </p:cNvSpPr>
          <p:nvPr>
            <p:ph type="title"/>
          </p:nvPr>
        </p:nvSpPr>
        <p:spPr>
          <a:xfrm>
            <a:off x="6892119" y="891540"/>
            <a:ext cx="4589493" cy="1578308"/>
          </a:xfrm>
        </p:spPr>
        <p:txBody>
          <a:bodyPr>
            <a:normAutofit/>
          </a:bodyPr>
          <a:lstStyle/>
          <a:p>
            <a:r>
              <a:rPr lang="en-US" sz="4000" b="1"/>
              <a:t>Memory Address</a:t>
            </a:r>
          </a:p>
        </p:txBody>
      </p:sp>
      <p:pic>
        <p:nvPicPr>
          <p:cNvPr id="5" name="Picture 4" descr="Electronic circuit board">
            <a:extLst>
              <a:ext uri="{FF2B5EF4-FFF2-40B4-BE49-F238E27FC236}">
                <a16:creationId xmlns:a16="http://schemas.microsoft.com/office/drawing/2014/main" id="{59DC54B7-54DD-5880-973C-25A52893F27A}"/>
              </a:ext>
            </a:extLst>
          </p:cNvPr>
          <p:cNvPicPr>
            <a:picLocks noChangeAspect="1"/>
          </p:cNvPicPr>
          <p:nvPr/>
        </p:nvPicPr>
        <p:blipFill rotWithShape="1">
          <a:blip r:embed="rId2"/>
          <a:srcRect l="33597" r="-3" b="-3"/>
          <a:stretch/>
        </p:blipFill>
        <p:spPr>
          <a:xfrm>
            <a:off x="1" y="10"/>
            <a:ext cx="683267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3" name="Content Placeholder 2">
            <a:extLst>
              <a:ext uri="{FF2B5EF4-FFF2-40B4-BE49-F238E27FC236}">
                <a16:creationId xmlns:a16="http://schemas.microsoft.com/office/drawing/2014/main" id="{1D16E7D5-C2D6-3DEF-979D-BFD376D227A1}"/>
              </a:ext>
            </a:extLst>
          </p:cNvPr>
          <p:cNvSpPr>
            <a:spLocks noGrp="1"/>
          </p:cNvSpPr>
          <p:nvPr>
            <p:ph idx="1"/>
          </p:nvPr>
        </p:nvSpPr>
        <p:spPr>
          <a:xfrm>
            <a:off x="6892119" y="2630161"/>
            <a:ext cx="4589491" cy="3332489"/>
          </a:xfrm>
        </p:spPr>
        <p:txBody>
          <a:bodyPr vert="horz" lIns="91440" tIns="45720" rIns="91440" bIns="45720" rtlCol="0">
            <a:normAutofit/>
          </a:bodyPr>
          <a:lstStyle/>
          <a:p>
            <a:r>
              <a:rPr lang="en-US" sz="1700">
                <a:ea typeface="+mn-lt"/>
                <a:cs typeface="+mn-lt"/>
              </a:rPr>
              <a:t>In the example from the previous slide, the </a:t>
            </a:r>
            <a:r>
              <a:rPr lang="en-US" sz="1700">
                <a:latin typeface="Consolas"/>
              </a:rPr>
              <a:t>&amp;</a:t>
            </a:r>
            <a:r>
              <a:rPr lang="en-US" sz="1700">
                <a:ea typeface="+mn-lt"/>
                <a:cs typeface="+mn-lt"/>
              </a:rPr>
              <a:t> operator was used to create a reference variable. But it can also be used to get the memory address of a variable; which is the location of where the variable is stored on the computer.</a:t>
            </a:r>
            <a:endParaRPr lang="en-US" sz="1700">
              <a:cs typeface="Calibri" panose="020F0502020204030204"/>
            </a:endParaRPr>
          </a:p>
          <a:p>
            <a:r>
              <a:rPr lang="en-US" sz="1700">
                <a:ea typeface="+mn-lt"/>
                <a:cs typeface="+mn-lt"/>
              </a:rPr>
              <a:t>When a variable is created in C++, a memory address is assigned to the variable. And when we assign a value to the variable, it is stored in this memory address.</a:t>
            </a:r>
            <a:endParaRPr lang="en-US" sz="1700"/>
          </a:p>
          <a:p>
            <a:r>
              <a:rPr lang="en-US" sz="1700">
                <a:ea typeface="+mn-lt"/>
                <a:cs typeface="+mn-lt"/>
              </a:rPr>
              <a:t>To access it, use the </a:t>
            </a:r>
            <a:r>
              <a:rPr lang="en-US" sz="1700">
                <a:latin typeface="Consolas"/>
              </a:rPr>
              <a:t>&amp;</a:t>
            </a:r>
            <a:r>
              <a:rPr lang="en-US" sz="1700">
                <a:ea typeface="+mn-lt"/>
                <a:cs typeface="+mn-lt"/>
              </a:rPr>
              <a:t> operator, and the result will represent where the variable is stored</a:t>
            </a:r>
            <a:endParaRPr lang="en-US" sz="1700"/>
          </a:p>
          <a:p>
            <a:endParaRPr lang="en-US" sz="1700">
              <a:cs typeface="Calibri"/>
            </a:endParaRPr>
          </a:p>
        </p:txBody>
      </p:sp>
    </p:spTree>
    <p:extLst>
      <p:ext uri="{BB962C8B-B14F-4D97-AF65-F5344CB8AC3E}">
        <p14:creationId xmlns:p14="http://schemas.microsoft.com/office/powerpoint/2010/main" val="15376728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8D3112-B136-05CA-77AA-AADFA5CB1244}"/>
              </a:ext>
            </a:extLst>
          </p:cNvPr>
          <p:cNvSpPr>
            <a:spLocks noGrp="1"/>
          </p:cNvSpPr>
          <p:nvPr>
            <p:ph type="title"/>
          </p:nvPr>
        </p:nvSpPr>
        <p:spPr>
          <a:xfrm>
            <a:off x="793662" y="386930"/>
            <a:ext cx="10066122" cy="1298448"/>
          </a:xfrm>
        </p:spPr>
        <p:txBody>
          <a:bodyPr anchor="b">
            <a:normAutofit/>
          </a:bodyPr>
          <a:lstStyle/>
          <a:p>
            <a:r>
              <a:rPr lang="en-US" b="1" dirty="0"/>
              <a:t>why is it useful to know the memory address?</a:t>
            </a:r>
            <a:endParaRPr lang="en-US" b="1" dirty="0">
              <a:cs typeface="Calibri Light"/>
            </a:endParaRP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D1DF76A-2374-D51D-CFCB-EB4800505222}"/>
              </a:ext>
            </a:extLst>
          </p:cNvPr>
          <p:cNvSpPr>
            <a:spLocks noGrp="1"/>
          </p:cNvSpPr>
          <p:nvPr>
            <p:ph idx="1"/>
          </p:nvPr>
        </p:nvSpPr>
        <p:spPr>
          <a:xfrm>
            <a:off x="793661" y="2599509"/>
            <a:ext cx="4530898" cy="3639450"/>
          </a:xfrm>
        </p:spPr>
        <p:txBody>
          <a:bodyPr vert="horz" lIns="91440" tIns="45720" rIns="91440" bIns="45720" rtlCol="0" anchor="ctr">
            <a:normAutofit/>
          </a:bodyPr>
          <a:lstStyle/>
          <a:p>
            <a:r>
              <a:rPr lang="en-US" sz="2000" b="1">
                <a:ea typeface="+mn-lt"/>
                <a:cs typeface="+mn-lt"/>
              </a:rPr>
              <a:t>References</a:t>
            </a:r>
            <a:r>
              <a:rPr lang="en-US" sz="2000">
                <a:ea typeface="+mn-lt"/>
                <a:cs typeface="+mn-lt"/>
              </a:rPr>
              <a:t> and </a:t>
            </a:r>
            <a:r>
              <a:rPr lang="en-US" sz="2000" b="1">
                <a:ea typeface="+mn-lt"/>
                <a:cs typeface="+mn-lt"/>
              </a:rPr>
              <a:t>Pointers</a:t>
            </a:r>
            <a:r>
              <a:rPr lang="en-US" sz="2000">
                <a:ea typeface="+mn-lt"/>
                <a:cs typeface="+mn-lt"/>
              </a:rPr>
              <a:t> (which you will learn about in the next chapter) are important in C++, because they give you the ability to manipulate the data in the computer's memory - </a:t>
            </a:r>
            <a:r>
              <a:rPr lang="en-US" sz="2000" b="1">
                <a:ea typeface="+mn-lt"/>
                <a:cs typeface="+mn-lt"/>
              </a:rPr>
              <a:t>which can reduce the code and improve the performance</a:t>
            </a:r>
            <a:r>
              <a:rPr lang="en-US" sz="2000">
                <a:ea typeface="+mn-lt"/>
                <a:cs typeface="+mn-lt"/>
              </a:rPr>
              <a:t>.</a:t>
            </a:r>
            <a:endParaRPr lang="en-US" sz="2000">
              <a:cs typeface="Calibri" panose="020F0502020204030204"/>
            </a:endParaRPr>
          </a:p>
          <a:p>
            <a:r>
              <a:rPr lang="en-US" sz="2000">
                <a:ea typeface="+mn-lt"/>
                <a:cs typeface="+mn-lt"/>
              </a:rPr>
              <a:t>These two features are one of the things that make C++ stand out from other programming languages, like </a:t>
            </a:r>
            <a:r>
              <a:rPr lang="en-US" sz="2000">
                <a:ea typeface="+mn-lt"/>
                <a:cs typeface="+mn-lt"/>
                <a:hlinkClick r:id="rId2"/>
              </a:rPr>
              <a:t>Python</a:t>
            </a:r>
            <a:r>
              <a:rPr lang="en-US" sz="2000">
                <a:ea typeface="+mn-lt"/>
                <a:cs typeface="+mn-lt"/>
              </a:rPr>
              <a:t> and </a:t>
            </a:r>
            <a:r>
              <a:rPr lang="en-US" sz="2000">
                <a:ea typeface="+mn-lt"/>
                <a:cs typeface="+mn-lt"/>
                <a:hlinkClick r:id="rId3"/>
              </a:rPr>
              <a:t>Java</a:t>
            </a:r>
            <a:r>
              <a:rPr lang="en-US" sz="2000">
                <a:ea typeface="+mn-lt"/>
                <a:cs typeface="+mn-lt"/>
              </a:rPr>
              <a:t>.</a:t>
            </a:r>
            <a:endParaRPr lang="en-US" sz="2000"/>
          </a:p>
        </p:txBody>
      </p:sp>
      <p:pic>
        <p:nvPicPr>
          <p:cNvPr id="7" name="Graphic 6" descr="PC">
            <a:extLst>
              <a:ext uri="{FF2B5EF4-FFF2-40B4-BE49-F238E27FC236}">
                <a16:creationId xmlns:a16="http://schemas.microsoft.com/office/drawing/2014/main" id="{C7495389-3A21-F78A-7F75-035B702D5F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29548" y="2484255"/>
            <a:ext cx="3714244" cy="3714244"/>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03890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6C0FB9-447F-FB0D-C5E1-6151609BB202}"/>
              </a:ext>
            </a:extLst>
          </p:cNvPr>
          <p:cNvSpPr>
            <a:spLocks noGrp="1"/>
          </p:cNvSpPr>
          <p:nvPr>
            <p:ph type="title"/>
          </p:nvPr>
        </p:nvSpPr>
        <p:spPr>
          <a:xfrm>
            <a:off x="1043631" y="809898"/>
            <a:ext cx="9942716" cy="1554480"/>
          </a:xfrm>
        </p:spPr>
        <p:txBody>
          <a:bodyPr anchor="ctr">
            <a:normAutofit/>
          </a:bodyPr>
          <a:lstStyle/>
          <a:p>
            <a:r>
              <a:rPr lang="en-US" sz="4800" b="1"/>
              <a:t>Functions</a:t>
            </a:r>
            <a:endParaRPr lang="en-US" sz="4800" b="1">
              <a:cs typeface="Calibri Light"/>
            </a:endParaRPr>
          </a:p>
        </p:txBody>
      </p:sp>
      <p:sp>
        <p:nvSpPr>
          <p:cNvPr id="3" name="Content Placeholder 2">
            <a:extLst>
              <a:ext uri="{FF2B5EF4-FFF2-40B4-BE49-F238E27FC236}">
                <a16:creationId xmlns:a16="http://schemas.microsoft.com/office/drawing/2014/main" id="{87553A0B-3CC7-EC07-D27C-D4A3A1A37A26}"/>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a:ea typeface="+mn-lt"/>
                <a:cs typeface="+mn-lt"/>
              </a:rPr>
              <a:t>A function is a block of code which only runs when it is called.</a:t>
            </a:r>
            <a:br>
              <a:rPr lang="en-US" sz="2400"/>
            </a:br>
            <a:endParaRPr lang="en-US" sz="2400">
              <a:cs typeface="Calibri" panose="020F0502020204030204"/>
            </a:endParaRPr>
          </a:p>
          <a:p>
            <a:r>
              <a:rPr lang="en-US" sz="2400">
                <a:ea typeface="+mn-lt"/>
                <a:cs typeface="+mn-lt"/>
              </a:rPr>
              <a:t>You can pass data, known as parameters, into a function.</a:t>
            </a:r>
            <a:br>
              <a:rPr lang="en-US" sz="2400"/>
            </a:br>
            <a:endParaRPr lang="en-US" sz="2400">
              <a:cs typeface="Calibri" panose="020F0502020204030204"/>
            </a:endParaRPr>
          </a:p>
          <a:p>
            <a:r>
              <a:rPr lang="en-US" sz="2400">
                <a:ea typeface="+mn-lt"/>
                <a:cs typeface="+mn-lt"/>
              </a:rPr>
              <a:t>Functions are used to perform certain actions, and they are important for reusing code: Define the code once, and use it many times.</a:t>
            </a:r>
            <a:endParaRPr lang="en-US" sz="2400"/>
          </a:p>
          <a:p>
            <a:endParaRPr lang="en-US" sz="240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0570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5CD922-FDD5-3EEF-37BB-3517D0AF40CB}"/>
              </a:ext>
            </a:extLst>
          </p:cNvPr>
          <p:cNvSpPr>
            <a:spLocks noGrp="1"/>
          </p:cNvSpPr>
          <p:nvPr>
            <p:ph type="title"/>
          </p:nvPr>
        </p:nvSpPr>
        <p:spPr>
          <a:xfrm>
            <a:off x="1043631" y="809898"/>
            <a:ext cx="9942716" cy="1554480"/>
          </a:xfrm>
        </p:spPr>
        <p:txBody>
          <a:bodyPr anchor="ctr">
            <a:normAutofit/>
          </a:bodyPr>
          <a:lstStyle/>
          <a:p>
            <a:r>
              <a:rPr lang="en-US" sz="4800" b="1"/>
              <a:t>Create a Function</a:t>
            </a:r>
            <a:br>
              <a:rPr lang="en-US" sz="4800"/>
            </a:br>
            <a:endParaRPr lang="en-US" sz="4800" b="1">
              <a:cs typeface="Calibri Light"/>
            </a:endParaRPr>
          </a:p>
        </p:txBody>
      </p:sp>
      <p:sp>
        <p:nvSpPr>
          <p:cNvPr id="3" name="Content Placeholder 2">
            <a:extLst>
              <a:ext uri="{FF2B5EF4-FFF2-40B4-BE49-F238E27FC236}">
                <a16:creationId xmlns:a16="http://schemas.microsoft.com/office/drawing/2014/main" id="{57985076-1818-FA46-EBE6-B056801D68A8}"/>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a:ea typeface="+mn-lt"/>
                <a:cs typeface="+mn-lt"/>
              </a:rPr>
              <a:t>C++ provides some pre-defined functions, such as </a:t>
            </a:r>
            <a:r>
              <a:rPr lang="en-US" sz="2400">
                <a:latin typeface="Consolas"/>
              </a:rPr>
              <a:t>main()</a:t>
            </a:r>
            <a:r>
              <a:rPr lang="en-US" sz="2400">
                <a:ea typeface="+mn-lt"/>
                <a:cs typeface="+mn-lt"/>
              </a:rPr>
              <a:t>, which is used to execute code. But you can also create your own functions to perform certain actions.</a:t>
            </a:r>
            <a:endParaRPr lang="en-US" sz="2400">
              <a:cs typeface="Calibri" panose="020F0502020204030204"/>
            </a:endParaRPr>
          </a:p>
          <a:p>
            <a:r>
              <a:rPr lang="en-US" sz="2400">
                <a:ea typeface="+mn-lt"/>
                <a:cs typeface="+mn-lt"/>
              </a:rPr>
              <a:t>To create (often referred to as </a:t>
            </a:r>
            <a:r>
              <a:rPr lang="en-US" sz="2400" i="1">
                <a:ea typeface="+mn-lt"/>
                <a:cs typeface="+mn-lt"/>
              </a:rPr>
              <a:t>declare</a:t>
            </a:r>
            <a:r>
              <a:rPr lang="en-US" sz="2400">
                <a:ea typeface="+mn-lt"/>
                <a:cs typeface="+mn-lt"/>
              </a:rPr>
              <a:t>) a function, specify the name of the function, followed by parentheses </a:t>
            </a:r>
            <a:r>
              <a:rPr lang="en-US" sz="2400" b="1">
                <a:ea typeface="+mn-lt"/>
                <a:cs typeface="+mn-lt"/>
              </a:rPr>
              <a:t>()</a:t>
            </a:r>
            <a:endParaRPr lang="en-US" sz="2400"/>
          </a:p>
          <a:p>
            <a:endParaRPr lang="en-US" sz="240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7862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A8DBC0-BF06-EFEA-E2B9-A7F3B6C0A6AA}"/>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b="1" kern="1200">
                <a:solidFill>
                  <a:schemeClr val="tx1"/>
                </a:solidFill>
                <a:latin typeface="+mj-lt"/>
                <a:ea typeface="+mj-ea"/>
                <a:cs typeface="+mj-cs"/>
              </a:rPr>
              <a:t>Function Overloading</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EC0E172-BF3F-7C92-88AE-A92D5171926D}"/>
              </a:ext>
            </a:extLst>
          </p:cNvPr>
          <p:cNvSpPr txBox="1"/>
          <p:nvPr/>
        </p:nvSpPr>
        <p:spPr>
          <a:xfrm>
            <a:off x="793661" y="2599509"/>
            <a:ext cx="4530898" cy="363945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With</a:t>
            </a:r>
            <a:r>
              <a:rPr lang="en-US" sz="2000" b="1"/>
              <a:t> function overloading</a:t>
            </a:r>
            <a:r>
              <a:rPr lang="en-US" sz="2000"/>
              <a:t>, multiple functions can have the same name with different parameters</a:t>
            </a:r>
          </a:p>
        </p:txBody>
      </p:sp>
      <p:pic>
        <p:nvPicPr>
          <p:cNvPr id="4" name="Picture 4">
            <a:extLst>
              <a:ext uri="{FF2B5EF4-FFF2-40B4-BE49-F238E27FC236}">
                <a16:creationId xmlns:a16="http://schemas.microsoft.com/office/drawing/2014/main" id="{1E845EFC-4527-567F-BB9C-0AFBE66DDD26}"/>
              </a:ext>
            </a:extLst>
          </p:cNvPr>
          <p:cNvPicPr>
            <a:picLocks noGrp="1" noChangeAspect="1"/>
          </p:cNvPicPr>
          <p:nvPr>
            <p:ph idx="1"/>
          </p:nvPr>
        </p:nvPicPr>
        <p:blipFill>
          <a:blip r:embed="rId2"/>
          <a:stretch>
            <a:fillRect/>
          </a:stretch>
        </p:blipFill>
        <p:spPr>
          <a:xfrm>
            <a:off x="5911532" y="3646090"/>
            <a:ext cx="5150277" cy="1390574"/>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397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B63153-D887-5BE4-5C75-1C13EDB401C9}"/>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b="1" kern="1200">
                <a:solidFill>
                  <a:schemeClr val="tx1"/>
                </a:solidFill>
                <a:latin typeface="+mj-lt"/>
                <a:ea typeface="+mj-ea"/>
                <a:cs typeface="+mj-cs"/>
              </a:rPr>
              <a:t>Function Overloading</a:t>
            </a:r>
            <a:endParaRPr lang="en-US" sz="3700" kern="1200">
              <a:solidFill>
                <a:schemeClr val="tx1"/>
              </a:solidFill>
              <a:latin typeface="+mj-lt"/>
              <a:ea typeface="+mj-ea"/>
              <a:cs typeface="+mj-cs"/>
            </a:endParaRPr>
          </a:p>
          <a:p>
            <a:endParaRPr lang="en-US" sz="3700" kern="1200">
              <a:solidFill>
                <a:schemeClr val="tx1"/>
              </a:solidFill>
              <a:latin typeface="+mj-lt"/>
              <a:ea typeface="+mj-ea"/>
              <a:cs typeface="+mj-cs"/>
            </a:endParaRP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940B6F08-AF8D-C25A-87CE-120567B9A3CB}"/>
              </a:ext>
            </a:extLst>
          </p:cNvPr>
          <p:cNvPicPr>
            <a:picLocks noGrp="1" noChangeAspect="1"/>
          </p:cNvPicPr>
          <p:nvPr>
            <p:ph idx="1"/>
          </p:nvPr>
        </p:nvPicPr>
        <p:blipFill>
          <a:blip r:embed="rId2"/>
          <a:stretch>
            <a:fillRect/>
          </a:stretch>
        </p:blipFill>
        <p:spPr>
          <a:xfrm>
            <a:off x="997682" y="858525"/>
            <a:ext cx="6703416" cy="5211906"/>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26254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981ED2-8EFC-C2F2-D548-0859D76F85F3}"/>
              </a:ext>
            </a:extLst>
          </p:cNvPr>
          <p:cNvSpPr>
            <a:spLocks noGrp="1"/>
          </p:cNvSpPr>
          <p:nvPr>
            <p:ph type="title"/>
          </p:nvPr>
        </p:nvSpPr>
        <p:spPr>
          <a:xfrm>
            <a:off x="589560" y="856180"/>
            <a:ext cx="4560584" cy="1128068"/>
          </a:xfrm>
        </p:spPr>
        <p:txBody>
          <a:bodyPr anchor="ctr">
            <a:normAutofit/>
          </a:bodyPr>
          <a:lstStyle/>
          <a:p>
            <a:r>
              <a:rPr lang="en-US" sz="4000" b="1" dirty="0">
                <a:ea typeface="Calibri Light"/>
                <a:cs typeface="Calibri Light"/>
              </a:rPr>
              <a:t>Function Overloading</a:t>
            </a:r>
            <a:endParaRPr lang="en-US" sz="4000" dirty="0">
              <a:ea typeface="+mj-lt"/>
              <a:cs typeface="+mj-lt"/>
            </a:endParaRPr>
          </a:p>
          <a:p>
            <a:endParaRPr lang="en-US" sz="4000" dirty="0">
              <a:ea typeface="Calibri Light"/>
              <a:cs typeface="Calibri Light"/>
            </a:endParaRP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D718118-177C-C558-D1C7-A350C1A379B1}"/>
              </a:ext>
            </a:extLst>
          </p:cNvPr>
          <p:cNvSpPr>
            <a:spLocks noGrp="1"/>
          </p:cNvSpPr>
          <p:nvPr>
            <p:ph idx="1"/>
          </p:nvPr>
        </p:nvSpPr>
        <p:spPr>
          <a:xfrm>
            <a:off x="590719" y="2330505"/>
            <a:ext cx="4559425" cy="3979585"/>
          </a:xfrm>
        </p:spPr>
        <p:txBody>
          <a:bodyPr vert="horz" lIns="91440" tIns="45720" rIns="91440" bIns="45720" rtlCol="0" anchor="ctr">
            <a:normAutofit/>
          </a:bodyPr>
          <a:lstStyle/>
          <a:p>
            <a:r>
              <a:rPr lang="en-US" sz="2000">
                <a:ea typeface="+mn-lt"/>
                <a:cs typeface="+mn-lt"/>
              </a:rPr>
              <a:t>Instead of defining two functions that should do the same thing, it is better to overload one.</a:t>
            </a:r>
            <a:endParaRPr lang="en-US" sz="2000">
              <a:ea typeface="Calibri" panose="020F0502020204030204"/>
              <a:cs typeface="Calibri" panose="020F0502020204030204"/>
            </a:endParaRPr>
          </a:p>
          <a:p>
            <a:r>
              <a:rPr lang="en-US" sz="2000">
                <a:ea typeface="+mn-lt"/>
                <a:cs typeface="+mn-lt"/>
              </a:rPr>
              <a:t>In the example below, we overload the </a:t>
            </a:r>
            <a:r>
              <a:rPr lang="en-US" sz="2000">
                <a:latin typeface="Consolas"/>
              </a:rPr>
              <a:t>plusFunc</a:t>
            </a:r>
            <a:r>
              <a:rPr lang="en-US" sz="2000">
                <a:ea typeface="+mn-lt"/>
                <a:cs typeface="+mn-lt"/>
              </a:rPr>
              <a:t> function to work for both </a:t>
            </a:r>
            <a:r>
              <a:rPr lang="en-US" sz="2000">
                <a:latin typeface="Consolas"/>
              </a:rPr>
              <a:t>int</a:t>
            </a:r>
            <a:r>
              <a:rPr lang="en-US" sz="2000">
                <a:ea typeface="+mn-lt"/>
                <a:cs typeface="+mn-lt"/>
              </a:rPr>
              <a:t> and </a:t>
            </a:r>
            <a:r>
              <a:rPr lang="en-US" sz="2000">
                <a:latin typeface="Consolas"/>
              </a:rPr>
              <a:t>double</a:t>
            </a:r>
            <a:endParaRPr lang="en-US" sz="2000"/>
          </a:p>
          <a:p>
            <a:endParaRPr lang="en-US" sz="2000">
              <a:ea typeface="Calibri"/>
              <a:cs typeface="Calibri"/>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155D8EE4-A2D0-8EF3-09F5-72AE805F1BF9}"/>
              </a:ext>
            </a:extLst>
          </p:cNvPr>
          <p:cNvPicPr>
            <a:picLocks noChangeAspect="1"/>
          </p:cNvPicPr>
          <p:nvPr/>
        </p:nvPicPr>
        <p:blipFill rotWithShape="1">
          <a:blip r:embed="rId2"/>
          <a:srcRect r="4940" b="-1"/>
          <a:stretch/>
        </p:blipFill>
        <p:spPr>
          <a:xfrm>
            <a:off x="5977788" y="799352"/>
            <a:ext cx="5425410" cy="5259296"/>
          </a:xfrm>
          <a:prstGeom prst="rect">
            <a:avLst/>
          </a:prstGeom>
        </p:spPr>
      </p:pic>
    </p:spTree>
    <p:extLst>
      <p:ext uri="{BB962C8B-B14F-4D97-AF65-F5344CB8AC3E}">
        <p14:creationId xmlns:p14="http://schemas.microsoft.com/office/powerpoint/2010/main" val="24877056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A3A2B8-648E-B418-6D32-99412F0A0078}"/>
              </a:ext>
            </a:extLst>
          </p:cNvPr>
          <p:cNvSpPr>
            <a:spLocks noGrp="1"/>
          </p:cNvSpPr>
          <p:nvPr>
            <p:ph type="title"/>
          </p:nvPr>
        </p:nvSpPr>
        <p:spPr>
          <a:xfrm>
            <a:off x="645064" y="525982"/>
            <a:ext cx="4282983" cy="1200361"/>
          </a:xfrm>
        </p:spPr>
        <p:txBody>
          <a:bodyPr anchor="b">
            <a:normAutofit/>
          </a:bodyPr>
          <a:lstStyle/>
          <a:p>
            <a:r>
              <a:rPr lang="en-US" sz="3600" b="1"/>
              <a:t>Recursion</a:t>
            </a:r>
            <a:endParaRPr lang="en-US" sz="3600" b="1">
              <a:ea typeface="Calibri Light"/>
              <a:cs typeface="Calibri Light"/>
            </a:endParaRPr>
          </a:p>
        </p:txBody>
      </p:sp>
      <p:sp>
        <p:nvSpPr>
          <p:cNvPr id="11" name="Rectangle 1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1A35BCD-0386-0F6F-56AD-22DAC0D0A7BA}"/>
              </a:ext>
            </a:extLst>
          </p:cNvPr>
          <p:cNvSpPr>
            <a:spLocks noGrp="1"/>
          </p:cNvSpPr>
          <p:nvPr>
            <p:ph idx="1"/>
          </p:nvPr>
        </p:nvSpPr>
        <p:spPr>
          <a:xfrm>
            <a:off x="645066" y="2031101"/>
            <a:ext cx="4282984" cy="3511943"/>
          </a:xfrm>
        </p:spPr>
        <p:txBody>
          <a:bodyPr vert="horz" lIns="91440" tIns="45720" rIns="91440" bIns="45720" rtlCol="0" anchor="ctr">
            <a:normAutofit/>
          </a:bodyPr>
          <a:lstStyle/>
          <a:p>
            <a:r>
              <a:rPr lang="en-US" sz="1800" dirty="0">
                <a:ea typeface="+mn-lt"/>
                <a:cs typeface="+mn-lt"/>
              </a:rPr>
              <a:t> Technique of making a function call itself. This technique provides a way to break complicated problems down into simple problems which are easier to solve</a:t>
            </a:r>
            <a:endParaRPr lang="en-US" sz="1800" dirty="0"/>
          </a:p>
        </p:txBody>
      </p:sp>
      <p:sp>
        <p:nvSpPr>
          <p:cNvPr id="13" name="Rectangle 1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61472562-7F7D-867B-0636-1D1D79BE2A92}"/>
              </a:ext>
            </a:extLst>
          </p:cNvPr>
          <p:cNvPicPr>
            <a:picLocks noChangeAspect="1"/>
          </p:cNvPicPr>
          <p:nvPr/>
        </p:nvPicPr>
        <p:blipFill>
          <a:blip r:embed="rId2"/>
          <a:stretch>
            <a:fillRect/>
          </a:stretch>
        </p:blipFill>
        <p:spPr>
          <a:xfrm>
            <a:off x="6634157" y="650494"/>
            <a:ext cx="4335179" cy="5324142"/>
          </a:xfrm>
          <a:prstGeom prst="rect">
            <a:avLst/>
          </a:prstGeom>
        </p:spPr>
      </p:pic>
    </p:spTree>
    <p:extLst>
      <p:ext uri="{BB962C8B-B14F-4D97-AF65-F5344CB8AC3E}">
        <p14:creationId xmlns:p14="http://schemas.microsoft.com/office/powerpoint/2010/main" val="294135194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EBBC2F-E93C-188A-980C-99765888D7DB}"/>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a:solidFill>
                  <a:schemeClr val="tx1"/>
                </a:solidFill>
                <a:latin typeface="+mj-lt"/>
                <a:ea typeface="+mj-ea"/>
                <a:cs typeface="+mj-cs"/>
              </a:rPr>
              <a:t>OOPs</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5742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DD4513-4319-D61D-8686-F977A4E40375}"/>
              </a:ext>
            </a:extLst>
          </p:cNvPr>
          <p:cNvSpPr>
            <a:spLocks noGrp="1"/>
          </p:cNvSpPr>
          <p:nvPr>
            <p:ph type="title"/>
          </p:nvPr>
        </p:nvSpPr>
        <p:spPr>
          <a:xfrm>
            <a:off x="1043631" y="809898"/>
            <a:ext cx="9942716" cy="1554480"/>
          </a:xfrm>
        </p:spPr>
        <p:txBody>
          <a:bodyPr anchor="ctr">
            <a:normAutofit/>
          </a:bodyPr>
          <a:lstStyle/>
          <a:p>
            <a:r>
              <a:rPr lang="en-US" sz="4800">
                <a:ea typeface="+mj-lt"/>
                <a:cs typeface="+mj-lt"/>
              </a:rPr>
              <a:t>High-level language</a:t>
            </a:r>
          </a:p>
        </p:txBody>
      </p:sp>
      <p:sp>
        <p:nvSpPr>
          <p:cNvPr id="3" name="Content Placeholder 2">
            <a:extLst>
              <a:ext uri="{FF2B5EF4-FFF2-40B4-BE49-F238E27FC236}">
                <a16:creationId xmlns:a16="http://schemas.microsoft.com/office/drawing/2014/main" id="{D2C155FB-5B43-B151-2C3B-53D0B55CCB05}"/>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1700">
                <a:ea typeface="+mn-lt"/>
                <a:cs typeface="+mn-lt"/>
              </a:rPr>
              <a:t>A programming language which use statements consisting of English-like keywords such as</a:t>
            </a:r>
          </a:p>
          <a:p>
            <a:pPr marL="0" indent="0">
              <a:buNone/>
            </a:pPr>
            <a:r>
              <a:rPr lang="en-US" sz="1700">
                <a:ea typeface="+mn-lt"/>
                <a:cs typeface="+mn-lt"/>
              </a:rPr>
              <a:t>                       "FOR", "PRINT" or “IF“, ... etc.</a:t>
            </a:r>
            <a:endParaRPr lang="en-US" sz="1700">
              <a:cs typeface="Calibri"/>
            </a:endParaRPr>
          </a:p>
          <a:p>
            <a:r>
              <a:rPr lang="en-US" sz="1700">
                <a:ea typeface="+mn-lt"/>
                <a:cs typeface="+mn-lt"/>
              </a:rPr>
              <a:t>Each statement corresponds to several machine language instructions (one-to-many correspondence).</a:t>
            </a:r>
            <a:endParaRPr lang="en-US" sz="1700"/>
          </a:p>
          <a:p>
            <a:r>
              <a:rPr lang="en-US" sz="1700">
                <a:ea typeface="+mn-lt"/>
                <a:cs typeface="+mn-lt"/>
              </a:rPr>
              <a:t>Much easier to program than in assembly language.</a:t>
            </a:r>
            <a:endParaRPr lang="en-US" sz="1700"/>
          </a:p>
          <a:p>
            <a:r>
              <a:rPr lang="en-US" sz="1700">
                <a:ea typeface="+mn-lt"/>
                <a:cs typeface="+mn-lt"/>
              </a:rPr>
              <a:t>Data  are referenced using descriptive names</a:t>
            </a:r>
            <a:endParaRPr lang="en-US" sz="1700"/>
          </a:p>
          <a:p>
            <a:r>
              <a:rPr lang="en-US" sz="1700">
                <a:ea typeface="+mn-lt"/>
                <a:cs typeface="+mn-lt"/>
              </a:rPr>
              <a:t>Operations can be described using familiar symbols</a:t>
            </a:r>
            <a:endParaRPr lang="en-US" sz="1700"/>
          </a:p>
          <a:p>
            <a:r>
              <a:rPr lang="en-US" sz="1700">
                <a:ea typeface="+mn-lt"/>
                <a:cs typeface="+mn-lt"/>
              </a:rPr>
              <a:t>Example:</a:t>
            </a:r>
            <a:endParaRPr lang="en-US" sz="1700"/>
          </a:p>
          <a:p>
            <a:pPr marL="0" indent="0">
              <a:buNone/>
            </a:pPr>
            <a:r>
              <a:rPr lang="en-US" sz="1700">
                <a:ea typeface="+mn-lt"/>
                <a:cs typeface="+mn-lt"/>
              </a:rPr>
              <a:t>                     Cost := Price + Tax</a:t>
            </a:r>
            <a:endParaRPr lang="en-US" sz="1700">
              <a:cs typeface="Calibri" panose="020F0502020204030204"/>
            </a:endParaRPr>
          </a:p>
          <a:p>
            <a:endParaRPr lang="en-US" sz="1700">
              <a:cs typeface="Calibri" panose="020F0502020204030204"/>
            </a:endParaRPr>
          </a:p>
        </p:txBody>
      </p:sp>
      <p:cxnSp>
        <p:nvCxnSpPr>
          <p:cNvPr id="2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92103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F76CAE-83C1-71CE-BB7F-50D7913F1289}"/>
              </a:ext>
            </a:extLst>
          </p:cNvPr>
          <p:cNvSpPr>
            <a:spLocks noGrp="1"/>
          </p:cNvSpPr>
          <p:nvPr>
            <p:ph type="title"/>
          </p:nvPr>
        </p:nvSpPr>
        <p:spPr>
          <a:xfrm>
            <a:off x="1153618" y="1239927"/>
            <a:ext cx="4008586" cy="4680583"/>
          </a:xfrm>
        </p:spPr>
        <p:txBody>
          <a:bodyPr anchor="ctr">
            <a:normAutofit/>
          </a:bodyPr>
          <a:lstStyle/>
          <a:p>
            <a:r>
              <a:rPr lang="en-US" sz="5200" b="1"/>
              <a:t>What is OOP?</a:t>
            </a:r>
            <a:endParaRPr lang="en-US" sz="5200" b="1">
              <a:ea typeface="Calibri Light"/>
              <a:cs typeface="Calibri Light"/>
            </a:endParaRPr>
          </a:p>
        </p:txBody>
      </p:sp>
      <p:sp>
        <p:nvSpPr>
          <p:cNvPr id="3" name="Content Placeholder 2">
            <a:extLst>
              <a:ext uri="{FF2B5EF4-FFF2-40B4-BE49-F238E27FC236}">
                <a16:creationId xmlns:a16="http://schemas.microsoft.com/office/drawing/2014/main" id="{1FE6A48C-234B-4F9C-205E-355E3E165021}"/>
              </a:ext>
            </a:extLst>
          </p:cNvPr>
          <p:cNvSpPr>
            <a:spLocks noGrp="1"/>
          </p:cNvSpPr>
          <p:nvPr>
            <p:ph idx="1"/>
          </p:nvPr>
        </p:nvSpPr>
        <p:spPr>
          <a:xfrm>
            <a:off x="6291923" y="1239927"/>
            <a:ext cx="4971824" cy="4680583"/>
          </a:xfrm>
        </p:spPr>
        <p:txBody>
          <a:bodyPr vert="horz" lIns="91440" tIns="45720" rIns="91440" bIns="45720" rtlCol="0" anchor="ctr">
            <a:normAutofit/>
          </a:bodyPr>
          <a:lstStyle/>
          <a:p>
            <a:r>
              <a:rPr lang="en-US" sz="2000">
                <a:ea typeface="+mn-lt"/>
                <a:cs typeface="+mn-lt"/>
              </a:rPr>
              <a:t>Object-Oriented Programming.</a:t>
            </a:r>
          </a:p>
          <a:p>
            <a:endParaRPr lang="en-US" sz="2000">
              <a:ea typeface="+mn-lt"/>
              <a:cs typeface="+mn-lt"/>
            </a:endParaRPr>
          </a:p>
          <a:p>
            <a:r>
              <a:rPr lang="en-US" sz="2000">
                <a:ea typeface="+mn-lt"/>
                <a:cs typeface="+mn-lt"/>
              </a:rPr>
              <a:t>Procedural programming is about writing procedures or functions that perform operations on the data, while object-oriented programming is about creating objects that contain both data and functions.</a:t>
            </a:r>
            <a:endParaRPr lang="en-US" sz="2000">
              <a:ea typeface="Calibri"/>
              <a:cs typeface="Calibri"/>
            </a:endParaRPr>
          </a:p>
          <a:p>
            <a:endParaRPr lang="en-US" sz="2000">
              <a:ea typeface="Calibri"/>
              <a:cs typeface="Calibri"/>
            </a:endParaRPr>
          </a:p>
        </p:txBody>
      </p:sp>
    </p:spTree>
    <p:extLst>
      <p:ext uri="{BB962C8B-B14F-4D97-AF65-F5344CB8AC3E}">
        <p14:creationId xmlns:p14="http://schemas.microsoft.com/office/powerpoint/2010/main" val="2559099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5921EC-39EF-5E0F-3A34-2D876D710942}"/>
              </a:ext>
            </a:extLst>
          </p:cNvPr>
          <p:cNvSpPr>
            <a:spLocks noGrp="1"/>
          </p:cNvSpPr>
          <p:nvPr>
            <p:ph type="title"/>
          </p:nvPr>
        </p:nvSpPr>
        <p:spPr>
          <a:xfrm>
            <a:off x="1043631" y="809898"/>
            <a:ext cx="9942716" cy="1554480"/>
          </a:xfrm>
        </p:spPr>
        <p:txBody>
          <a:bodyPr anchor="ctr">
            <a:normAutofit/>
          </a:bodyPr>
          <a:lstStyle/>
          <a:p>
            <a:r>
              <a:rPr lang="en-US" sz="4800" b="1">
                <a:ea typeface="+mj-lt"/>
                <a:cs typeface="+mj-lt"/>
              </a:rPr>
              <a:t>DRY Principle</a:t>
            </a:r>
            <a:endParaRPr lang="en-US" sz="4800" b="1">
              <a:ea typeface="Calibri Light"/>
              <a:cs typeface="Calibri Light"/>
            </a:endParaRPr>
          </a:p>
        </p:txBody>
      </p:sp>
      <p:sp>
        <p:nvSpPr>
          <p:cNvPr id="3" name="Content Placeholder 2">
            <a:extLst>
              <a:ext uri="{FF2B5EF4-FFF2-40B4-BE49-F238E27FC236}">
                <a16:creationId xmlns:a16="http://schemas.microsoft.com/office/drawing/2014/main" id="{FD990948-883F-B167-CAE0-F7E3E6142C5D}"/>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a:ea typeface="+mn-lt"/>
                <a:cs typeface="+mn-lt"/>
              </a:rPr>
              <a:t>The "Don't Repeat Yourself" (DRY) principle is about reducing the repetition of code. </a:t>
            </a:r>
          </a:p>
          <a:p>
            <a:r>
              <a:rPr lang="en-US" sz="2400">
                <a:ea typeface="+mn-lt"/>
                <a:cs typeface="+mn-lt"/>
              </a:rPr>
              <a:t>You should extract out the codes that are common for the application, and place them at a single place and reuse them instead of repeating it.</a:t>
            </a:r>
            <a:endParaRPr lang="en-US" sz="2400">
              <a:ea typeface="Calibri"/>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13865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9821E-CC69-D349-D5FA-69F307AADB07}"/>
              </a:ext>
            </a:extLst>
          </p:cNvPr>
          <p:cNvSpPr>
            <a:spLocks noGrp="1"/>
          </p:cNvSpPr>
          <p:nvPr>
            <p:ph type="title"/>
          </p:nvPr>
        </p:nvSpPr>
        <p:spPr/>
        <p:txBody>
          <a:bodyPr/>
          <a:lstStyle/>
          <a:p>
            <a:r>
              <a:rPr lang="en-US" b="1" dirty="0"/>
              <a:t>What are Classes and Objects?</a:t>
            </a:r>
            <a:endParaRPr lang="en-US" b="1" dirty="0">
              <a:ea typeface="Calibri Light"/>
              <a:cs typeface="Calibri Light"/>
            </a:endParaRPr>
          </a:p>
        </p:txBody>
      </p:sp>
      <p:sp>
        <p:nvSpPr>
          <p:cNvPr id="3" name="Content Placeholder 2">
            <a:extLst>
              <a:ext uri="{FF2B5EF4-FFF2-40B4-BE49-F238E27FC236}">
                <a16:creationId xmlns:a16="http://schemas.microsoft.com/office/drawing/2014/main" id="{E629D8EA-47F4-FB7D-4D77-69EA3806DD43}"/>
              </a:ext>
            </a:extLst>
          </p:cNvPr>
          <p:cNvSpPr>
            <a:spLocks noGrp="1"/>
          </p:cNvSpPr>
          <p:nvPr>
            <p:ph idx="1"/>
          </p:nvPr>
        </p:nvSpPr>
        <p:spPr/>
        <p:txBody>
          <a:bodyPr vert="horz" lIns="91440" tIns="45720" rIns="91440" bIns="45720" rtlCol="0" anchor="t">
            <a:normAutofit/>
          </a:bodyPr>
          <a:lstStyle/>
          <a:p>
            <a:r>
              <a:rPr lang="en-US" dirty="0">
                <a:ea typeface="+mn-lt"/>
                <a:cs typeface="+mn-lt"/>
              </a:rPr>
              <a:t>Classes and objects are the two main aspects of object-oriented programming.</a:t>
            </a:r>
            <a:endParaRPr lang="en-US" dirty="0"/>
          </a:p>
        </p:txBody>
      </p:sp>
    </p:spTree>
    <p:extLst>
      <p:ext uri="{BB962C8B-B14F-4D97-AF65-F5344CB8AC3E}">
        <p14:creationId xmlns:p14="http://schemas.microsoft.com/office/powerpoint/2010/main" val="21058335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BF5208-D838-012B-557C-5486FB69A1BB}"/>
              </a:ext>
            </a:extLst>
          </p:cNvPr>
          <p:cNvSpPr>
            <a:spLocks noGrp="1"/>
          </p:cNvSpPr>
          <p:nvPr>
            <p:ph type="title"/>
          </p:nvPr>
        </p:nvSpPr>
        <p:spPr>
          <a:xfrm>
            <a:off x="7239014" y="525982"/>
            <a:ext cx="4282983" cy="1200361"/>
          </a:xfrm>
        </p:spPr>
        <p:txBody>
          <a:bodyPr anchor="b">
            <a:normAutofit/>
          </a:bodyPr>
          <a:lstStyle/>
          <a:p>
            <a:r>
              <a:rPr lang="en-US" sz="3600" b="1">
                <a:ea typeface="+mj-lt"/>
                <a:cs typeface="+mj-lt"/>
              </a:rPr>
              <a:t>C++ Class</a:t>
            </a:r>
            <a:endParaRPr lang="en-US" sz="3600"/>
          </a:p>
        </p:txBody>
      </p:sp>
      <p:sp>
        <p:nvSpPr>
          <p:cNvPr id="24" name="Rectangle 2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52309BFB-3E4D-B3E9-B5B7-9B601354B280}"/>
              </a:ext>
            </a:extLst>
          </p:cNvPr>
          <p:cNvPicPr>
            <a:picLocks noChangeAspect="1"/>
          </p:cNvPicPr>
          <p:nvPr/>
        </p:nvPicPr>
        <p:blipFill>
          <a:blip r:embed="rId2"/>
          <a:stretch>
            <a:fillRect/>
          </a:stretch>
        </p:blipFill>
        <p:spPr>
          <a:xfrm>
            <a:off x="576244" y="1933701"/>
            <a:ext cx="5628018" cy="2757728"/>
          </a:xfrm>
          <a:prstGeom prst="rect">
            <a:avLst/>
          </a:prstGeom>
        </p:spPr>
      </p:pic>
      <p:sp>
        <p:nvSpPr>
          <p:cNvPr id="28" name="Rectangle 2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5F9730-DEB0-62FC-7876-6A1BCFD313BE}"/>
              </a:ext>
            </a:extLst>
          </p:cNvPr>
          <p:cNvSpPr>
            <a:spLocks noGrp="1"/>
          </p:cNvSpPr>
          <p:nvPr>
            <p:ph idx="1"/>
          </p:nvPr>
        </p:nvSpPr>
        <p:spPr>
          <a:xfrm>
            <a:off x="7239012" y="2031101"/>
            <a:ext cx="4282984" cy="3511943"/>
          </a:xfrm>
        </p:spPr>
        <p:txBody>
          <a:bodyPr vert="horz" lIns="91440" tIns="45720" rIns="91440" bIns="45720" rtlCol="0" anchor="ctr">
            <a:normAutofit/>
          </a:bodyPr>
          <a:lstStyle/>
          <a:p>
            <a:pPr marL="0" indent="0">
              <a:buNone/>
            </a:pPr>
            <a:endParaRPr lang="en-US" sz="1300" b="1">
              <a:ea typeface="+mn-lt"/>
              <a:cs typeface="+mn-lt"/>
            </a:endParaRPr>
          </a:p>
          <a:p>
            <a:r>
              <a:rPr lang="en-US" sz="1300">
                <a:ea typeface="+mn-lt"/>
                <a:cs typeface="+mn-lt"/>
              </a:rPr>
              <a:t>A class in C++ is a user defined data type or data structure, which contains data members and member functions. A class is a blueprint of data that defines the characteristics, which can be accessed and used by creating an instance of that class called “object”.</a:t>
            </a:r>
            <a:endParaRPr lang="en-US" sz="1300">
              <a:ea typeface="Calibri" panose="020F0502020204030204"/>
              <a:cs typeface="Calibri" panose="020F0502020204030204"/>
            </a:endParaRPr>
          </a:p>
          <a:p>
            <a:r>
              <a:rPr lang="en-US" sz="1300">
                <a:ea typeface="+mn-lt"/>
                <a:cs typeface="+mn-lt"/>
              </a:rPr>
              <a:t>Member functions identify the operations on data members that are the data variables. In other words, member functions are the functions used to manipulate these variables and together these data members and define the properties and behavior of the objects in a class.</a:t>
            </a:r>
            <a:endParaRPr lang="en-US" sz="1300"/>
          </a:p>
          <a:p>
            <a:r>
              <a:rPr lang="en-US" sz="1300">
                <a:ea typeface="+mn-lt"/>
                <a:cs typeface="+mn-lt"/>
              </a:rPr>
              <a:t>When a class is defined, no memory is allocated.</a:t>
            </a:r>
            <a:endParaRPr lang="en-US" sz="1300"/>
          </a:p>
          <a:p>
            <a:r>
              <a:rPr lang="en-US" sz="1300">
                <a:ea typeface="+mn-lt"/>
                <a:cs typeface="+mn-lt"/>
              </a:rPr>
              <a:t>A class is defined using keyword class followed by the class name; and class body, enclosed by a pair of curly braces.</a:t>
            </a:r>
            <a:endParaRPr lang="en-US" sz="1300">
              <a:ea typeface="Calibri"/>
              <a:cs typeface="Calibri"/>
            </a:endParaRPr>
          </a:p>
          <a:p>
            <a:endParaRPr lang="en-US" sz="1300">
              <a:ea typeface="Calibri"/>
              <a:cs typeface="Calibri"/>
            </a:endParaRPr>
          </a:p>
        </p:txBody>
      </p:sp>
      <p:sp>
        <p:nvSpPr>
          <p:cNvPr id="30" name="Rectangle 2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557456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E55E9-D2E1-4FD9-3BAA-EC7B8FBF6A31}"/>
              </a:ext>
            </a:extLst>
          </p:cNvPr>
          <p:cNvSpPr>
            <a:spLocks noGrp="1"/>
          </p:cNvSpPr>
          <p:nvPr>
            <p:ph type="title"/>
          </p:nvPr>
        </p:nvSpPr>
        <p:spPr>
          <a:xfrm>
            <a:off x="1043631" y="809898"/>
            <a:ext cx="9942716" cy="1554480"/>
          </a:xfrm>
        </p:spPr>
        <p:txBody>
          <a:bodyPr anchor="ctr">
            <a:normAutofit/>
          </a:bodyPr>
          <a:lstStyle/>
          <a:p>
            <a:pPr>
              <a:spcBef>
                <a:spcPts val="1000"/>
              </a:spcBef>
            </a:pPr>
            <a:r>
              <a:rPr lang="en-US" sz="4800" b="1">
                <a:ea typeface="+mj-lt"/>
                <a:cs typeface="+mj-lt"/>
              </a:rPr>
              <a:t>Access Modifiers in C++</a:t>
            </a:r>
            <a:endParaRPr lang="en-US" sz="4800">
              <a:ea typeface="+mj-lt"/>
              <a:cs typeface="+mj-lt"/>
            </a:endParaRPr>
          </a:p>
        </p:txBody>
      </p:sp>
      <p:sp>
        <p:nvSpPr>
          <p:cNvPr id="3" name="Content Placeholder 2">
            <a:extLst>
              <a:ext uri="{FF2B5EF4-FFF2-40B4-BE49-F238E27FC236}">
                <a16:creationId xmlns:a16="http://schemas.microsoft.com/office/drawing/2014/main" id="{5965328E-E561-12DC-2E03-D2028D1A7F1B}"/>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a:ea typeface="+mn-lt"/>
                <a:cs typeface="+mn-lt"/>
              </a:rPr>
              <a:t>Access Modifiers or Access Specifiers in a class are used to set accessibility of the class members. </a:t>
            </a:r>
            <a:endParaRPr lang="en-US" sz="2400" b="1">
              <a:ea typeface="+mn-lt"/>
              <a:cs typeface="+mn-lt"/>
            </a:endParaRPr>
          </a:p>
          <a:p>
            <a:r>
              <a:rPr lang="en-US" sz="2400">
                <a:ea typeface="+mn-lt"/>
                <a:cs typeface="+mn-lt"/>
              </a:rPr>
              <a:t>There are 3 types of access modifiers: public, private and protected. By default access to members of a C++ class is private.</a:t>
            </a:r>
            <a:endParaRPr lang="en-US" sz="2400" b="1">
              <a:ea typeface="Calibri"/>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95952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BFFF4E-0A22-1AC0-5F0B-7CC55AD370D2}"/>
              </a:ext>
            </a:extLst>
          </p:cNvPr>
          <p:cNvSpPr>
            <a:spLocks noGrp="1"/>
          </p:cNvSpPr>
          <p:nvPr>
            <p:ph type="title"/>
          </p:nvPr>
        </p:nvSpPr>
        <p:spPr>
          <a:xfrm>
            <a:off x="7239014" y="525982"/>
            <a:ext cx="4282983" cy="1200361"/>
          </a:xfrm>
        </p:spPr>
        <p:txBody>
          <a:bodyPr anchor="b">
            <a:normAutofit/>
          </a:bodyPr>
          <a:lstStyle/>
          <a:p>
            <a:r>
              <a:rPr lang="en-US" sz="3600" b="1">
                <a:ea typeface="+mj-lt"/>
                <a:cs typeface="+mj-lt"/>
              </a:rPr>
              <a:t>Public</a:t>
            </a:r>
            <a:endParaRPr lang="en-US" sz="3600"/>
          </a:p>
        </p:txBody>
      </p:sp>
      <p:sp>
        <p:nvSpPr>
          <p:cNvPr id="11" name="Rectangle 1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FAD28246-DD8C-8FC3-398B-66054C15A97D}"/>
              </a:ext>
            </a:extLst>
          </p:cNvPr>
          <p:cNvPicPr>
            <a:picLocks noChangeAspect="1"/>
          </p:cNvPicPr>
          <p:nvPr/>
        </p:nvPicPr>
        <p:blipFill rotWithShape="1">
          <a:blip r:embed="rId2"/>
          <a:srcRect l="2822" r="6269" b="-1"/>
          <a:stretch/>
        </p:blipFill>
        <p:spPr>
          <a:xfrm>
            <a:off x="576244" y="650494"/>
            <a:ext cx="5628018" cy="5324142"/>
          </a:xfrm>
          <a:prstGeom prst="rect">
            <a:avLst/>
          </a:prstGeom>
        </p:spPr>
      </p:pic>
      <p:sp>
        <p:nvSpPr>
          <p:cNvPr id="15" name="Rectangle 1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90B782-0F68-5C9E-8F5B-07A8E2635061}"/>
              </a:ext>
            </a:extLst>
          </p:cNvPr>
          <p:cNvSpPr>
            <a:spLocks noGrp="1"/>
          </p:cNvSpPr>
          <p:nvPr>
            <p:ph idx="1"/>
          </p:nvPr>
        </p:nvSpPr>
        <p:spPr>
          <a:xfrm>
            <a:off x="7239012" y="2031101"/>
            <a:ext cx="4282984" cy="3511943"/>
          </a:xfrm>
        </p:spPr>
        <p:txBody>
          <a:bodyPr vert="horz" lIns="91440" tIns="45720" rIns="91440" bIns="45720" rtlCol="0" anchor="ctr">
            <a:normAutofit/>
          </a:bodyPr>
          <a:lstStyle/>
          <a:p>
            <a:r>
              <a:rPr lang="en-US" sz="1800">
                <a:ea typeface="+mn-lt"/>
                <a:cs typeface="+mn-lt"/>
              </a:rPr>
              <a:t>All the class members declared under public will be accessible from anywhere in the program using the direct member access operator(.) with the object of that class.</a:t>
            </a:r>
            <a:endParaRPr lang="en-US" sz="1800"/>
          </a:p>
        </p:txBody>
      </p:sp>
      <p:sp>
        <p:nvSpPr>
          <p:cNvPr id="17" name="Rectangle 1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829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60C80-6E3B-D5C2-A23C-E67CC8CC5859}"/>
              </a:ext>
            </a:extLst>
          </p:cNvPr>
          <p:cNvSpPr>
            <a:spLocks noGrp="1"/>
          </p:cNvSpPr>
          <p:nvPr>
            <p:ph type="title"/>
          </p:nvPr>
        </p:nvSpPr>
        <p:spPr>
          <a:xfrm>
            <a:off x="7239014" y="525982"/>
            <a:ext cx="4282983" cy="1200361"/>
          </a:xfrm>
        </p:spPr>
        <p:txBody>
          <a:bodyPr anchor="b">
            <a:normAutofit/>
          </a:bodyPr>
          <a:lstStyle/>
          <a:p>
            <a:r>
              <a:rPr lang="en-US" sz="3600" b="1">
                <a:ea typeface="+mj-lt"/>
                <a:cs typeface="+mj-lt"/>
              </a:rPr>
              <a:t>Private</a:t>
            </a:r>
            <a:endParaRPr lang="en-US" sz="3600"/>
          </a:p>
        </p:txBody>
      </p:sp>
      <p:sp>
        <p:nvSpPr>
          <p:cNvPr id="11" name="Rectangle 1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58933AE7-EEBA-ED0A-C0C4-5451C68D18CE}"/>
              </a:ext>
            </a:extLst>
          </p:cNvPr>
          <p:cNvPicPr>
            <a:picLocks noChangeAspect="1"/>
          </p:cNvPicPr>
          <p:nvPr/>
        </p:nvPicPr>
        <p:blipFill>
          <a:blip r:embed="rId2"/>
          <a:stretch>
            <a:fillRect/>
          </a:stretch>
        </p:blipFill>
        <p:spPr>
          <a:xfrm>
            <a:off x="768113" y="650494"/>
            <a:ext cx="5244279" cy="5324142"/>
          </a:xfrm>
          <a:prstGeom prst="rect">
            <a:avLst/>
          </a:prstGeom>
        </p:spPr>
      </p:pic>
      <p:sp>
        <p:nvSpPr>
          <p:cNvPr id="15" name="Rectangle 1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9E0D82-E15C-8B82-B9D3-A887E73E23F5}"/>
              </a:ext>
            </a:extLst>
          </p:cNvPr>
          <p:cNvSpPr>
            <a:spLocks noGrp="1"/>
          </p:cNvSpPr>
          <p:nvPr>
            <p:ph idx="1"/>
          </p:nvPr>
        </p:nvSpPr>
        <p:spPr>
          <a:xfrm>
            <a:off x="7239012" y="2031101"/>
            <a:ext cx="4282984" cy="3511943"/>
          </a:xfrm>
        </p:spPr>
        <p:txBody>
          <a:bodyPr vert="horz" lIns="91440" tIns="45720" rIns="91440" bIns="45720" rtlCol="0" anchor="ctr">
            <a:normAutofit/>
          </a:bodyPr>
          <a:lstStyle/>
          <a:p>
            <a:r>
              <a:rPr lang="en-US" sz="1800">
                <a:ea typeface="+mn-lt"/>
                <a:cs typeface="+mn-lt"/>
              </a:rPr>
              <a:t> Private members of a class can be accessed only by the functions inside the class, which facilitates data hiding. </a:t>
            </a:r>
          </a:p>
          <a:p>
            <a:r>
              <a:rPr lang="en-US" sz="1800">
                <a:ea typeface="+mn-lt"/>
                <a:cs typeface="+mn-lt"/>
              </a:rPr>
              <a:t>Namely, the private members are not accessible outside the class; they can be accessed only through methods of the class.</a:t>
            </a:r>
            <a:endParaRPr lang="en-US" sz="1800">
              <a:ea typeface="Calibri"/>
              <a:cs typeface="Calibri"/>
            </a:endParaRPr>
          </a:p>
        </p:txBody>
      </p:sp>
      <p:sp>
        <p:nvSpPr>
          <p:cNvPr id="17" name="Rectangle 1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6156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DFF58D-FC1E-B429-294B-06A5D09E4E73}"/>
              </a:ext>
            </a:extLst>
          </p:cNvPr>
          <p:cNvSpPr>
            <a:spLocks noGrp="1"/>
          </p:cNvSpPr>
          <p:nvPr>
            <p:ph type="title"/>
          </p:nvPr>
        </p:nvSpPr>
        <p:spPr>
          <a:xfrm>
            <a:off x="1043631" y="809898"/>
            <a:ext cx="9942716" cy="1554480"/>
          </a:xfrm>
        </p:spPr>
        <p:txBody>
          <a:bodyPr anchor="ctr">
            <a:normAutofit/>
          </a:bodyPr>
          <a:lstStyle/>
          <a:p>
            <a:r>
              <a:rPr lang="en-US" sz="4800" b="1">
                <a:ea typeface="+mj-lt"/>
                <a:cs typeface="+mj-lt"/>
              </a:rPr>
              <a:t>Protected</a:t>
            </a:r>
            <a:endParaRPr lang="en-US" sz="4800"/>
          </a:p>
        </p:txBody>
      </p:sp>
      <p:sp>
        <p:nvSpPr>
          <p:cNvPr id="3" name="Content Placeholder 2">
            <a:extLst>
              <a:ext uri="{FF2B5EF4-FFF2-40B4-BE49-F238E27FC236}">
                <a16:creationId xmlns:a16="http://schemas.microsoft.com/office/drawing/2014/main" id="{FCEB93D6-D68B-11B1-30AF-A38A2B1DD96E}"/>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b="1">
                <a:ea typeface="+mn-lt"/>
                <a:cs typeface="+mn-lt"/>
              </a:rPr>
              <a:t> </a:t>
            </a:r>
            <a:r>
              <a:rPr lang="en-US" sz="2400">
                <a:ea typeface="+mn-lt"/>
                <a:cs typeface="+mn-lt"/>
              </a:rPr>
              <a:t>Protected access modifiers are accessible from other members of the same class, are similar to that of private access modifier, but they can be accessed by any subclass(derived class) of that class.</a:t>
            </a:r>
            <a:endParaRPr lang="en-US" sz="24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45333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44FDF6-6CA3-923E-71E7-ED337490C009}"/>
              </a:ext>
            </a:extLst>
          </p:cNvPr>
          <p:cNvSpPr>
            <a:spLocks noGrp="1"/>
          </p:cNvSpPr>
          <p:nvPr>
            <p:ph type="title"/>
          </p:nvPr>
        </p:nvSpPr>
        <p:spPr>
          <a:xfrm>
            <a:off x="1043631" y="809898"/>
            <a:ext cx="9942716" cy="1554480"/>
          </a:xfrm>
        </p:spPr>
        <p:txBody>
          <a:bodyPr anchor="ctr">
            <a:normAutofit/>
          </a:bodyPr>
          <a:lstStyle/>
          <a:p>
            <a:r>
              <a:rPr lang="en-US" sz="4800" b="1"/>
              <a:t>C++ Objects</a:t>
            </a:r>
            <a:endParaRPr lang="en-US" sz="4800"/>
          </a:p>
        </p:txBody>
      </p:sp>
      <p:sp>
        <p:nvSpPr>
          <p:cNvPr id="3" name="Content Placeholder 2">
            <a:extLst>
              <a:ext uri="{FF2B5EF4-FFF2-40B4-BE49-F238E27FC236}">
                <a16:creationId xmlns:a16="http://schemas.microsoft.com/office/drawing/2014/main" id="{533F62AB-11E4-63AC-05D8-1DD18E2F9AAE}"/>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a:ea typeface="+mn-lt"/>
                <a:cs typeface="+mn-lt"/>
              </a:rPr>
              <a:t>A class provides a blueprint or a template. </a:t>
            </a:r>
          </a:p>
          <a:p>
            <a:r>
              <a:rPr lang="en-US" sz="2400">
                <a:ea typeface="+mn-lt"/>
                <a:cs typeface="+mn-lt"/>
              </a:rPr>
              <a:t>When a class is defined, a class does not occupy any physical space in computer memory until an object of that class type is defined. </a:t>
            </a:r>
          </a:p>
          <a:p>
            <a:r>
              <a:rPr lang="en-US" sz="2400">
                <a:ea typeface="+mn-lt"/>
                <a:cs typeface="+mn-lt"/>
              </a:rPr>
              <a:t>If we use the data and access functions defined in the class, we need to create objects.</a:t>
            </a:r>
            <a:endParaRPr lang="en-US" sz="2400">
              <a:ea typeface="Calibri"/>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86502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088EE5-5071-0876-1FAB-2A82709CE17C}"/>
              </a:ext>
            </a:extLst>
          </p:cNvPr>
          <p:cNvSpPr>
            <a:spLocks noGrp="1"/>
          </p:cNvSpPr>
          <p:nvPr>
            <p:ph type="title"/>
          </p:nvPr>
        </p:nvSpPr>
        <p:spPr>
          <a:xfrm>
            <a:off x="1282963" y="1238080"/>
            <a:ext cx="9849751" cy="1349671"/>
          </a:xfrm>
        </p:spPr>
        <p:txBody>
          <a:bodyPr anchor="b">
            <a:normAutofit/>
          </a:bodyPr>
          <a:lstStyle/>
          <a:p>
            <a:r>
              <a:rPr lang="en-US" sz="5400">
                <a:ea typeface="Calibri Light"/>
                <a:cs typeface="Calibri Light"/>
              </a:rPr>
              <a:t>Create an Object</a:t>
            </a:r>
            <a:endParaRPr lang="en-US" sz="5400"/>
          </a:p>
        </p:txBody>
      </p:sp>
      <p:sp>
        <p:nvSpPr>
          <p:cNvPr id="3" name="Content Placeholder 2">
            <a:extLst>
              <a:ext uri="{FF2B5EF4-FFF2-40B4-BE49-F238E27FC236}">
                <a16:creationId xmlns:a16="http://schemas.microsoft.com/office/drawing/2014/main" id="{75DB13DD-5C62-2236-3871-875B5D92C64C}"/>
              </a:ext>
            </a:extLst>
          </p:cNvPr>
          <p:cNvSpPr>
            <a:spLocks noGrp="1"/>
          </p:cNvSpPr>
          <p:nvPr>
            <p:ph idx="1"/>
          </p:nvPr>
        </p:nvSpPr>
        <p:spPr>
          <a:xfrm>
            <a:off x="1289304" y="2902913"/>
            <a:ext cx="9849751" cy="3032168"/>
          </a:xfrm>
        </p:spPr>
        <p:txBody>
          <a:bodyPr vert="horz" lIns="91440" tIns="45720" rIns="91440" bIns="45720" rtlCol="0" anchor="ctr">
            <a:normAutofit/>
          </a:bodyPr>
          <a:lstStyle/>
          <a:p>
            <a:r>
              <a:rPr lang="en-US" sz="2000">
                <a:ea typeface="+mn-lt"/>
                <a:cs typeface="+mn-lt"/>
              </a:rPr>
              <a:t>In C++, an object is created from a class. We have already created the class named </a:t>
            </a:r>
            <a:r>
              <a:rPr lang="en-US" sz="2000">
                <a:latin typeface="Consolas"/>
              </a:rPr>
              <a:t>MyClass</a:t>
            </a:r>
            <a:r>
              <a:rPr lang="en-US" sz="2000">
                <a:ea typeface="+mn-lt"/>
                <a:cs typeface="+mn-lt"/>
              </a:rPr>
              <a:t>, so now we can use this to create objects.</a:t>
            </a:r>
            <a:endParaRPr lang="en-US" sz="2000">
              <a:ea typeface="Calibri" panose="020F0502020204030204"/>
              <a:cs typeface="Calibri" panose="020F0502020204030204"/>
            </a:endParaRPr>
          </a:p>
          <a:p>
            <a:r>
              <a:rPr lang="en-US" sz="2000">
                <a:ea typeface="+mn-lt"/>
                <a:cs typeface="+mn-lt"/>
              </a:rPr>
              <a:t>To create an object of </a:t>
            </a:r>
            <a:r>
              <a:rPr lang="en-US" sz="2000">
                <a:latin typeface="Consolas"/>
              </a:rPr>
              <a:t>MyClass</a:t>
            </a:r>
            <a:r>
              <a:rPr lang="en-US" sz="2000">
                <a:ea typeface="+mn-lt"/>
                <a:cs typeface="+mn-lt"/>
              </a:rPr>
              <a:t>, specify the class name, followed by the object name.</a:t>
            </a:r>
            <a:endParaRPr lang="en-US" sz="2000"/>
          </a:p>
          <a:p>
            <a:r>
              <a:rPr lang="en-US" sz="2000">
                <a:ea typeface="+mn-lt"/>
                <a:cs typeface="+mn-lt"/>
              </a:rPr>
              <a:t>To access the class attributes (</a:t>
            </a:r>
            <a:r>
              <a:rPr lang="en-US" sz="2000">
                <a:latin typeface="Consolas"/>
              </a:rPr>
              <a:t>myNum</a:t>
            </a:r>
            <a:r>
              <a:rPr lang="en-US" sz="2000">
                <a:ea typeface="+mn-lt"/>
                <a:cs typeface="+mn-lt"/>
              </a:rPr>
              <a:t> and </a:t>
            </a:r>
            <a:r>
              <a:rPr lang="en-US" sz="2000">
                <a:latin typeface="Consolas"/>
              </a:rPr>
              <a:t>myString</a:t>
            </a:r>
            <a:r>
              <a:rPr lang="en-US" sz="2000">
                <a:ea typeface="+mn-lt"/>
                <a:cs typeface="+mn-lt"/>
              </a:rPr>
              <a:t>), use the dot syntax (</a:t>
            </a:r>
            <a:r>
              <a:rPr lang="en-US" sz="2000">
                <a:latin typeface="Consolas"/>
              </a:rPr>
              <a:t>.</a:t>
            </a:r>
            <a:r>
              <a:rPr lang="en-US" sz="2000">
                <a:ea typeface="+mn-lt"/>
                <a:cs typeface="+mn-lt"/>
              </a:rPr>
              <a:t>) on the object</a:t>
            </a:r>
            <a:endParaRPr lang="en-US" sz="2000">
              <a:ea typeface="Calibri"/>
              <a:cs typeface="Calibri"/>
            </a:endParaRPr>
          </a:p>
        </p:txBody>
      </p:sp>
    </p:spTree>
    <p:extLst>
      <p:ext uri="{BB962C8B-B14F-4D97-AF65-F5344CB8AC3E}">
        <p14:creationId xmlns:p14="http://schemas.microsoft.com/office/powerpoint/2010/main" val="298862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99C94B-866E-9BDC-92F9-112BA9EFE770}"/>
              </a:ext>
            </a:extLst>
          </p:cNvPr>
          <p:cNvSpPr>
            <a:spLocks noGrp="1"/>
          </p:cNvSpPr>
          <p:nvPr>
            <p:ph type="title"/>
          </p:nvPr>
        </p:nvSpPr>
        <p:spPr>
          <a:xfrm>
            <a:off x="1045028" y="1336329"/>
            <a:ext cx="3892732" cy="4382588"/>
          </a:xfrm>
        </p:spPr>
        <p:txBody>
          <a:bodyPr anchor="ctr">
            <a:normAutofit/>
          </a:bodyPr>
          <a:lstStyle/>
          <a:p>
            <a:r>
              <a:rPr lang="en-US" sz="5400">
                <a:ea typeface="+mj-lt"/>
                <a:cs typeface="+mj-lt"/>
              </a:rPr>
              <a:t>Syntax &amp; Semantics</a:t>
            </a:r>
            <a:endParaRPr lang="en-US" sz="5400"/>
          </a:p>
        </p:txBody>
      </p:sp>
      <p:grpSp>
        <p:nvGrpSpPr>
          <p:cNvPr id="60" name="Group 5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61" name="Rectangle 6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Rectangle 6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0768079-73EA-4D13-B342-E95EE16FB90C}"/>
              </a:ext>
            </a:extLst>
          </p:cNvPr>
          <p:cNvSpPr>
            <a:spLocks noGrp="1"/>
          </p:cNvSpPr>
          <p:nvPr>
            <p:ph idx="1"/>
          </p:nvPr>
        </p:nvSpPr>
        <p:spPr>
          <a:xfrm>
            <a:off x="6096001" y="1336329"/>
            <a:ext cx="5260848" cy="4382588"/>
          </a:xfrm>
        </p:spPr>
        <p:txBody>
          <a:bodyPr vert="horz" lIns="91440" tIns="45720" rIns="91440" bIns="45720" rtlCol="0" anchor="ctr">
            <a:normAutofit fontScale="85000" lnSpcReduction="20000"/>
          </a:bodyPr>
          <a:lstStyle/>
          <a:p>
            <a:r>
              <a:rPr lang="en-US" sz="1600">
                <a:ea typeface="+mn-lt"/>
                <a:cs typeface="+mn-lt"/>
              </a:rPr>
              <a:t>Syntax:</a:t>
            </a:r>
            <a:endParaRPr lang="en-US" sz="1600">
              <a:cs typeface="Calibri" panose="020F0502020204030204"/>
            </a:endParaRPr>
          </a:p>
          <a:p>
            <a:pPr marL="0" indent="0">
              <a:buNone/>
            </a:pPr>
            <a:r>
              <a:rPr lang="en-US" sz="1600">
                <a:ea typeface="+mn-lt"/>
                <a:cs typeface="+mn-lt"/>
              </a:rPr>
              <a:t>–The structure of strings in some language. A language's syntax is described by a grammar. </a:t>
            </a:r>
            <a:endParaRPr lang="en-US" sz="1600">
              <a:cs typeface="Calibri"/>
            </a:endParaRPr>
          </a:p>
          <a:p>
            <a:pPr marL="0" indent="0">
              <a:buNone/>
            </a:pPr>
            <a:r>
              <a:rPr lang="en-US" sz="1600">
                <a:ea typeface="+mn-lt"/>
                <a:cs typeface="+mn-lt"/>
              </a:rPr>
              <a:t>–Examples: </a:t>
            </a:r>
            <a:endParaRPr lang="en-US" sz="1600">
              <a:cs typeface="Calibri"/>
            </a:endParaRPr>
          </a:p>
          <a:p>
            <a:pPr marL="0" indent="0">
              <a:buNone/>
            </a:pPr>
            <a:endParaRPr lang="en-US" sz="1600">
              <a:ea typeface="+mn-lt"/>
              <a:cs typeface="+mn-lt"/>
            </a:endParaRPr>
          </a:p>
          <a:p>
            <a:pPr marL="0" indent="0">
              <a:buNone/>
            </a:pPr>
            <a:r>
              <a:rPr lang="en-US" sz="1600">
                <a:ea typeface="+mn-lt"/>
                <a:cs typeface="+mn-lt"/>
              </a:rPr>
              <a:t>•Binary number </a:t>
            </a:r>
            <a:endParaRPr lang="en-US" sz="1600">
              <a:cs typeface="Calibri"/>
            </a:endParaRPr>
          </a:p>
          <a:p>
            <a:pPr marL="0" indent="0">
              <a:buNone/>
            </a:pPr>
            <a:r>
              <a:rPr lang="en-US" sz="1600">
                <a:ea typeface="+mn-lt"/>
                <a:cs typeface="+mn-lt"/>
              </a:rPr>
              <a:t>&lt;</a:t>
            </a:r>
            <a:r>
              <a:rPr lang="en-US" sz="1600" err="1">
                <a:ea typeface="+mn-lt"/>
                <a:cs typeface="+mn-lt"/>
              </a:rPr>
              <a:t>binary_number</a:t>
            </a:r>
            <a:r>
              <a:rPr lang="en-US" sz="1600">
                <a:ea typeface="+mn-lt"/>
                <a:cs typeface="+mn-lt"/>
              </a:rPr>
              <a:t>&gt;   = &lt;bit&gt; | &lt;bit&gt;  &lt;</a:t>
            </a:r>
            <a:r>
              <a:rPr lang="en-US" sz="1600" err="1">
                <a:ea typeface="+mn-lt"/>
                <a:cs typeface="+mn-lt"/>
              </a:rPr>
              <a:t>binary_number</a:t>
            </a:r>
            <a:r>
              <a:rPr lang="en-US" sz="1600">
                <a:ea typeface="+mn-lt"/>
                <a:cs typeface="+mn-lt"/>
              </a:rPr>
              <a:t>&gt;</a:t>
            </a:r>
            <a:endParaRPr lang="en-US" sz="1600">
              <a:cs typeface="Calibri"/>
            </a:endParaRPr>
          </a:p>
          <a:p>
            <a:pPr marL="0" indent="0">
              <a:buNone/>
            </a:pPr>
            <a:r>
              <a:rPr lang="en-US" sz="1600">
                <a:ea typeface="+mn-lt"/>
                <a:cs typeface="+mn-lt"/>
              </a:rPr>
              <a:t>&lt;bit&gt;   = 0 | 1</a:t>
            </a:r>
            <a:endParaRPr lang="en-US" sz="1600">
              <a:cs typeface="Calibri"/>
            </a:endParaRPr>
          </a:p>
          <a:p>
            <a:pPr marL="0" indent="0">
              <a:buNone/>
            </a:pPr>
            <a:endParaRPr lang="en-US" sz="1600">
              <a:ea typeface="+mn-lt"/>
              <a:cs typeface="+mn-lt"/>
            </a:endParaRPr>
          </a:p>
          <a:p>
            <a:pPr marL="0" indent="0">
              <a:buNone/>
            </a:pPr>
            <a:r>
              <a:rPr lang="en-US" sz="1600">
                <a:ea typeface="+mn-lt"/>
                <a:cs typeface="+mn-lt"/>
              </a:rPr>
              <a:t>•Identifier</a:t>
            </a:r>
            <a:endParaRPr lang="en-US" sz="1600">
              <a:cs typeface="Calibri"/>
            </a:endParaRPr>
          </a:p>
          <a:p>
            <a:pPr marL="0" indent="0">
              <a:buNone/>
            </a:pPr>
            <a:r>
              <a:rPr lang="en-US" sz="1600">
                <a:ea typeface="+mn-lt"/>
                <a:cs typeface="+mn-lt"/>
              </a:rPr>
              <a:t>&lt;identifier&gt; = &lt;letter&gt; {&lt;letter&gt; | &lt;digit&gt; }</a:t>
            </a:r>
            <a:endParaRPr lang="en-US" sz="1600">
              <a:cs typeface="Calibri"/>
            </a:endParaRPr>
          </a:p>
          <a:p>
            <a:pPr marL="0" indent="0">
              <a:buNone/>
            </a:pPr>
            <a:r>
              <a:rPr lang="en-US" sz="1600">
                <a:ea typeface="+mn-lt"/>
                <a:cs typeface="+mn-lt"/>
              </a:rPr>
              <a:t>&lt;letter&gt;   = a | b | . . . | z</a:t>
            </a:r>
            <a:endParaRPr lang="en-US" sz="1600">
              <a:cs typeface="Calibri"/>
            </a:endParaRPr>
          </a:p>
          <a:p>
            <a:pPr marL="0" indent="0">
              <a:buNone/>
            </a:pPr>
            <a:r>
              <a:rPr lang="en-US" sz="1600">
                <a:ea typeface="+mn-lt"/>
                <a:cs typeface="+mn-lt"/>
              </a:rPr>
              <a:t>&lt;digit   = 0 | 1 | . . . | 9</a:t>
            </a:r>
            <a:endParaRPr lang="en-US" sz="1600">
              <a:cs typeface="Calibri"/>
            </a:endParaRPr>
          </a:p>
          <a:p>
            <a:pPr marL="0" indent="0">
              <a:buNone/>
            </a:pPr>
            <a:endParaRPr lang="en-US" sz="1600">
              <a:ea typeface="+mn-lt"/>
              <a:cs typeface="+mn-lt"/>
            </a:endParaRPr>
          </a:p>
          <a:p>
            <a:pPr marL="0" indent="0">
              <a:buNone/>
            </a:pPr>
            <a:r>
              <a:rPr lang="en-US" sz="1600">
                <a:ea typeface="+mn-lt"/>
                <a:cs typeface="+mn-lt"/>
              </a:rPr>
              <a:t>Semantics:</a:t>
            </a:r>
            <a:endParaRPr lang="en-US" sz="1600">
              <a:cs typeface="Calibri"/>
            </a:endParaRPr>
          </a:p>
          <a:p>
            <a:r>
              <a:rPr lang="en-US" sz="1600">
                <a:ea typeface="+mn-lt"/>
                <a:cs typeface="+mn-lt"/>
              </a:rPr>
              <a:t>–The meaning of the language</a:t>
            </a:r>
            <a:endParaRPr lang="en-US" sz="1600">
              <a:cs typeface="Calibri"/>
            </a:endParaRPr>
          </a:p>
          <a:p>
            <a:endParaRPr lang="en-US" sz="1600">
              <a:cs typeface="Calibri"/>
            </a:endParaRPr>
          </a:p>
        </p:txBody>
      </p:sp>
    </p:spTree>
    <p:extLst>
      <p:ext uri="{BB962C8B-B14F-4D97-AF65-F5344CB8AC3E}">
        <p14:creationId xmlns:p14="http://schemas.microsoft.com/office/powerpoint/2010/main" val="147081074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CC3709-34C0-3B40-32D1-E7B8B95BD2D1}"/>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Object</a:t>
            </a:r>
          </a:p>
        </p:txBody>
      </p:sp>
      <p:grpSp>
        <p:nvGrpSpPr>
          <p:cNvPr id="28" name="Group 27">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9" name="Rectangle 28">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C7F9A554-69E2-DB56-E466-E5424E40E8A7}"/>
              </a:ext>
            </a:extLst>
          </p:cNvPr>
          <p:cNvPicPr>
            <a:picLocks noChangeAspect="1"/>
          </p:cNvPicPr>
          <p:nvPr/>
        </p:nvPicPr>
        <p:blipFill rotWithShape="1">
          <a:blip r:embed="rId2"/>
          <a:srcRect r="8706" b="2"/>
          <a:stretch/>
        </p:blipFill>
        <p:spPr>
          <a:xfrm>
            <a:off x="5922492" y="716389"/>
            <a:ext cx="5536001" cy="5366468"/>
          </a:xfrm>
          <a:prstGeom prst="rect">
            <a:avLst/>
          </a:prstGeom>
        </p:spPr>
      </p:pic>
    </p:spTree>
    <p:extLst>
      <p:ext uri="{BB962C8B-B14F-4D97-AF65-F5344CB8AC3E}">
        <p14:creationId xmlns:p14="http://schemas.microsoft.com/office/powerpoint/2010/main" val="9210902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E11C31-D488-722B-F7FB-C0C3AED2CCC3}"/>
              </a:ext>
            </a:extLst>
          </p:cNvPr>
          <p:cNvSpPr>
            <a:spLocks noGrp="1"/>
          </p:cNvSpPr>
          <p:nvPr>
            <p:ph type="title"/>
          </p:nvPr>
        </p:nvSpPr>
        <p:spPr>
          <a:xfrm>
            <a:off x="793662" y="386930"/>
            <a:ext cx="10066122" cy="1298448"/>
          </a:xfrm>
        </p:spPr>
        <p:txBody>
          <a:bodyPr anchor="b">
            <a:normAutofit/>
          </a:bodyPr>
          <a:lstStyle/>
          <a:p>
            <a:r>
              <a:rPr lang="en-US" sz="4800" b="1"/>
              <a:t>Class Methods</a:t>
            </a:r>
            <a:endParaRPr lang="en-US" sz="4800" b="1">
              <a:ea typeface="Calibri Light"/>
              <a:cs typeface="Calibri Light"/>
            </a:endParaRP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3E1CD3-7F9A-1B56-D921-6034568F055F}"/>
              </a:ext>
            </a:extLst>
          </p:cNvPr>
          <p:cNvSpPr>
            <a:spLocks noGrp="1"/>
          </p:cNvSpPr>
          <p:nvPr>
            <p:ph idx="1"/>
          </p:nvPr>
        </p:nvSpPr>
        <p:spPr>
          <a:xfrm>
            <a:off x="793661" y="2599509"/>
            <a:ext cx="4530898" cy="3639450"/>
          </a:xfrm>
        </p:spPr>
        <p:txBody>
          <a:bodyPr vert="horz" lIns="91440" tIns="45720" rIns="91440" bIns="45720" rtlCol="0" anchor="ctr">
            <a:normAutofit/>
          </a:bodyPr>
          <a:lstStyle/>
          <a:p>
            <a:r>
              <a:rPr lang="en-US" sz="2000" dirty="0">
                <a:ea typeface="+mn-lt"/>
                <a:cs typeface="+mn-lt"/>
              </a:rPr>
              <a:t>Methods are </a:t>
            </a:r>
            <a:r>
              <a:rPr lang="en-US" sz="2000" b="1" dirty="0">
                <a:ea typeface="+mn-lt"/>
                <a:cs typeface="+mn-lt"/>
              </a:rPr>
              <a:t>functions</a:t>
            </a:r>
            <a:r>
              <a:rPr lang="en-US" sz="2000" dirty="0">
                <a:ea typeface="+mn-lt"/>
                <a:cs typeface="+mn-lt"/>
              </a:rPr>
              <a:t> that belongs to the class.</a:t>
            </a:r>
            <a:endParaRPr lang="en-US" sz="2000" dirty="0">
              <a:ea typeface="Calibri" panose="020F0502020204030204"/>
              <a:cs typeface="Calibri" panose="020F0502020204030204"/>
            </a:endParaRPr>
          </a:p>
          <a:p>
            <a:r>
              <a:rPr lang="en-US" sz="2000" dirty="0">
                <a:ea typeface="+mn-lt"/>
                <a:cs typeface="+mn-lt"/>
              </a:rPr>
              <a:t>There are two ways to define functions that belongs to a class:</a:t>
            </a:r>
            <a:endParaRPr lang="en-US" sz="2000" dirty="0"/>
          </a:p>
          <a:p>
            <a:pPr lvl="1"/>
            <a:r>
              <a:rPr lang="en-US" sz="2000" dirty="0">
                <a:ea typeface="+mn-lt"/>
                <a:cs typeface="+mn-lt"/>
              </a:rPr>
              <a:t>Inside class definition</a:t>
            </a:r>
            <a:endParaRPr lang="en-US" sz="2000" dirty="0">
              <a:ea typeface="Calibri"/>
              <a:cs typeface="Calibri"/>
            </a:endParaRPr>
          </a:p>
          <a:p>
            <a:pPr lvl="1"/>
            <a:r>
              <a:rPr lang="en-US" sz="2000" dirty="0">
                <a:ea typeface="+mn-lt"/>
                <a:cs typeface="+mn-lt"/>
              </a:rPr>
              <a:t>Outside class definition</a:t>
            </a:r>
            <a:endParaRPr lang="en-US" sz="2000" dirty="0">
              <a:ea typeface="Calibri"/>
              <a:cs typeface="Calibri"/>
            </a:endParaRPr>
          </a:p>
          <a:p>
            <a:r>
              <a:rPr lang="en-US" sz="2000" dirty="0">
                <a:ea typeface="+mn-lt"/>
                <a:cs typeface="+mn-lt"/>
              </a:rPr>
              <a:t> You access methods just like you access attributes; by creating an object of the class and using the dot syntax (</a:t>
            </a:r>
            <a:r>
              <a:rPr lang="en-US" sz="2000" dirty="0">
                <a:latin typeface="Consolas"/>
                <a:ea typeface="Calibri"/>
                <a:cs typeface="Calibri"/>
              </a:rPr>
              <a:t>.</a:t>
            </a:r>
            <a:r>
              <a:rPr lang="en-US" sz="2000" dirty="0">
                <a:ea typeface="+mn-lt"/>
                <a:cs typeface="+mn-lt"/>
              </a:rPr>
              <a:t>)</a:t>
            </a:r>
          </a:p>
          <a:p>
            <a:r>
              <a:rPr lang="en-US" sz="2000" dirty="0">
                <a:ea typeface="Calibri"/>
                <a:cs typeface="Calibri"/>
              </a:rPr>
              <a:t>----&gt;</a:t>
            </a:r>
            <a:r>
              <a:rPr lang="en-US" sz="2000" dirty="0">
                <a:ea typeface="+mn-lt"/>
                <a:cs typeface="+mn-lt"/>
              </a:rPr>
              <a:t>Inside Example</a:t>
            </a:r>
            <a:endParaRPr lang="en-US" sz="2000" dirty="0">
              <a:ea typeface="Calibri"/>
              <a:cs typeface="Calibri"/>
            </a:endParaRPr>
          </a:p>
        </p:txBody>
      </p:sp>
      <p:pic>
        <p:nvPicPr>
          <p:cNvPr id="4" name="Picture 4">
            <a:extLst>
              <a:ext uri="{FF2B5EF4-FFF2-40B4-BE49-F238E27FC236}">
                <a16:creationId xmlns:a16="http://schemas.microsoft.com/office/drawing/2014/main" id="{383E8077-1BE5-1508-2FC8-1AF6B6122565}"/>
              </a:ext>
            </a:extLst>
          </p:cNvPr>
          <p:cNvPicPr>
            <a:picLocks noChangeAspect="1"/>
          </p:cNvPicPr>
          <p:nvPr/>
        </p:nvPicPr>
        <p:blipFill>
          <a:blip r:embed="rId2"/>
          <a:stretch>
            <a:fillRect/>
          </a:stretch>
        </p:blipFill>
        <p:spPr>
          <a:xfrm>
            <a:off x="5911532" y="2828483"/>
            <a:ext cx="5150277" cy="3025787"/>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89651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8AE211-A4B6-14D7-C749-4C2E36177924}"/>
              </a:ext>
            </a:extLst>
          </p:cNvPr>
          <p:cNvSpPr>
            <a:spLocks noGrp="1"/>
          </p:cNvSpPr>
          <p:nvPr>
            <p:ph type="title"/>
          </p:nvPr>
        </p:nvSpPr>
        <p:spPr>
          <a:xfrm>
            <a:off x="645064" y="525982"/>
            <a:ext cx="4282983" cy="1200361"/>
          </a:xfrm>
        </p:spPr>
        <p:txBody>
          <a:bodyPr anchor="b">
            <a:normAutofit/>
          </a:bodyPr>
          <a:lstStyle/>
          <a:p>
            <a:r>
              <a:rPr lang="en-US" sz="3600" b="1">
                <a:ea typeface="+mj-lt"/>
                <a:cs typeface="+mj-lt"/>
              </a:rPr>
              <a:t>Class Methods</a:t>
            </a:r>
            <a:endParaRPr lang="en-US" sz="3600">
              <a:ea typeface="+mj-lt"/>
              <a:cs typeface="+mj-lt"/>
            </a:endParaRPr>
          </a:p>
        </p:txBody>
      </p:sp>
      <p:sp>
        <p:nvSpPr>
          <p:cNvPr id="30" name="Rectangle 2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E924896-FA60-118D-10AA-CA5090A92DC8}"/>
              </a:ext>
            </a:extLst>
          </p:cNvPr>
          <p:cNvSpPr>
            <a:spLocks noGrp="1"/>
          </p:cNvSpPr>
          <p:nvPr>
            <p:ph idx="1"/>
          </p:nvPr>
        </p:nvSpPr>
        <p:spPr>
          <a:xfrm>
            <a:off x="645066" y="2031101"/>
            <a:ext cx="4282984" cy="3511943"/>
          </a:xfrm>
        </p:spPr>
        <p:txBody>
          <a:bodyPr vert="horz" lIns="91440" tIns="45720" rIns="91440" bIns="45720" rtlCol="0" anchor="ctr">
            <a:normAutofit/>
          </a:bodyPr>
          <a:lstStyle/>
          <a:p>
            <a:r>
              <a:rPr lang="en-US" sz="1800">
                <a:ea typeface="+mn-lt"/>
                <a:cs typeface="+mn-lt"/>
              </a:rPr>
              <a:t>To define a function outside the class definition, you have to declare it inside the class and then define it outside of the class. </a:t>
            </a:r>
          </a:p>
          <a:p>
            <a:r>
              <a:rPr lang="en-US" sz="1800">
                <a:ea typeface="+mn-lt"/>
                <a:cs typeface="+mn-lt"/>
              </a:rPr>
              <a:t>This is done by specifying the name of the class, followed the scope resolution </a:t>
            </a:r>
            <a:r>
              <a:rPr lang="en-US" sz="1800">
                <a:latin typeface="Consolas"/>
              </a:rPr>
              <a:t>::</a:t>
            </a:r>
            <a:r>
              <a:rPr lang="en-US" sz="1800">
                <a:ea typeface="+mn-lt"/>
                <a:cs typeface="+mn-lt"/>
              </a:rPr>
              <a:t> operator, followed by the name of the function.</a:t>
            </a:r>
          </a:p>
          <a:p>
            <a:endParaRPr lang="en-US" sz="1800">
              <a:ea typeface="Calibri"/>
              <a:cs typeface="Calibri"/>
            </a:endParaRPr>
          </a:p>
          <a:p>
            <a:r>
              <a:rPr lang="en-US" sz="1800"/>
              <a:t>Outside Example</a:t>
            </a:r>
            <a:br>
              <a:rPr lang="en-US" sz="1800"/>
            </a:br>
            <a:endParaRPr lang="en-US" sz="1800">
              <a:ea typeface="Calibri" panose="020F0502020204030204"/>
              <a:cs typeface="Calibri" panose="020F0502020204030204"/>
            </a:endParaRPr>
          </a:p>
        </p:txBody>
      </p:sp>
      <p:sp>
        <p:nvSpPr>
          <p:cNvPr id="32" name="Rectangle 3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0DA60FBF-F7A1-72A7-FCD0-911D5F03A3E1}"/>
              </a:ext>
            </a:extLst>
          </p:cNvPr>
          <p:cNvPicPr>
            <a:picLocks noChangeAspect="1"/>
          </p:cNvPicPr>
          <p:nvPr/>
        </p:nvPicPr>
        <p:blipFill>
          <a:blip r:embed="rId2"/>
          <a:stretch>
            <a:fillRect/>
          </a:stretch>
        </p:blipFill>
        <p:spPr>
          <a:xfrm>
            <a:off x="5848217" y="1137764"/>
            <a:ext cx="5971454" cy="4038362"/>
          </a:xfrm>
          <a:prstGeom prst="rect">
            <a:avLst/>
          </a:prstGeom>
        </p:spPr>
      </p:pic>
    </p:spTree>
    <p:extLst>
      <p:ext uri="{BB962C8B-B14F-4D97-AF65-F5344CB8AC3E}">
        <p14:creationId xmlns:p14="http://schemas.microsoft.com/office/powerpoint/2010/main" val="12386208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1">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EE3FD0-116F-94CB-4944-F9AB3C3B346F}"/>
              </a:ext>
            </a:extLst>
          </p:cNvPr>
          <p:cNvSpPr>
            <a:spLocks noGrp="1"/>
          </p:cNvSpPr>
          <p:nvPr>
            <p:ph type="title"/>
          </p:nvPr>
        </p:nvSpPr>
        <p:spPr>
          <a:xfrm>
            <a:off x="645064" y="525982"/>
            <a:ext cx="4282983" cy="1200361"/>
          </a:xfrm>
        </p:spPr>
        <p:txBody>
          <a:bodyPr anchor="b">
            <a:normAutofit/>
          </a:bodyPr>
          <a:lstStyle/>
          <a:p>
            <a:r>
              <a:rPr lang="en-US" sz="3600"/>
              <a:t>Constructors</a:t>
            </a:r>
          </a:p>
        </p:txBody>
      </p:sp>
      <p:sp>
        <p:nvSpPr>
          <p:cNvPr id="36" name="Rectangle 2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6E25D9-73AE-2C5F-873A-7D851556EE8F}"/>
              </a:ext>
            </a:extLst>
          </p:cNvPr>
          <p:cNvSpPr>
            <a:spLocks noGrp="1"/>
          </p:cNvSpPr>
          <p:nvPr>
            <p:ph idx="1"/>
          </p:nvPr>
        </p:nvSpPr>
        <p:spPr>
          <a:xfrm>
            <a:off x="645066" y="2031101"/>
            <a:ext cx="4282984" cy="3511943"/>
          </a:xfrm>
        </p:spPr>
        <p:txBody>
          <a:bodyPr vert="horz" lIns="91440" tIns="45720" rIns="91440" bIns="45720" rtlCol="0" anchor="ctr">
            <a:normAutofit/>
          </a:bodyPr>
          <a:lstStyle/>
          <a:p>
            <a:r>
              <a:rPr lang="en-US" sz="1800">
                <a:ea typeface="+mn-lt"/>
                <a:cs typeface="+mn-lt"/>
              </a:rPr>
              <a:t>A constructor in C++ is a </a:t>
            </a:r>
            <a:r>
              <a:rPr lang="en-US" sz="1800" b="1">
                <a:ea typeface="+mn-lt"/>
                <a:cs typeface="+mn-lt"/>
              </a:rPr>
              <a:t>special method</a:t>
            </a:r>
            <a:r>
              <a:rPr lang="en-US" sz="1800">
                <a:ea typeface="+mn-lt"/>
                <a:cs typeface="+mn-lt"/>
              </a:rPr>
              <a:t> that is automatically called when an object of a class is created.</a:t>
            </a:r>
            <a:endParaRPr lang="en-US" sz="1800">
              <a:ea typeface="Calibri" panose="020F0502020204030204"/>
              <a:cs typeface="Calibri" panose="020F0502020204030204"/>
            </a:endParaRPr>
          </a:p>
          <a:p>
            <a:r>
              <a:rPr lang="en-US" sz="1800">
                <a:ea typeface="+mn-lt"/>
                <a:cs typeface="+mn-lt"/>
              </a:rPr>
              <a:t>To create a constructor, use the same name as the class, followed by parentheses </a:t>
            </a:r>
            <a:r>
              <a:rPr lang="en-US" sz="1800">
                <a:latin typeface="Consolas"/>
              </a:rPr>
              <a:t>()</a:t>
            </a:r>
            <a:endParaRPr lang="en-US" sz="1800"/>
          </a:p>
          <a:p>
            <a:r>
              <a:rPr lang="en-US" sz="1800" b="1">
                <a:ea typeface="+mn-lt"/>
                <a:cs typeface="+mn-lt"/>
              </a:rPr>
              <a:t>Note:</a:t>
            </a:r>
            <a:r>
              <a:rPr lang="en-US" sz="1800">
                <a:ea typeface="+mn-lt"/>
                <a:cs typeface="+mn-lt"/>
              </a:rPr>
              <a:t> The constructor has the same name as the class, it is always </a:t>
            </a:r>
            <a:r>
              <a:rPr lang="en-US" sz="1800">
                <a:latin typeface="Consolas"/>
                <a:ea typeface="Calibri"/>
                <a:cs typeface="Calibri"/>
              </a:rPr>
              <a:t>public</a:t>
            </a:r>
            <a:r>
              <a:rPr lang="en-US" sz="1800">
                <a:ea typeface="+mn-lt"/>
                <a:cs typeface="+mn-lt"/>
              </a:rPr>
              <a:t>, and it does not have any return value.</a:t>
            </a:r>
            <a:endParaRPr lang="en-US" sz="1800">
              <a:ea typeface="Calibri"/>
              <a:cs typeface="Calibri"/>
            </a:endParaRPr>
          </a:p>
        </p:txBody>
      </p:sp>
      <p:sp>
        <p:nvSpPr>
          <p:cNvPr id="37" name="Rectangle 2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7">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BAFA8C14-73CA-C835-7B41-A6064FAC97A9}"/>
              </a:ext>
            </a:extLst>
          </p:cNvPr>
          <p:cNvPicPr>
            <a:picLocks noChangeAspect="1"/>
          </p:cNvPicPr>
          <p:nvPr/>
        </p:nvPicPr>
        <p:blipFill>
          <a:blip r:embed="rId2"/>
          <a:stretch>
            <a:fillRect/>
          </a:stretch>
        </p:blipFill>
        <p:spPr>
          <a:xfrm>
            <a:off x="5837485" y="1729786"/>
            <a:ext cx="6046581" cy="2972375"/>
          </a:xfrm>
          <a:prstGeom prst="rect">
            <a:avLst/>
          </a:prstGeom>
        </p:spPr>
      </p:pic>
    </p:spTree>
    <p:extLst>
      <p:ext uri="{BB962C8B-B14F-4D97-AF65-F5344CB8AC3E}">
        <p14:creationId xmlns:p14="http://schemas.microsoft.com/office/powerpoint/2010/main" val="34636635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13F8A8-ACFD-D4D9-94F5-FA261F2522E6}"/>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Pillars of OOP's</a:t>
            </a:r>
          </a:p>
        </p:txBody>
      </p:sp>
      <p:sp>
        <p:nvSpPr>
          <p:cNvPr id="24" name="Rectangle 2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D6974DCE-D6A9-CA57-6EA5-BDC9DE3A7E6B}"/>
              </a:ext>
            </a:extLst>
          </p:cNvPr>
          <p:cNvPicPr>
            <a:picLocks noChangeAspect="1"/>
          </p:cNvPicPr>
          <p:nvPr/>
        </p:nvPicPr>
        <p:blipFill>
          <a:blip r:embed="rId2"/>
          <a:stretch>
            <a:fillRect/>
          </a:stretch>
        </p:blipFill>
        <p:spPr>
          <a:xfrm>
            <a:off x="545238" y="1866735"/>
            <a:ext cx="7608304" cy="3195486"/>
          </a:xfrm>
          <a:prstGeom prst="rect">
            <a:avLst/>
          </a:prstGeom>
        </p:spPr>
      </p:pic>
      <p:sp>
        <p:nvSpPr>
          <p:cNvPr id="28" name="Rectangle 27">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04589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7916FC-C3B5-62CF-B107-82CE7376F607}"/>
              </a:ext>
            </a:extLst>
          </p:cNvPr>
          <p:cNvSpPr>
            <a:spLocks noGrp="1"/>
          </p:cNvSpPr>
          <p:nvPr>
            <p:ph type="title"/>
          </p:nvPr>
        </p:nvSpPr>
        <p:spPr>
          <a:xfrm>
            <a:off x="1043631" y="809898"/>
            <a:ext cx="9942716" cy="1554480"/>
          </a:xfrm>
        </p:spPr>
        <p:txBody>
          <a:bodyPr anchor="ctr">
            <a:normAutofit/>
          </a:bodyPr>
          <a:lstStyle/>
          <a:p>
            <a:r>
              <a:rPr lang="en-US" sz="4800"/>
              <a:t>Encapsulation</a:t>
            </a:r>
          </a:p>
        </p:txBody>
      </p:sp>
      <p:sp>
        <p:nvSpPr>
          <p:cNvPr id="3" name="Content Placeholder 2">
            <a:extLst>
              <a:ext uri="{FF2B5EF4-FFF2-40B4-BE49-F238E27FC236}">
                <a16:creationId xmlns:a16="http://schemas.microsoft.com/office/drawing/2014/main" id="{E0B0AB4D-B72B-C1D2-DD70-E17E82AFCCC8}"/>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a:ea typeface="+mn-lt"/>
                <a:cs typeface="+mn-lt"/>
              </a:rPr>
              <a:t>The meaning of </a:t>
            </a:r>
            <a:r>
              <a:rPr lang="en-US" sz="2400" b="1">
                <a:ea typeface="+mn-lt"/>
                <a:cs typeface="+mn-lt"/>
              </a:rPr>
              <a:t>Encapsulation</a:t>
            </a:r>
            <a:r>
              <a:rPr lang="en-US" sz="2400">
                <a:ea typeface="+mn-lt"/>
                <a:cs typeface="+mn-lt"/>
              </a:rPr>
              <a:t>, is to make sure that "sensitive" data is hidden from users. </a:t>
            </a:r>
          </a:p>
          <a:p>
            <a:r>
              <a:rPr lang="en-US" sz="2400">
                <a:ea typeface="+mn-lt"/>
                <a:cs typeface="+mn-lt"/>
              </a:rPr>
              <a:t>To achieve this, you must declare class variables/attributes as </a:t>
            </a:r>
            <a:r>
              <a:rPr lang="en-US" sz="2400">
                <a:latin typeface="Consolas"/>
              </a:rPr>
              <a:t>private</a:t>
            </a:r>
            <a:r>
              <a:rPr lang="en-US" sz="2400">
                <a:ea typeface="+mn-lt"/>
                <a:cs typeface="+mn-lt"/>
              </a:rPr>
              <a:t> (cannot be accessed from outside the class).</a:t>
            </a:r>
          </a:p>
          <a:p>
            <a:r>
              <a:rPr lang="en-US" sz="2400">
                <a:ea typeface="+mn-lt"/>
                <a:cs typeface="+mn-lt"/>
              </a:rPr>
              <a:t> If you want others to read or modify the value of a private member, you can provide public </a:t>
            </a:r>
            <a:r>
              <a:rPr lang="en-US" sz="2400" b="1">
                <a:ea typeface="+mn-lt"/>
                <a:cs typeface="+mn-lt"/>
              </a:rPr>
              <a:t>get</a:t>
            </a:r>
            <a:r>
              <a:rPr lang="en-US" sz="2400">
                <a:ea typeface="+mn-lt"/>
                <a:cs typeface="+mn-lt"/>
              </a:rPr>
              <a:t> and </a:t>
            </a:r>
            <a:r>
              <a:rPr lang="en-US" sz="2400" b="1">
                <a:ea typeface="+mn-lt"/>
                <a:cs typeface="+mn-lt"/>
              </a:rPr>
              <a:t>set</a:t>
            </a:r>
            <a:r>
              <a:rPr lang="en-US" sz="2400">
                <a:ea typeface="+mn-lt"/>
                <a:cs typeface="+mn-lt"/>
              </a:rPr>
              <a:t> methods.</a:t>
            </a:r>
            <a:endParaRPr lang="en-US" sz="2400">
              <a:ea typeface="Calibri"/>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019455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CEED20-A22C-4FC3-BC0E-F4FE53FDE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511FAC-D9D9-1BE0-DE15-0B0EE7CD192D}"/>
              </a:ext>
            </a:extLst>
          </p:cNvPr>
          <p:cNvSpPr>
            <a:spLocks noGrp="1"/>
          </p:cNvSpPr>
          <p:nvPr>
            <p:ph type="title"/>
          </p:nvPr>
        </p:nvSpPr>
        <p:spPr>
          <a:xfrm>
            <a:off x="1113810" y="2825248"/>
            <a:ext cx="4036334" cy="2387600"/>
          </a:xfrm>
        </p:spPr>
        <p:txBody>
          <a:bodyPr vert="horz" lIns="91440" tIns="45720" rIns="91440" bIns="45720" rtlCol="0" anchor="t">
            <a:normAutofit/>
          </a:bodyPr>
          <a:lstStyle/>
          <a:p>
            <a:r>
              <a:rPr lang="en-US" sz="5400" kern="1200" dirty="0">
                <a:solidFill>
                  <a:schemeClr val="tx1"/>
                </a:solidFill>
                <a:latin typeface="+mj-lt"/>
                <a:ea typeface="+mj-ea"/>
                <a:cs typeface="+mj-cs"/>
              </a:rPr>
              <a:t>Encapsulation</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849524"/>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679732"/>
            <a:ext cx="600936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BCEF85E8-F470-9CC5-4F5C-D871805E8580}"/>
              </a:ext>
            </a:extLst>
          </p:cNvPr>
          <p:cNvPicPr>
            <a:picLocks noGrp="1" noChangeAspect="1"/>
          </p:cNvPicPr>
          <p:nvPr>
            <p:ph idx="1"/>
          </p:nvPr>
        </p:nvPicPr>
        <p:blipFill>
          <a:blip r:embed="rId2"/>
          <a:stretch>
            <a:fillRect/>
          </a:stretch>
        </p:blipFill>
        <p:spPr>
          <a:xfrm>
            <a:off x="6787461" y="928201"/>
            <a:ext cx="3806062" cy="4926942"/>
          </a:xfrm>
          <a:prstGeom prst="rect">
            <a:avLst/>
          </a:prstGeom>
        </p:spPr>
      </p:pic>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13034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78764B-489C-8C01-336A-A1DA15C9A6DA}"/>
              </a:ext>
            </a:extLst>
          </p:cNvPr>
          <p:cNvSpPr>
            <a:spLocks noGrp="1"/>
          </p:cNvSpPr>
          <p:nvPr>
            <p:ph type="title"/>
          </p:nvPr>
        </p:nvSpPr>
        <p:spPr>
          <a:xfrm>
            <a:off x="808638" y="386930"/>
            <a:ext cx="9236700" cy="1188950"/>
          </a:xfrm>
        </p:spPr>
        <p:txBody>
          <a:bodyPr anchor="b">
            <a:normAutofit/>
          </a:bodyPr>
          <a:lstStyle/>
          <a:p>
            <a:r>
              <a:rPr lang="en-US" sz="5400" b="1"/>
              <a:t>Why Encapsulation?</a:t>
            </a:r>
            <a:endParaRPr lang="en-US" sz="5400" b="1">
              <a:ea typeface="Calibri Light"/>
              <a:cs typeface="Calibri Light"/>
            </a:endParaRP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7999093-54C2-9710-CA91-93051D41F130}"/>
              </a:ext>
            </a:extLst>
          </p:cNvPr>
          <p:cNvSpPr>
            <a:spLocks noGrp="1"/>
          </p:cNvSpPr>
          <p:nvPr>
            <p:ph idx="1"/>
          </p:nvPr>
        </p:nvSpPr>
        <p:spPr>
          <a:xfrm>
            <a:off x="793660" y="2599509"/>
            <a:ext cx="10143668" cy="3435531"/>
          </a:xfrm>
        </p:spPr>
        <p:txBody>
          <a:bodyPr vert="horz" lIns="91440" tIns="45720" rIns="91440" bIns="45720" rtlCol="0" anchor="ctr">
            <a:normAutofit/>
          </a:bodyPr>
          <a:lstStyle/>
          <a:p>
            <a:r>
              <a:rPr lang="en-US" sz="2400">
                <a:ea typeface="+mn-lt"/>
                <a:cs typeface="+mn-lt"/>
              </a:rPr>
              <a:t>It is considered good practice to declare your class attributes as private (as often as you can). </a:t>
            </a:r>
          </a:p>
          <a:p>
            <a:r>
              <a:rPr lang="en-US" sz="2400">
                <a:ea typeface="+mn-lt"/>
                <a:cs typeface="+mn-lt"/>
              </a:rPr>
              <a:t>Encapsulation ensures better control of your data, because you (or others) can change one part of the code without affecting other parts</a:t>
            </a:r>
            <a:endParaRPr lang="en-US" sz="2400">
              <a:ea typeface="Calibri" panose="020F0502020204030204"/>
              <a:cs typeface="Calibri" panose="020F0502020204030204"/>
            </a:endParaRPr>
          </a:p>
          <a:p>
            <a:r>
              <a:rPr lang="en-US" sz="2400">
                <a:ea typeface="+mn-lt"/>
                <a:cs typeface="+mn-lt"/>
              </a:rPr>
              <a:t>Increased security of data</a:t>
            </a:r>
            <a:endParaRPr lang="en-US" sz="2400"/>
          </a:p>
          <a:p>
            <a:endParaRPr lang="en-US" sz="2400">
              <a:ea typeface="Calibri"/>
              <a:cs typeface="Calibri"/>
            </a:endParaRPr>
          </a:p>
        </p:txBody>
      </p:sp>
    </p:spTree>
    <p:extLst>
      <p:ext uri="{BB962C8B-B14F-4D97-AF65-F5344CB8AC3E}">
        <p14:creationId xmlns:p14="http://schemas.microsoft.com/office/powerpoint/2010/main" val="27466845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C3019-EB6A-C3EB-650B-5003456961AF}"/>
              </a:ext>
            </a:extLst>
          </p:cNvPr>
          <p:cNvSpPr>
            <a:spLocks noGrp="1"/>
          </p:cNvSpPr>
          <p:nvPr>
            <p:ph type="title"/>
          </p:nvPr>
        </p:nvSpPr>
        <p:spPr>
          <a:xfrm>
            <a:off x="1043631" y="809898"/>
            <a:ext cx="9942716" cy="1554480"/>
          </a:xfrm>
        </p:spPr>
        <p:txBody>
          <a:bodyPr anchor="ctr">
            <a:normAutofit/>
          </a:bodyPr>
          <a:lstStyle/>
          <a:p>
            <a:r>
              <a:rPr lang="en-US" sz="4800" b="1"/>
              <a:t>Abstraction </a:t>
            </a:r>
            <a:endParaRPr lang="en-US" sz="4800" b="1">
              <a:ea typeface="Calibri Light"/>
              <a:cs typeface="Calibri Light"/>
            </a:endParaRPr>
          </a:p>
        </p:txBody>
      </p:sp>
      <p:sp>
        <p:nvSpPr>
          <p:cNvPr id="3" name="Content Placeholder 2">
            <a:extLst>
              <a:ext uri="{FF2B5EF4-FFF2-40B4-BE49-F238E27FC236}">
                <a16:creationId xmlns:a16="http://schemas.microsoft.com/office/drawing/2014/main" id="{1BB0AD8A-4AF9-AF12-D4DB-F2F344318396}"/>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a:ea typeface="+mn-lt"/>
                <a:cs typeface="+mn-lt"/>
              </a:rPr>
              <a:t>Abstraction means displaying only essential information and hiding the details. </a:t>
            </a:r>
          </a:p>
          <a:p>
            <a:r>
              <a:rPr lang="en-US" sz="2400">
                <a:ea typeface="+mn-lt"/>
                <a:cs typeface="+mn-lt"/>
              </a:rPr>
              <a:t>Data abstraction refers to providing only essential information about the data to the outside world, hiding the background details or implementation. </a:t>
            </a:r>
            <a:endParaRPr lang="en-US" sz="2400">
              <a:ea typeface="Calibri"/>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08379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7EE536-36C2-3544-D0FD-DFB0B033BAC4}"/>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b="1" kern="1200">
                <a:solidFill>
                  <a:schemeClr val="tx1"/>
                </a:solidFill>
                <a:latin typeface="+mj-lt"/>
                <a:ea typeface="+mj-ea"/>
                <a:cs typeface="+mj-cs"/>
              </a:rPr>
              <a:t>Abstraction </a:t>
            </a:r>
            <a:endParaRPr lang="en-US" sz="3700" kern="1200">
              <a:solidFill>
                <a:schemeClr val="tx1"/>
              </a:solidFill>
              <a:latin typeface="+mj-lt"/>
              <a:ea typeface="+mj-ea"/>
              <a:cs typeface="+mj-cs"/>
            </a:endParaRP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799DEB18-B42A-6484-1C58-502E1779A13D}"/>
              </a:ext>
            </a:extLst>
          </p:cNvPr>
          <p:cNvPicPr>
            <a:picLocks noGrp="1" noChangeAspect="1"/>
          </p:cNvPicPr>
          <p:nvPr>
            <p:ph idx="1"/>
          </p:nvPr>
        </p:nvPicPr>
        <p:blipFill>
          <a:blip r:embed="rId2"/>
          <a:stretch>
            <a:fillRect/>
          </a:stretch>
        </p:blipFill>
        <p:spPr>
          <a:xfrm>
            <a:off x="2785818" y="858525"/>
            <a:ext cx="3127143" cy="5211906"/>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7926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4C1D8D-2172-62F4-97A7-F85155A467C0}"/>
              </a:ext>
            </a:extLst>
          </p:cNvPr>
          <p:cNvSpPr>
            <a:spLocks noGrp="1"/>
          </p:cNvSpPr>
          <p:nvPr>
            <p:ph type="title"/>
          </p:nvPr>
        </p:nvSpPr>
        <p:spPr>
          <a:xfrm>
            <a:off x="1043631" y="809898"/>
            <a:ext cx="9942716" cy="1554480"/>
          </a:xfrm>
        </p:spPr>
        <p:txBody>
          <a:bodyPr anchor="ctr">
            <a:normAutofit/>
          </a:bodyPr>
          <a:lstStyle/>
          <a:p>
            <a:r>
              <a:rPr lang="en-US" sz="4800">
                <a:cs typeface="Calibri Light"/>
              </a:rPr>
              <a:t>Syntax &amp; Grammars</a:t>
            </a:r>
            <a:endParaRPr lang="en-US" sz="4800"/>
          </a:p>
        </p:txBody>
      </p:sp>
      <p:sp>
        <p:nvSpPr>
          <p:cNvPr id="3" name="Content Placeholder 2">
            <a:extLst>
              <a:ext uri="{FF2B5EF4-FFF2-40B4-BE49-F238E27FC236}">
                <a16:creationId xmlns:a16="http://schemas.microsoft.com/office/drawing/2014/main" id="{DFFF0DC3-2326-CF5D-030A-9AB8DCF98652}"/>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a:ea typeface="+mn-lt"/>
                <a:cs typeface="+mn-lt"/>
              </a:rPr>
              <a:t>Syntax descriptions for a PL are themselves written in a formal language.</a:t>
            </a:r>
            <a:endParaRPr lang="en-US" sz="2400">
              <a:cs typeface="Calibri" panose="020F0502020204030204"/>
            </a:endParaRPr>
          </a:p>
          <a:p>
            <a:r>
              <a:rPr lang="en-US" sz="2400">
                <a:ea typeface="+mn-lt"/>
                <a:cs typeface="+mn-lt"/>
              </a:rPr>
              <a:t>E.g. Backus-Naur Form (BNF)</a:t>
            </a:r>
            <a:endParaRPr lang="en-US" sz="2400"/>
          </a:p>
          <a:p>
            <a:r>
              <a:rPr lang="en-US" sz="2400">
                <a:ea typeface="+mn-lt"/>
                <a:cs typeface="+mn-lt"/>
              </a:rPr>
              <a:t>The formal language is not a PL but it can be implemented by a compiler to enforce grammar restrictions.</a:t>
            </a:r>
            <a:endParaRPr lang="en-US" sz="2400"/>
          </a:p>
          <a:p>
            <a:r>
              <a:rPr lang="en-US" sz="2400">
                <a:ea typeface="+mn-lt"/>
                <a:cs typeface="+mn-lt"/>
              </a:rPr>
              <a:t>Some PLs look more like grammar descriptions than like instructions.</a:t>
            </a:r>
            <a:endParaRPr lang="en-US" sz="2400"/>
          </a:p>
          <a:p>
            <a:endParaRPr lang="en-US" sz="240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24944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DBD09F-7D78-F744-E8D4-A5E85CC675C8}"/>
              </a:ext>
            </a:extLst>
          </p:cNvPr>
          <p:cNvSpPr>
            <a:spLocks noGrp="1"/>
          </p:cNvSpPr>
          <p:nvPr>
            <p:ph type="title"/>
          </p:nvPr>
        </p:nvSpPr>
        <p:spPr>
          <a:xfrm>
            <a:off x="1043631" y="809898"/>
            <a:ext cx="9942716" cy="1554480"/>
          </a:xfrm>
        </p:spPr>
        <p:txBody>
          <a:bodyPr anchor="ctr">
            <a:normAutofit/>
          </a:bodyPr>
          <a:lstStyle/>
          <a:p>
            <a:r>
              <a:rPr lang="en-US" sz="4800" b="1"/>
              <a:t>Advantages of Data Abstraction</a:t>
            </a:r>
            <a:endParaRPr lang="en-US" sz="4800"/>
          </a:p>
          <a:p>
            <a:endParaRPr lang="en-US" sz="4800">
              <a:ea typeface="Calibri Light"/>
              <a:cs typeface="Calibri Light"/>
            </a:endParaRPr>
          </a:p>
        </p:txBody>
      </p:sp>
      <p:sp>
        <p:nvSpPr>
          <p:cNvPr id="3" name="Content Placeholder 2">
            <a:extLst>
              <a:ext uri="{FF2B5EF4-FFF2-40B4-BE49-F238E27FC236}">
                <a16:creationId xmlns:a16="http://schemas.microsoft.com/office/drawing/2014/main" id="{B9D17574-0D6C-35AB-4894-3B4C5F6EBFDE}"/>
              </a:ext>
            </a:extLst>
          </p:cNvPr>
          <p:cNvSpPr>
            <a:spLocks noGrp="1"/>
          </p:cNvSpPr>
          <p:nvPr>
            <p:ph idx="1"/>
          </p:nvPr>
        </p:nvSpPr>
        <p:spPr>
          <a:xfrm>
            <a:off x="1045028" y="3017522"/>
            <a:ext cx="9941319" cy="3124658"/>
          </a:xfrm>
        </p:spPr>
        <p:txBody>
          <a:bodyPr vert="horz" lIns="91440" tIns="45720" rIns="91440" bIns="45720" rtlCol="0" anchor="ctr">
            <a:normAutofit/>
          </a:bodyPr>
          <a:lstStyle/>
          <a:p>
            <a:pPr marL="0" indent="0">
              <a:buNone/>
            </a:pPr>
            <a:endParaRPr lang="en-US" sz="2400">
              <a:ea typeface="Calibri"/>
              <a:cs typeface="Calibri"/>
            </a:endParaRPr>
          </a:p>
          <a:p>
            <a:r>
              <a:rPr lang="en-US" sz="2400">
                <a:ea typeface="+mn-lt"/>
                <a:cs typeface="+mn-lt"/>
              </a:rPr>
              <a:t>Avoids code duplication and increases reusability.</a:t>
            </a:r>
            <a:endParaRPr lang="en-US" sz="2400"/>
          </a:p>
          <a:p>
            <a:r>
              <a:rPr lang="en-US" sz="2400">
                <a:ea typeface="+mn-lt"/>
                <a:cs typeface="+mn-lt"/>
              </a:rPr>
              <a:t>Helps to increase the security of an application or program as only important details are provided to the user.</a:t>
            </a:r>
            <a:endParaRPr lang="en-US" sz="2400"/>
          </a:p>
          <a:p>
            <a:r>
              <a:rPr lang="en-US" sz="2400">
                <a:ea typeface="+mn-lt"/>
                <a:cs typeface="+mn-lt"/>
              </a:rPr>
              <a:t>It reduces the complexity as well as the redundancy of the code, therefore increasing the readability.</a:t>
            </a:r>
            <a:endParaRPr lang="en-US" sz="2400"/>
          </a:p>
          <a:p>
            <a:endParaRPr lang="en-US" sz="2400">
              <a:ea typeface="Calibri"/>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2556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2" name="Rectangle 3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670CF-1FB1-C84E-12E3-2B6BCAC50755}"/>
              </a:ext>
            </a:extLst>
          </p:cNvPr>
          <p:cNvSpPr>
            <a:spLocks noGrp="1"/>
          </p:cNvSpPr>
          <p:nvPr>
            <p:ph type="title"/>
          </p:nvPr>
        </p:nvSpPr>
        <p:spPr>
          <a:xfrm>
            <a:off x="1043631" y="809898"/>
            <a:ext cx="9942716" cy="1554480"/>
          </a:xfrm>
        </p:spPr>
        <p:txBody>
          <a:bodyPr anchor="ctr">
            <a:normAutofit/>
          </a:bodyPr>
          <a:lstStyle/>
          <a:p>
            <a:r>
              <a:rPr lang="en-US" sz="4800" b="1"/>
              <a:t>Inheritance</a:t>
            </a:r>
            <a:endParaRPr lang="en-US" sz="4800" b="1">
              <a:ea typeface="Calibri Light"/>
              <a:cs typeface="Calibri Light"/>
            </a:endParaRPr>
          </a:p>
        </p:txBody>
      </p:sp>
      <p:sp>
        <p:nvSpPr>
          <p:cNvPr id="3" name="Content Placeholder 2">
            <a:extLst>
              <a:ext uri="{FF2B5EF4-FFF2-40B4-BE49-F238E27FC236}">
                <a16:creationId xmlns:a16="http://schemas.microsoft.com/office/drawing/2014/main" id="{938E2447-90CC-CFF2-1326-C2D6E51C53A7}"/>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a:ea typeface="+mn-lt"/>
                <a:cs typeface="+mn-lt"/>
              </a:rPr>
              <a:t>In C++, it is possible to inherit attributes and methods from one class to another. We group the "inheritance concept" into two categories:</a:t>
            </a:r>
            <a:endParaRPr lang="en-US" sz="2400">
              <a:ea typeface="Calibri" panose="020F0502020204030204"/>
              <a:cs typeface="Calibri" panose="020F0502020204030204"/>
            </a:endParaRPr>
          </a:p>
          <a:p>
            <a:pPr lvl="1"/>
            <a:r>
              <a:rPr lang="en-US" b="1">
                <a:ea typeface="+mn-lt"/>
                <a:cs typeface="+mn-lt"/>
              </a:rPr>
              <a:t>derived class</a:t>
            </a:r>
            <a:r>
              <a:rPr lang="en-US">
                <a:ea typeface="+mn-lt"/>
                <a:cs typeface="+mn-lt"/>
              </a:rPr>
              <a:t> (child) - the class that inherits from another class</a:t>
            </a:r>
            <a:endParaRPr lang="en-US">
              <a:ea typeface="Calibri"/>
              <a:cs typeface="Calibri"/>
            </a:endParaRPr>
          </a:p>
          <a:p>
            <a:pPr lvl="1"/>
            <a:r>
              <a:rPr lang="en-US" b="1">
                <a:ea typeface="+mn-lt"/>
                <a:cs typeface="+mn-lt"/>
              </a:rPr>
              <a:t>base class</a:t>
            </a:r>
            <a:r>
              <a:rPr lang="en-US">
                <a:ea typeface="+mn-lt"/>
                <a:cs typeface="+mn-lt"/>
              </a:rPr>
              <a:t> (parent) - the class being inherited from</a:t>
            </a:r>
            <a:endParaRPr lang="en-US">
              <a:ea typeface="Calibri"/>
              <a:cs typeface="Calibri"/>
            </a:endParaRPr>
          </a:p>
          <a:p>
            <a:r>
              <a:rPr lang="en-US" sz="2400">
                <a:ea typeface="+mn-lt"/>
                <a:cs typeface="+mn-lt"/>
              </a:rPr>
              <a:t>To inherit from a class, use the </a:t>
            </a:r>
            <a:r>
              <a:rPr lang="en-US" sz="2400">
                <a:latin typeface="Consolas"/>
              </a:rPr>
              <a:t>:</a:t>
            </a:r>
            <a:r>
              <a:rPr lang="en-US" sz="2400">
                <a:ea typeface="+mn-lt"/>
                <a:cs typeface="+mn-lt"/>
              </a:rPr>
              <a:t> symbol.</a:t>
            </a:r>
            <a:endParaRPr lang="en-US" sz="2400"/>
          </a:p>
          <a:p>
            <a:r>
              <a:rPr lang="en-US" sz="2400">
                <a:ea typeface="+mn-lt"/>
                <a:cs typeface="+mn-lt"/>
              </a:rPr>
              <a:t>In the example below, the </a:t>
            </a:r>
            <a:r>
              <a:rPr lang="en-US" sz="2400">
                <a:latin typeface="Consolas"/>
              </a:rPr>
              <a:t>Car</a:t>
            </a:r>
            <a:r>
              <a:rPr lang="en-US" sz="2400">
                <a:ea typeface="+mn-lt"/>
                <a:cs typeface="+mn-lt"/>
              </a:rPr>
              <a:t> class (child) inherits the attributes and methods from the </a:t>
            </a:r>
            <a:r>
              <a:rPr lang="en-US" sz="2400">
                <a:latin typeface="Consolas"/>
              </a:rPr>
              <a:t>Vehicle</a:t>
            </a:r>
            <a:r>
              <a:rPr lang="en-US" sz="2400">
                <a:ea typeface="+mn-lt"/>
                <a:cs typeface="+mn-lt"/>
              </a:rPr>
              <a:t> class (parent)</a:t>
            </a:r>
            <a:endParaRPr lang="en-US" sz="2400"/>
          </a:p>
          <a:p>
            <a:endParaRPr lang="en-US" sz="2400">
              <a:ea typeface="Calibri"/>
              <a:cs typeface="Calibri"/>
            </a:endParaRPr>
          </a:p>
        </p:txBody>
      </p:sp>
      <p:cxnSp>
        <p:nvCxnSpPr>
          <p:cNvPr id="38" name="Straight Connector 3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9971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F012B8-680D-BE70-A165-521BA876CED6}"/>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b="1" kern="1200">
                <a:solidFill>
                  <a:schemeClr val="tx1"/>
                </a:solidFill>
                <a:latin typeface="+mj-lt"/>
                <a:ea typeface="+mj-ea"/>
                <a:cs typeface="+mj-cs"/>
              </a:rPr>
              <a:t>Inheritance</a:t>
            </a:r>
            <a:endParaRPr lang="en-US" sz="5400" kern="1200">
              <a:solidFill>
                <a:schemeClr val="tx1"/>
              </a:solidFill>
              <a:latin typeface="+mj-lt"/>
              <a:ea typeface="+mj-ea"/>
              <a:cs typeface="+mj-cs"/>
            </a:endParaRPr>
          </a:p>
        </p:txBody>
      </p:sp>
      <p:grpSp>
        <p:nvGrpSpPr>
          <p:cNvPr id="2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B0C54897-0127-14E4-9657-7C9804A29E17}"/>
              </a:ext>
            </a:extLst>
          </p:cNvPr>
          <p:cNvPicPr>
            <a:picLocks noGrp="1" noChangeAspect="1"/>
          </p:cNvPicPr>
          <p:nvPr>
            <p:ph idx="1"/>
          </p:nvPr>
        </p:nvPicPr>
        <p:blipFill>
          <a:blip r:embed="rId2"/>
          <a:stretch>
            <a:fillRect/>
          </a:stretch>
        </p:blipFill>
        <p:spPr>
          <a:xfrm>
            <a:off x="6251383" y="666728"/>
            <a:ext cx="4878218" cy="5465791"/>
          </a:xfrm>
          <a:prstGeom prst="rect">
            <a:avLst/>
          </a:prstGeom>
        </p:spPr>
      </p:pic>
    </p:spTree>
    <p:extLst>
      <p:ext uri="{BB962C8B-B14F-4D97-AF65-F5344CB8AC3E}">
        <p14:creationId xmlns:p14="http://schemas.microsoft.com/office/powerpoint/2010/main" val="738821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F4E73C-225E-684F-D1BD-DFCF5DFF8158}"/>
              </a:ext>
            </a:extLst>
          </p:cNvPr>
          <p:cNvSpPr>
            <a:spLocks noGrp="1"/>
          </p:cNvSpPr>
          <p:nvPr>
            <p:ph type="title"/>
          </p:nvPr>
        </p:nvSpPr>
        <p:spPr>
          <a:xfrm>
            <a:off x="1043631" y="809898"/>
            <a:ext cx="9942716" cy="1554480"/>
          </a:xfrm>
        </p:spPr>
        <p:txBody>
          <a:bodyPr anchor="ctr">
            <a:normAutofit/>
          </a:bodyPr>
          <a:lstStyle/>
          <a:p>
            <a:r>
              <a:rPr lang="en-US" sz="4800" b="1">
                <a:ea typeface="+mj-lt"/>
                <a:cs typeface="+mj-lt"/>
              </a:rPr>
              <a:t>Why And When To Use "Inheritance"?</a:t>
            </a:r>
            <a:endParaRPr lang="en-US" sz="4800" b="1">
              <a:ea typeface="Calibri Light"/>
              <a:cs typeface="Calibri Light"/>
            </a:endParaRPr>
          </a:p>
        </p:txBody>
      </p:sp>
      <p:sp>
        <p:nvSpPr>
          <p:cNvPr id="3" name="Content Placeholder 2">
            <a:extLst>
              <a:ext uri="{FF2B5EF4-FFF2-40B4-BE49-F238E27FC236}">
                <a16:creationId xmlns:a16="http://schemas.microsoft.com/office/drawing/2014/main" id="{C19AA2C0-9DD4-AAFC-8577-9CBD525C7E84}"/>
              </a:ext>
            </a:extLst>
          </p:cNvPr>
          <p:cNvSpPr>
            <a:spLocks noGrp="1"/>
          </p:cNvSpPr>
          <p:nvPr>
            <p:ph idx="1"/>
          </p:nvPr>
        </p:nvSpPr>
        <p:spPr>
          <a:xfrm>
            <a:off x="1045028" y="3017522"/>
            <a:ext cx="9941319" cy="3124658"/>
          </a:xfrm>
        </p:spPr>
        <p:txBody>
          <a:bodyPr vert="horz" lIns="91440" tIns="45720" rIns="91440" bIns="45720" rtlCol="0" anchor="ctr">
            <a:normAutofit/>
          </a:bodyPr>
          <a:lstStyle/>
          <a:p>
            <a:pPr marL="0" indent="0">
              <a:buNone/>
            </a:pPr>
            <a:endParaRPr lang="en-US" sz="2400">
              <a:ea typeface="Calibri" panose="020F0502020204030204"/>
              <a:cs typeface="Calibri" panose="020F0502020204030204"/>
            </a:endParaRPr>
          </a:p>
          <a:p>
            <a:r>
              <a:rPr lang="en-US" sz="2400" dirty="0">
                <a:ea typeface="+mn-lt"/>
                <a:cs typeface="+mn-lt"/>
              </a:rPr>
              <a:t> It is useful for code reusability: reuse attributes and methods of an existing class when you create a new class.</a:t>
            </a:r>
            <a:endParaRPr lang="en-US" sz="2400" dirty="0"/>
          </a:p>
          <a:p>
            <a:endParaRPr lang="en-US" sz="2400">
              <a:ea typeface="Calibri"/>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9097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AD2FD4-EB8D-C38C-2280-B61D360CAAD0}"/>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Types Of Inheritance</a:t>
            </a:r>
          </a:p>
        </p:txBody>
      </p:sp>
      <p:sp>
        <p:nvSpPr>
          <p:cNvPr id="14"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AEA4135D-4847-B812-262A-421201381373}"/>
              </a:ext>
            </a:extLst>
          </p:cNvPr>
          <p:cNvPicPr>
            <a:picLocks noGrp="1" noChangeAspect="1"/>
          </p:cNvPicPr>
          <p:nvPr>
            <p:ph idx="1"/>
          </p:nvPr>
        </p:nvPicPr>
        <p:blipFill>
          <a:blip r:embed="rId2"/>
          <a:stretch>
            <a:fillRect/>
          </a:stretch>
        </p:blipFill>
        <p:spPr>
          <a:xfrm>
            <a:off x="545238" y="1105904"/>
            <a:ext cx="7608304" cy="4717148"/>
          </a:xfrm>
          <a:prstGeom prst="rect">
            <a:avLst/>
          </a:prstGeom>
        </p:spPr>
      </p:pic>
      <p:sp>
        <p:nvSpPr>
          <p:cNvPr id="21"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67060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57616-91FB-BEC1-B8AD-85C1C9E841D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Single Inheritance</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1F4349CB-1759-890A-4529-B811C47C91AA}"/>
              </a:ext>
            </a:extLst>
          </p:cNvPr>
          <p:cNvPicPr>
            <a:picLocks noGrp="1" noChangeAspect="1"/>
          </p:cNvPicPr>
          <p:nvPr>
            <p:ph idx="1"/>
          </p:nvPr>
        </p:nvPicPr>
        <p:blipFill>
          <a:blip r:embed="rId2"/>
          <a:stretch>
            <a:fillRect/>
          </a:stretch>
        </p:blipFill>
        <p:spPr>
          <a:xfrm>
            <a:off x="545238" y="1695548"/>
            <a:ext cx="7608304" cy="3537860"/>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71776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A37787-5F9A-C252-9422-207EFB31110B}"/>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600" kern="1200">
                <a:solidFill>
                  <a:schemeClr val="tx1"/>
                </a:solidFill>
                <a:latin typeface="+mj-lt"/>
                <a:ea typeface="+mj-ea"/>
                <a:cs typeface="+mj-cs"/>
              </a:rPr>
              <a:t>Multilevel Inheritance</a:t>
            </a:r>
          </a:p>
        </p:txBody>
      </p:sp>
      <p:sp>
        <p:nvSpPr>
          <p:cNvPr id="32" name="Rectangle 3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08DB336-F872-F392-FD3E-41865FEAA790}"/>
              </a:ext>
            </a:extLst>
          </p:cNvPr>
          <p:cNvSpPr txBox="1"/>
          <p:nvPr/>
        </p:nvSpPr>
        <p:spPr>
          <a:xfrm>
            <a:off x="645066" y="2031101"/>
            <a:ext cx="4282984" cy="351194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dirty="0"/>
              <a:t>A class can also be derived from one class, which is already derived from another class..</a:t>
            </a:r>
          </a:p>
        </p:txBody>
      </p:sp>
      <p:sp>
        <p:nvSpPr>
          <p:cNvPr id="34" name="Rectangle 3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F18445BE-F14F-97B4-BFE7-7C18D8C8AAEB}"/>
              </a:ext>
            </a:extLst>
          </p:cNvPr>
          <p:cNvPicPr>
            <a:picLocks noGrp="1" noChangeAspect="1"/>
          </p:cNvPicPr>
          <p:nvPr>
            <p:ph idx="1"/>
          </p:nvPr>
        </p:nvPicPr>
        <p:blipFill>
          <a:blip r:embed="rId2"/>
          <a:stretch>
            <a:fillRect/>
          </a:stretch>
        </p:blipFill>
        <p:spPr>
          <a:xfrm>
            <a:off x="5987738" y="1694510"/>
            <a:ext cx="5628018" cy="3236110"/>
          </a:xfrm>
          <a:prstGeom prst="rect">
            <a:avLst/>
          </a:prstGeom>
        </p:spPr>
      </p:pic>
    </p:spTree>
    <p:extLst>
      <p:ext uri="{BB962C8B-B14F-4D97-AF65-F5344CB8AC3E}">
        <p14:creationId xmlns:p14="http://schemas.microsoft.com/office/powerpoint/2010/main" val="57953377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1D9FA5-33C3-E58F-E399-C099C88D616D}"/>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b="1" kern="1200">
                <a:solidFill>
                  <a:schemeClr val="tx1"/>
                </a:solidFill>
                <a:latin typeface="+mj-lt"/>
                <a:ea typeface="+mj-ea"/>
                <a:cs typeface="+mj-cs"/>
              </a:rPr>
              <a:t>Multilevel Inheritance</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970C8C70-2035-A190-A3FD-FA9159A34694}"/>
              </a:ext>
            </a:extLst>
          </p:cNvPr>
          <p:cNvPicPr>
            <a:picLocks noGrp="1" noChangeAspect="1"/>
          </p:cNvPicPr>
          <p:nvPr>
            <p:ph idx="1"/>
          </p:nvPr>
        </p:nvPicPr>
        <p:blipFill>
          <a:blip r:embed="rId2"/>
          <a:stretch>
            <a:fillRect/>
          </a:stretch>
        </p:blipFill>
        <p:spPr>
          <a:xfrm>
            <a:off x="1795556" y="858525"/>
            <a:ext cx="5107667" cy="5211906"/>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04363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468AF8-5537-5FDC-6C76-80BD4DF086EF}"/>
              </a:ext>
            </a:extLst>
          </p:cNvPr>
          <p:cNvSpPr>
            <a:spLocks noGrp="1"/>
          </p:cNvSpPr>
          <p:nvPr>
            <p:ph type="title"/>
          </p:nvPr>
        </p:nvSpPr>
        <p:spPr>
          <a:xfrm>
            <a:off x="645064" y="525982"/>
            <a:ext cx="4282983" cy="1200361"/>
          </a:xfrm>
        </p:spPr>
        <p:txBody>
          <a:bodyPr anchor="b">
            <a:normAutofit/>
          </a:bodyPr>
          <a:lstStyle/>
          <a:p>
            <a:r>
              <a:rPr lang="en-US" sz="3600" b="1"/>
              <a:t>Multiple Inheritance</a:t>
            </a:r>
            <a:endParaRPr lang="en-US" sz="3600" b="1">
              <a:ea typeface="Calibri Light"/>
              <a:cs typeface="Calibri Light"/>
            </a:endParaRPr>
          </a:p>
        </p:txBody>
      </p:sp>
      <p:sp>
        <p:nvSpPr>
          <p:cNvPr id="24" name="Rectangle 2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7C3A7A-F87B-725B-6E51-05416609C86B}"/>
              </a:ext>
            </a:extLst>
          </p:cNvPr>
          <p:cNvSpPr>
            <a:spLocks noGrp="1"/>
          </p:cNvSpPr>
          <p:nvPr>
            <p:ph idx="1"/>
          </p:nvPr>
        </p:nvSpPr>
        <p:spPr>
          <a:xfrm>
            <a:off x="645066" y="2031101"/>
            <a:ext cx="4282984" cy="3511943"/>
          </a:xfrm>
        </p:spPr>
        <p:txBody>
          <a:bodyPr vert="horz" lIns="91440" tIns="45720" rIns="91440" bIns="45720" rtlCol="0" anchor="ctr">
            <a:normAutofit/>
          </a:bodyPr>
          <a:lstStyle/>
          <a:p>
            <a:endParaRPr lang="en-US" sz="1800"/>
          </a:p>
          <a:p>
            <a:r>
              <a:rPr lang="en-US" sz="1800">
                <a:ea typeface="+mn-lt"/>
                <a:cs typeface="+mn-lt"/>
              </a:rPr>
              <a:t> class can also be derived from more than one base class, using a </a:t>
            </a:r>
            <a:r>
              <a:rPr lang="en-US" sz="1800" b="1">
                <a:ea typeface="+mn-lt"/>
                <a:cs typeface="+mn-lt"/>
              </a:rPr>
              <a:t>comma-separated list</a:t>
            </a:r>
            <a:endParaRPr lang="en-US" sz="1800"/>
          </a:p>
        </p:txBody>
      </p:sp>
      <p:sp>
        <p:nvSpPr>
          <p:cNvPr id="26" name="Rectangle 2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1B79C5D8-13F3-CB31-63EB-5279A3B290AA}"/>
              </a:ext>
            </a:extLst>
          </p:cNvPr>
          <p:cNvPicPr>
            <a:picLocks noChangeAspect="1"/>
          </p:cNvPicPr>
          <p:nvPr/>
        </p:nvPicPr>
        <p:blipFill>
          <a:blip r:embed="rId2"/>
          <a:stretch>
            <a:fillRect/>
          </a:stretch>
        </p:blipFill>
        <p:spPr>
          <a:xfrm>
            <a:off x="5987738" y="2172892"/>
            <a:ext cx="5628018" cy="2279346"/>
          </a:xfrm>
          <a:prstGeom prst="rect">
            <a:avLst/>
          </a:prstGeom>
        </p:spPr>
      </p:pic>
    </p:spTree>
    <p:extLst>
      <p:ext uri="{BB962C8B-B14F-4D97-AF65-F5344CB8AC3E}">
        <p14:creationId xmlns:p14="http://schemas.microsoft.com/office/powerpoint/2010/main" val="283854692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CFEC1C-3860-65E5-1232-C280B8BCC00A}"/>
              </a:ext>
            </a:extLst>
          </p:cNvPr>
          <p:cNvSpPr>
            <a:spLocks noGrp="1"/>
          </p:cNvSpPr>
          <p:nvPr>
            <p:ph type="title"/>
          </p:nvPr>
        </p:nvSpPr>
        <p:spPr>
          <a:xfrm>
            <a:off x="1043631" y="809898"/>
            <a:ext cx="9942716" cy="1554480"/>
          </a:xfrm>
        </p:spPr>
        <p:txBody>
          <a:bodyPr anchor="ctr">
            <a:normAutofit/>
          </a:bodyPr>
          <a:lstStyle/>
          <a:p>
            <a:r>
              <a:rPr lang="en-US" sz="4800" b="1"/>
              <a:t>Polymorphism</a:t>
            </a:r>
            <a:endParaRPr lang="en-US" sz="4800" b="1">
              <a:ea typeface="Calibri Light"/>
              <a:cs typeface="Calibri Light"/>
            </a:endParaRPr>
          </a:p>
          <a:p>
            <a:endParaRPr lang="en-US" sz="4800" b="1">
              <a:ea typeface="Calibri Light"/>
              <a:cs typeface="Calibri Light"/>
            </a:endParaRPr>
          </a:p>
        </p:txBody>
      </p:sp>
      <p:sp>
        <p:nvSpPr>
          <p:cNvPr id="3" name="Content Placeholder 2">
            <a:extLst>
              <a:ext uri="{FF2B5EF4-FFF2-40B4-BE49-F238E27FC236}">
                <a16:creationId xmlns:a16="http://schemas.microsoft.com/office/drawing/2014/main" id="{5A9D2585-4371-EDCB-B984-216536ACC2F5}"/>
              </a:ext>
            </a:extLst>
          </p:cNvPr>
          <p:cNvSpPr>
            <a:spLocks noGrp="1"/>
          </p:cNvSpPr>
          <p:nvPr>
            <p:ph idx="1"/>
          </p:nvPr>
        </p:nvSpPr>
        <p:spPr>
          <a:xfrm>
            <a:off x="1045028" y="3017522"/>
            <a:ext cx="9941319" cy="3124658"/>
          </a:xfrm>
        </p:spPr>
        <p:txBody>
          <a:bodyPr vert="horz" lIns="91440" tIns="45720" rIns="91440" bIns="45720" rtlCol="0" anchor="ctr">
            <a:normAutofit fontScale="92500" lnSpcReduction="10000"/>
          </a:bodyPr>
          <a:lstStyle/>
          <a:p>
            <a:r>
              <a:rPr lang="en-US" sz="2200" dirty="0">
                <a:ea typeface="+mn-lt"/>
                <a:cs typeface="+mn-lt"/>
              </a:rPr>
              <a:t>Polymorphism means "many forms", and it occurs when we have many classes that are related to each other by inheritance.</a:t>
            </a:r>
          </a:p>
          <a:p>
            <a:r>
              <a:rPr lang="en-US" sz="2200" b="1" dirty="0">
                <a:ea typeface="+mn-lt"/>
                <a:cs typeface="+mn-lt"/>
                <a:hlinkClick r:id="rId2"/>
              </a:rPr>
              <a:t>Inheritance</a:t>
            </a:r>
            <a:r>
              <a:rPr lang="en-US" sz="2200" dirty="0">
                <a:ea typeface="+mn-lt"/>
                <a:cs typeface="+mn-lt"/>
              </a:rPr>
              <a:t> </a:t>
            </a:r>
            <a:r>
              <a:rPr lang="en-US" sz="2200" dirty="0" err="1">
                <a:ea typeface="+mn-lt"/>
                <a:cs typeface="+mn-lt"/>
              </a:rPr>
              <a:t>lets</a:t>
            </a:r>
            <a:r>
              <a:rPr lang="en-US" sz="2200" dirty="0">
                <a:ea typeface="+mn-lt"/>
                <a:cs typeface="+mn-lt"/>
              </a:rPr>
              <a:t> us inherit attributes and methods from another class. </a:t>
            </a:r>
            <a:r>
              <a:rPr lang="en-US" sz="2200" b="1" dirty="0">
                <a:ea typeface="+mn-lt"/>
                <a:cs typeface="+mn-lt"/>
              </a:rPr>
              <a:t>Polymorphism</a:t>
            </a:r>
            <a:r>
              <a:rPr lang="en-US" sz="2200" dirty="0">
                <a:ea typeface="+mn-lt"/>
                <a:cs typeface="+mn-lt"/>
              </a:rPr>
              <a:t> uses those methods to perform different tasks. This allows us to perform a single action in different ways.</a:t>
            </a:r>
            <a:endParaRPr lang="en-US" sz="2200" dirty="0">
              <a:ea typeface="Calibri"/>
              <a:cs typeface="Calibri"/>
            </a:endParaRPr>
          </a:p>
          <a:p>
            <a:r>
              <a:rPr lang="en-US" sz="2200" dirty="0">
                <a:ea typeface="+mn-lt"/>
                <a:cs typeface="+mn-lt"/>
              </a:rPr>
              <a:t>For example, think of a base class called </a:t>
            </a:r>
            <a:r>
              <a:rPr lang="en-US" sz="2200" dirty="0">
                <a:latin typeface="Consolas"/>
                <a:ea typeface="Calibri"/>
                <a:cs typeface="Calibri"/>
              </a:rPr>
              <a:t>Animal</a:t>
            </a:r>
            <a:r>
              <a:rPr lang="en-US" sz="2200" dirty="0">
                <a:ea typeface="+mn-lt"/>
                <a:cs typeface="+mn-lt"/>
              </a:rPr>
              <a:t> that has a method called </a:t>
            </a:r>
            <a:r>
              <a:rPr lang="en-US" sz="2200" dirty="0" err="1">
                <a:latin typeface="Consolas"/>
                <a:ea typeface="Calibri"/>
                <a:cs typeface="Calibri"/>
              </a:rPr>
              <a:t>animalSound</a:t>
            </a:r>
            <a:r>
              <a:rPr lang="en-US" sz="2200" dirty="0">
                <a:latin typeface="Consolas"/>
                <a:ea typeface="Calibri"/>
                <a:cs typeface="Calibri"/>
              </a:rPr>
              <a:t>()</a:t>
            </a:r>
            <a:r>
              <a:rPr lang="en-US" sz="2200" dirty="0">
                <a:ea typeface="+mn-lt"/>
                <a:cs typeface="+mn-lt"/>
              </a:rPr>
              <a:t>. Derived classes of Animals could be Pigs, Cats, Dogs, Birds - And they also have their own implementation of an animal sound (the pig oinks, and the cat meows, etc.).</a:t>
            </a:r>
            <a:endParaRPr lang="en-US" sz="2200" dirty="0"/>
          </a:p>
          <a:p>
            <a:r>
              <a:rPr lang="en-US" sz="2200" dirty="0">
                <a:ea typeface="+mn-lt"/>
                <a:cs typeface="+mn-lt"/>
              </a:rPr>
              <a:t>Remember from the</a:t>
            </a:r>
            <a:r>
              <a:rPr lang="en-US" sz="2200" b="1" dirty="0">
                <a:ea typeface="+mn-lt"/>
                <a:cs typeface="+mn-lt"/>
              </a:rPr>
              <a:t> Inheritance slide</a:t>
            </a:r>
            <a:r>
              <a:rPr lang="en-US" sz="2200" dirty="0">
                <a:ea typeface="+mn-lt"/>
                <a:cs typeface="+mn-lt"/>
              </a:rPr>
              <a:t> that we use the </a:t>
            </a:r>
            <a:r>
              <a:rPr lang="en-US" sz="2200" dirty="0">
                <a:latin typeface="Consolas"/>
                <a:ea typeface="Calibri"/>
                <a:cs typeface="Calibri"/>
              </a:rPr>
              <a:t>:</a:t>
            </a:r>
            <a:r>
              <a:rPr lang="en-US" sz="2200" dirty="0">
                <a:ea typeface="+mn-lt"/>
                <a:cs typeface="+mn-lt"/>
              </a:rPr>
              <a:t> symbol to inherit from a class.</a:t>
            </a:r>
            <a:endParaRPr lang="en-US" sz="2200" dirty="0">
              <a:ea typeface="Calibri"/>
              <a:cs typeface="Calibri"/>
            </a:endParaRPr>
          </a:p>
          <a:p>
            <a:endParaRPr lang="en-US" sz="2200">
              <a:ea typeface="Calibri"/>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149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9C99D1AB-0C2D-4DD9-B88A-B6369D904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FA9725-BC1D-0527-AC1A-12E6CDF7A425}"/>
              </a:ext>
            </a:extLst>
          </p:cNvPr>
          <p:cNvSpPr>
            <a:spLocks noGrp="1"/>
          </p:cNvSpPr>
          <p:nvPr>
            <p:ph type="title"/>
          </p:nvPr>
        </p:nvSpPr>
        <p:spPr>
          <a:xfrm>
            <a:off x="1045028" y="1372905"/>
            <a:ext cx="3892732" cy="4305519"/>
          </a:xfrm>
        </p:spPr>
        <p:txBody>
          <a:bodyPr anchor="ctr">
            <a:normAutofit/>
          </a:bodyPr>
          <a:lstStyle/>
          <a:p>
            <a:r>
              <a:rPr lang="en-US" sz="5400">
                <a:ea typeface="+mj-lt"/>
                <a:cs typeface="+mj-lt"/>
              </a:rPr>
              <a:t>Compilers &amp; Programs</a:t>
            </a:r>
            <a:endParaRPr lang="en-US" sz="5400"/>
          </a:p>
        </p:txBody>
      </p:sp>
      <p:grpSp>
        <p:nvGrpSpPr>
          <p:cNvPr id="18"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B450BD-9D82-C7E0-A36D-77B41107C0C4}"/>
              </a:ext>
            </a:extLst>
          </p:cNvPr>
          <p:cNvSpPr>
            <a:spLocks noGrp="1"/>
          </p:cNvSpPr>
          <p:nvPr>
            <p:ph idx="1"/>
          </p:nvPr>
        </p:nvSpPr>
        <p:spPr>
          <a:xfrm>
            <a:off x="6096000" y="1372905"/>
            <a:ext cx="5224272" cy="4305519"/>
          </a:xfrm>
        </p:spPr>
        <p:txBody>
          <a:bodyPr vert="horz" lIns="91440" tIns="45720" rIns="91440" bIns="45720" rtlCol="0" anchor="ctr">
            <a:normAutofit/>
          </a:bodyPr>
          <a:lstStyle/>
          <a:p>
            <a:pPr marL="0" indent="0">
              <a:buNone/>
            </a:pPr>
            <a:r>
              <a:rPr lang="en-US" sz="2000" b="1">
                <a:ea typeface="+mn-lt"/>
                <a:cs typeface="+mn-lt"/>
              </a:rPr>
              <a:t>Compiler</a:t>
            </a:r>
            <a:endParaRPr lang="en-US" sz="2000">
              <a:cs typeface="Calibri" panose="020F0502020204030204"/>
            </a:endParaRPr>
          </a:p>
          <a:p>
            <a:pPr marL="0" indent="0">
              <a:buNone/>
            </a:pPr>
            <a:endParaRPr lang="en-US" sz="2000" b="1">
              <a:ea typeface="+mn-lt"/>
              <a:cs typeface="+mn-lt"/>
            </a:endParaRPr>
          </a:p>
          <a:p>
            <a:r>
              <a:rPr lang="en-US" sz="2000">
                <a:ea typeface="+mn-lt"/>
                <a:cs typeface="+mn-lt"/>
              </a:rPr>
              <a:t>A program that converts another program from some source language (or high-level programming language / HLL) to machine language (object code).</a:t>
            </a:r>
            <a:endParaRPr lang="en-US" sz="2000"/>
          </a:p>
          <a:p>
            <a:r>
              <a:rPr lang="en-US" sz="2000">
                <a:ea typeface="+mn-lt"/>
                <a:cs typeface="+mn-lt"/>
              </a:rPr>
              <a:t>Some compilers output assembly language which is then converted to machine language by a separate assembler. </a:t>
            </a:r>
          </a:p>
          <a:p>
            <a:r>
              <a:rPr lang="en-US" sz="2000">
                <a:ea typeface="+mn-lt"/>
                <a:cs typeface="+mn-lt"/>
              </a:rPr>
              <a:t>Is distinguished from an assembler by the fact that each input statement, in general, correspond to more than one machine instruction. </a:t>
            </a:r>
            <a:endParaRPr lang="en-US" sz="2000"/>
          </a:p>
          <a:p>
            <a:endParaRPr lang="en-US" sz="2000">
              <a:cs typeface="Calibri"/>
            </a:endParaRPr>
          </a:p>
        </p:txBody>
      </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114642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8DF5C5-6FD1-44AE-6E79-9189747AEF09}"/>
              </a:ext>
            </a:extLst>
          </p:cNvPr>
          <p:cNvSpPr>
            <a:spLocks noGrp="1"/>
          </p:cNvSpPr>
          <p:nvPr>
            <p:ph type="title"/>
          </p:nvPr>
        </p:nvSpPr>
        <p:spPr>
          <a:xfrm>
            <a:off x="1043631" y="809898"/>
            <a:ext cx="9942716" cy="1554480"/>
          </a:xfrm>
        </p:spPr>
        <p:txBody>
          <a:bodyPr anchor="ctr">
            <a:normAutofit/>
          </a:bodyPr>
          <a:lstStyle/>
          <a:p>
            <a:pPr>
              <a:spcBef>
                <a:spcPts val="1000"/>
              </a:spcBef>
            </a:pPr>
            <a:r>
              <a:rPr lang="en-US" sz="4800" b="1" dirty="0">
                <a:ea typeface="+mj-lt"/>
                <a:cs typeface="+mj-lt"/>
              </a:rPr>
              <a:t>Why And When To Use "Inheritance" and "Polymorphism"?</a:t>
            </a:r>
            <a:endParaRPr lang="en-US" dirty="0"/>
          </a:p>
        </p:txBody>
      </p:sp>
      <p:sp>
        <p:nvSpPr>
          <p:cNvPr id="3" name="Content Placeholder 2">
            <a:extLst>
              <a:ext uri="{FF2B5EF4-FFF2-40B4-BE49-F238E27FC236}">
                <a16:creationId xmlns:a16="http://schemas.microsoft.com/office/drawing/2014/main" id="{0B602787-CEB0-9C2C-39BB-F9C408D9FF89}"/>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a:ea typeface="+mn-lt"/>
                <a:cs typeface="+mn-lt"/>
              </a:rPr>
              <a:t>- It is useful for code reusability: reuse attributes and methods of an existing class when you create a new class.</a:t>
            </a:r>
            <a:endParaRPr lang="en-US" sz="2400"/>
          </a:p>
          <a:p>
            <a:endParaRPr lang="en-US" sz="2400">
              <a:ea typeface="Calibri"/>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12598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D4ADA3-0C6A-FB54-6482-80B40A0D43BD}"/>
              </a:ext>
            </a:extLst>
          </p:cNvPr>
          <p:cNvSpPr>
            <a:spLocks noGrp="1"/>
          </p:cNvSpPr>
          <p:nvPr>
            <p:ph type="title"/>
          </p:nvPr>
        </p:nvSpPr>
        <p:spPr>
          <a:xfrm>
            <a:off x="7239014" y="525982"/>
            <a:ext cx="4282983" cy="1200361"/>
          </a:xfrm>
        </p:spPr>
        <p:txBody>
          <a:bodyPr anchor="b">
            <a:normAutofit/>
          </a:bodyPr>
          <a:lstStyle/>
          <a:p>
            <a:endParaRPr lang="en-US" sz="3600"/>
          </a:p>
        </p:txBody>
      </p:sp>
      <p:sp>
        <p:nvSpPr>
          <p:cNvPr id="13" name="Rectangle 12">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BFFC80A6-44EA-B902-66D3-DAAB4CD670FB}"/>
              </a:ext>
            </a:extLst>
          </p:cNvPr>
          <p:cNvPicPr>
            <a:picLocks noChangeAspect="1"/>
          </p:cNvPicPr>
          <p:nvPr/>
        </p:nvPicPr>
        <p:blipFill>
          <a:blip r:embed="rId2"/>
          <a:stretch>
            <a:fillRect/>
          </a:stretch>
        </p:blipFill>
        <p:spPr>
          <a:xfrm>
            <a:off x="1247286" y="650494"/>
            <a:ext cx="4285933" cy="5324142"/>
          </a:xfrm>
          <a:prstGeom prst="rect">
            <a:avLst/>
          </a:prstGeom>
        </p:spPr>
      </p:pic>
      <p:sp>
        <p:nvSpPr>
          <p:cNvPr id="17" name="Rectangle 1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2B0FE93E-0D38-F638-81E1-F10353FBAA50}"/>
              </a:ext>
            </a:extLst>
          </p:cNvPr>
          <p:cNvSpPr>
            <a:spLocks noGrp="1"/>
          </p:cNvSpPr>
          <p:nvPr>
            <p:ph idx="1"/>
          </p:nvPr>
        </p:nvSpPr>
        <p:spPr>
          <a:xfrm>
            <a:off x="7239012" y="2031101"/>
            <a:ext cx="4282984" cy="3511943"/>
          </a:xfrm>
        </p:spPr>
        <p:txBody>
          <a:bodyPr anchor="ctr">
            <a:normAutofit/>
          </a:bodyPr>
          <a:lstStyle/>
          <a:p>
            <a:endParaRPr lang="en-US" sz="1800"/>
          </a:p>
        </p:txBody>
      </p:sp>
      <p:sp>
        <p:nvSpPr>
          <p:cNvPr id="19" name="Rectangle 1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87833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D7E713-BE3A-ED28-8AC7-9F9D8B010DE8}"/>
              </a:ext>
            </a:extLst>
          </p:cNvPr>
          <p:cNvSpPr>
            <a:spLocks noGrp="1"/>
          </p:cNvSpPr>
          <p:nvPr>
            <p:ph type="title"/>
          </p:nvPr>
        </p:nvSpPr>
        <p:spPr>
          <a:xfrm>
            <a:off x="517889" y="4883544"/>
            <a:ext cx="3876086" cy="1556907"/>
          </a:xfrm>
        </p:spPr>
        <p:txBody>
          <a:bodyPr anchor="ctr">
            <a:normAutofit/>
          </a:bodyPr>
          <a:lstStyle/>
          <a:p>
            <a:r>
              <a:rPr lang="en-US" sz="3200" b="1">
                <a:ea typeface="Calibri Light"/>
                <a:cs typeface="Calibri Light"/>
              </a:rPr>
              <a:t>Files</a:t>
            </a:r>
          </a:p>
        </p:txBody>
      </p:sp>
      <p:sp>
        <p:nvSpPr>
          <p:cNvPr id="16" name="Rectangle 10">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F2C67600-BDB1-0D2B-3FC4-11F3C6454C9F}"/>
              </a:ext>
            </a:extLst>
          </p:cNvPr>
          <p:cNvPicPr>
            <a:picLocks noChangeAspect="1"/>
          </p:cNvPicPr>
          <p:nvPr/>
        </p:nvPicPr>
        <p:blipFill>
          <a:blip r:embed="rId2"/>
          <a:stretch>
            <a:fillRect/>
          </a:stretch>
        </p:blipFill>
        <p:spPr>
          <a:xfrm>
            <a:off x="959205" y="885274"/>
            <a:ext cx="10369645" cy="2825728"/>
          </a:xfrm>
          <a:prstGeom prst="rect">
            <a:avLst/>
          </a:prstGeom>
        </p:spPr>
      </p:pic>
      <p:sp>
        <p:nvSpPr>
          <p:cNvPr id="15" name="Rectangle 14">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2AAAB0-5988-D2F1-7681-74D4F6420FB5}"/>
              </a:ext>
            </a:extLst>
          </p:cNvPr>
          <p:cNvSpPr>
            <a:spLocks noGrp="1"/>
          </p:cNvSpPr>
          <p:nvPr>
            <p:ph idx="1"/>
          </p:nvPr>
        </p:nvSpPr>
        <p:spPr>
          <a:xfrm>
            <a:off x="5162719" y="4883544"/>
            <a:ext cx="6586915" cy="1556907"/>
          </a:xfrm>
        </p:spPr>
        <p:txBody>
          <a:bodyPr vert="horz" lIns="91440" tIns="45720" rIns="91440" bIns="45720" rtlCol="0" anchor="ctr">
            <a:normAutofit/>
          </a:bodyPr>
          <a:lstStyle/>
          <a:p>
            <a:r>
              <a:rPr lang="en-US" sz="1800">
                <a:ea typeface="+mn-lt"/>
                <a:cs typeface="+mn-lt"/>
              </a:rPr>
              <a:t>The </a:t>
            </a:r>
            <a:r>
              <a:rPr lang="en-US" sz="1800">
                <a:latin typeface="Consolas"/>
              </a:rPr>
              <a:t>fstream</a:t>
            </a:r>
            <a:r>
              <a:rPr lang="en-US" sz="1800">
                <a:ea typeface="+mn-lt"/>
                <a:cs typeface="+mn-lt"/>
              </a:rPr>
              <a:t> library allows us to work with files.</a:t>
            </a:r>
            <a:endParaRPr lang="en-US" sz="1800">
              <a:ea typeface="Calibri" panose="020F0502020204030204"/>
              <a:cs typeface="Calibri" panose="020F0502020204030204"/>
            </a:endParaRPr>
          </a:p>
          <a:p>
            <a:r>
              <a:rPr lang="en-US" sz="1800">
                <a:ea typeface="+mn-lt"/>
                <a:cs typeface="+mn-lt"/>
              </a:rPr>
              <a:t>To use the </a:t>
            </a:r>
            <a:r>
              <a:rPr lang="en-US" sz="1800">
                <a:latin typeface="Consolas"/>
              </a:rPr>
              <a:t>fstream</a:t>
            </a:r>
            <a:r>
              <a:rPr lang="en-US" sz="1800">
                <a:ea typeface="+mn-lt"/>
                <a:cs typeface="+mn-lt"/>
              </a:rPr>
              <a:t> library, include both the standard </a:t>
            </a:r>
            <a:r>
              <a:rPr lang="en-US" sz="1800">
                <a:latin typeface="Consolas"/>
              </a:rPr>
              <a:t>&lt;iostream&gt;</a:t>
            </a:r>
            <a:r>
              <a:rPr lang="en-US" sz="1800">
                <a:ea typeface="+mn-lt"/>
                <a:cs typeface="+mn-lt"/>
              </a:rPr>
              <a:t> </a:t>
            </a:r>
            <a:r>
              <a:rPr lang="en-US" sz="1800" b="1">
                <a:ea typeface="+mn-lt"/>
                <a:cs typeface="+mn-lt"/>
              </a:rPr>
              <a:t>AND</a:t>
            </a:r>
            <a:r>
              <a:rPr lang="en-US" sz="1800">
                <a:ea typeface="+mn-lt"/>
                <a:cs typeface="+mn-lt"/>
              </a:rPr>
              <a:t> the </a:t>
            </a:r>
            <a:r>
              <a:rPr lang="en-US" sz="1800">
                <a:latin typeface="Consolas"/>
              </a:rPr>
              <a:t>&lt;fstream&gt;</a:t>
            </a:r>
            <a:r>
              <a:rPr lang="en-US" sz="1800">
                <a:ea typeface="+mn-lt"/>
                <a:cs typeface="+mn-lt"/>
              </a:rPr>
              <a:t> header file</a:t>
            </a:r>
            <a:endParaRPr lang="en-US" sz="1800"/>
          </a:p>
          <a:p>
            <a:endParaRPr lang="en-US" sz="1800">
              <a:ea typeface="Calibri"/>
              <a:cs typeface="Calibri"/>
            </a:endParaRPr>
          </a:p>
        </p:txBody>
      </p:sp>
    </p:spTree>
    <p:extLst>
      <p:ext uri="{BB962C8B-B14F-4D97-AF65-F5344CB8AC3E}">
        <p14:creationId xmlns:p14="http://schemas.microsoft.com/office/powerpoint/2010/main" val="191711054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C33779-EBCD-7438-76B5-D98C48E1E684}"/>
              </a:ext>
            </a:extLst>
          </p:cNvPr>
          <p:cNvSpPr>
            <a:spLocks noGrp="1"/>
          </p:cNvSpPr>
          <p:nvPr>
            <p:ph type="title"/>
          </p:nvPr>
        </p:nvSpPr>
        <p:spPr>
          <a:xfrm>
            <a:off x="589560" y="856180"/>
            <a:ext cx="4560584" cy="1128068"/>
          </a:xfrm>
        </p:spPr>
        <p:txBody>
          <a:bodyPr anchor="ctr">
            <a:normAutofit/>
          </a:bodyPr>
          <a:lstStyle/>
          <a:p>
            <a:r>
              <a:rPr lang="en-US" sz="3700" b="1"/>
              <a:t>Create and Write To a File</a:t>
            </a:r>
            <a:endParaRPr lang="en-US" sz="3700" b="1">
              <a:ea typeface="Calibri Light"/>
              <a:cs typeface="Calibri Light"/>
            </a:endParaRP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3A3BB2-FEC5-E90A-C4B2-D6F02476EEDD}"/>
              </a:ext>
            </a:extLst>
          </p:cNvPr>
          <p:cNvSpPr>
            <a:spLocks noGrp="1"/>
          </p:cNvSpPr>
          <p:nvPr>
            <p:ph idx="1"/>
          </p:nvPr>
        </p:nvSpPr>
        <p:spPr>
          <a:xfrm>
            <a:off x="590719" y="2330505"/>
            <a:ext cx="4559425" cy="3979585"/>
          </a:xfrm>
        </p:spPr>
        <p:txBody>
          <a:bodyPr vert="horz" lIns="91440" tIns="45720" rIns="91440" bIns="45720" rtlCol="0" anchor="ctr">
            <a:normAutofit/>
          </a:bodyPr>
          <a:lstStyle/>
          <a:p>
            <a:r>
              <a:rPr lang="en-US" sz="2000">
                <a:ea typeface="+mn-lt"/>
                <a:cs typeface="+mn-lt"/>
              </a:rPr>
              <a:t>To create a file, use either the </a:t>
            </a:r>
            <a:r>
              <a:rPr lang="en-US" sz="2000">
                <a:latin typeface="Consolas"/>
              </a:rPr>
              <a:t>ofstream</a:t>
            </a:r>
            <a:r>
              <a:rPr lang="en-US" sz="2000">
                <a:ea typeface="+mn-lt"/>
                <a:cs typeface="+mn-lt"/>
              </a:rPr>
              <a:t> or </a:t>
            </a:r>
            <a:r>
              <a:rPr lang="en-US" sz="2000">
                <a:latin typeface="Consolas"/>
              </a:rPr>
              <a:t>fstream</a:t>
            </a:r>
            <a:r>
              <a:rPr lang="en-US" sz="2000">
                <a:ea typeface="+mn-lt"/>
                <a:cs typeface="+mn-lt"/>
              </a:rPr>
              <a:t> class, and specify the name of the file.</a:t>
            </a:r>
            <a:endParaRPr lang="en-US" sz="2000">
              <a:ea typeface="Calibri" panose="020F0502020204030204"/>
              <a:cs typeface="Calibri" panose="020F0502020204030204"/>
            </a:endParaRPr>
          </a:p>
          <a:p>
            <a:r>
              <a:rPr lang="en-US" sz="2000">
                <a:ea typeface="+mn-lt"/>
                <a:cs typeface="+mn-lt"/>
              </a:rPr>
              <a:t>To write to the file, use the insertion operator (</a:t>
            </a:r>
            <a:r>
              <a:rPr lang="en-US" sz="2000">
                <a:latin typeface="Consolas"/>
              </a:rPr>
              <a:t>&lt;&lt;</a:t>
            </a:r>
            <a:r>
              <a:rPr lang="en-US" sz="2000">
                <a:ea typeface="+mn-lt"/>
                <a:cs typeface="+mn-lt"/>
              </a:rPr>
              <a:t>)</a:t>
            </a:r>
            <a:endParaRPr lang="en-US" sz="2000"/>
          </a:p>
          <a:p>
            <a:endParaRPr lang="en-US" sz="2000">
              <a:ea typeface="Calibri"/>
              <a:cs typeface="Calibri"/>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56BEE810-627B-06B7-74EE-F5F0A0207B85}"/>
              </a:ext>
            </a:extLst>
          </p:cNvPr>
          <p:cNvPicPr>
            <a:picLocks noChangeAspect="1"/>
          </p:cNvPicPr>
          <p:nvPr/>
        </p:nvPicPr>
        <p:blipFill rotWithShape="1">
          <a:blip r:embed="rId2"/>
          <a:srcRect l="954" r="39473" b="2"/>
          <a:stretch/>
        </p:blipFill>
        <p:spPr>
          <a:xfrm>
            <a:off x="5977788" y="799352"/>
            <a:ext cx="5425410" cy="5259296"/>
          </a:xfrm>
          <a:prstGeom prst="rect">
            <a:avLst/>
          </a:prstGeom>
        </p:spPr>
      </p:pic>
    </p:spTree>
    <p:extLst>
      <p:ext uri="{BB962C8B-B14F-4D97-AF65-F5344CB8AC3E}">
        <p14:creationId xmlns:p14="http://schemas.microsoft.com/office/powerpoint/2010/main" val="29687857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4" name="Rectangle 381">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9F07BD-FC6D-F360-7FA5-FBB937D3FB0B}"/>
              </a:ext>
            </a:extLst>
          </p:cNvPr>
          <p:cNvSpPr>
            <a:spLocks noGrp="1"/>
          </p:cNvSpPr>
          <p:nvPr>
            <p:ph type="title"/>
          </p:nvPr>
        </p:nvSpPr>
        <p:spPr>
          <a:xfrm>
            <a:off x="793662" y="386930"/>
            <a:ext cx="10066122" cy="1298448"/>
          </a:xfrm>
        </p:spPr>
        <p:txBody>
          <a:bodyPr anchor="b">
            <a:normAutofit/>
          </a:bodyPr>
          <a:lstStyle/>
          <a:p>
            <a:r>
              <a:rPr lang="en-US" sz="4800">
                <a:cs typeface="Calibri Light"/>
              </a:rPr>
              <a:t>Structures</a:t>
            </a:r>
            <a:endParaRPr lang="en-US" sz="4800"/>
          </a:p>
        </p:txBody>
      </p:sp>
      <p:sp>
        <p:nvSpPr>
          <p:cNvPr id="395" name="Rectangle 38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ectangle 38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5993406-79D3-1565-3853-65D3EF1346B6}"/>
              </a:ext>
            </a:extLst>
          </p:cNvPr>
          <p:cNvSpPr>
            <a:spLocks noGrp="1"/>
          </p:cNvSpPr>
          <p:nvPr>
            <p:ph idx="1"/>
          </p:nvPr>
        </p:nvSpPr>
        <p:spPr>
          <a:xfrm>
            <a:off x="793661" y="2599509"/>
            <a:ext cx="4530898" cy="3639450"/>
          </a:xfrm>
        </p:spPr>
        <p:txBody>
          <a:bodyPr vert="horz" lIns="91440" tIns="45720" rIns="91440" bIns="45720" rtlCol="0" anchor="ctr">
            <a:normAutofit/>
          </a:bodyPr>
          <a:lstStyle/>
          <a:p>
            <a:r>
              <a:rPr lang="en-US" sz="1700">
                <a:ea typeface="+mn-lt"/>
                <a:cs typeface="+mn-lt"/>
              </a:rPr>
              <a:t>We often come around situations where we need to store a group of data whether of similar data types or non-similar data types</a:t>
            </a:r>
            <a:endParaRPr lang="en-US" sz="1700">
              <a:cs typeface="Calibri" panose="020F0502020204030204"/>
            </a:endParaRPr>
          </a:p>
          <a:p>
            <a:r>
              <a:rPr lang="en-US" sz="1700">
                <a:ea typeface="+mn-lt"/>
                <a:cs typeface="+mn-lt"/>
              </a:rPr>
              <a:t>Structures (also called structs) are a way to group several related variables into one place. Each variable in the structure is known as a </a:t>
            </a:r>
            <a:r>
              <a:rPr lang="en-US" sz="1700" b="1">
                <a:ea typeface="+mn-lt"/>
                <a:cs typeface="+mn-lt"/>
              </a:rPr>
              <a:t>member</a:t>
            </a:r>
            <a:r>
              <a:rPr lang="en-US" sz="1700">
                <a:ea typeface="+mn-lt"/>
                <a:cs typeface="+mn-lt"/>
              </a:rPr>
              <a:t> of the structure. It is useful if you have data that is not intended to be modified after creation of struct.</a:t>
            </a:r>
            <a:endParaRPr lang="en-US" sz="1700"/>
          </a:p>
          <a:p>
            <a:r>
              <a:rPr lang="en-US" sz="1700">
                <a:ea typeface="+mn-lt"/>
                <a:cs typeface="+mn-lt"/>
              </a:rPr>
              <a:t>Unlike an array, a structure can contain many different data types</a:t>
            </a:r>
          </a:p>
          <a:p>
            <a:pPr marL="0" indent="0">
              <a:buNone/>
            </a:pPr>
            <a:r>
              <a:rPr lang="en-US" sz="1700">
                <a:ea typeface="+mn-lt"/>
                <a:cs typeface="+mn-lt"/>
              </a:rPr>
              <a:t>    (int, string, bool, etc.).</a:t>
            </a:r>
            <a:endParaRPr lang="en-US" sz="1700">
              <a:cs typeface="Calibri"/>
            </a:endParaRPr>
          </a:p>
          <a:p>
            <a:endParaRPr lang="en-US" sz="1700">
              <a:cs typeface="Calibri"/>
            </a:endParaRPr>
          </a:p>
        </p:txBody>
      </p:sp>
      <p:pic>
        <p:nvPicPr>
          <p:cNvPr id="4" name="Picture 4" descr="Diagram&#10;&#10;Description automatically generated">
            <a:extLst>
              <a:ext uri="{FF2B5EF4-FFF2-40B4-BE49-F238E27FC236}">
                <a16:creationId xmlns:a16="http://schemas.microsoft.com/office/drawing/2014/main" id="{6EFAF707-0850-CBE8-BE45-1B60D27C0F59}"/>
              </a:ext>
            </a:extLst>
          </p:cNvPr>
          <p:cNvPicPr>
            <a:picLocks noChangeAspect="1"/>
          </p:cNvPicPr>
          <p:nvPr/>
        </p:nvPicPr>
        <p:blipFill>
          <a:blip r:embed="rId2"/>
          <a:stretch>
            <a:fillRect/>
          </a:stretch>
        </p:blipFill>
        <p:spPr>
          <a:xfrm>
            <a:off x="5911532" y="2564531"/>
            <a:ext cx="5150277" cy="3553691"/>
          </a:xfrm>
          <a:prstGeom prst="rect">
            <a:avLst/>
          </a:prstGeom>
        </p:spPr>
      </p:pic>
      <p:sp>
        <p:nvSpPr>
          <p:cNvPr id="396" name="Rectangle 387">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11963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01" name="Rectangle 10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 name="Rectangle 10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AAD35F-8A63-06BC-2B4E-F0845892607E}"/>
              </a:ext>
            </a:extLst>
          </p:cNvPr>
          <p:cNvSpPr>
            <a:spLocks noGrp="1"/>
          </p:cNvSpPr>
          <p:nvPr>
            <p:ph type="title"/>
          </p:nvPr>
        </p:nvSpPr>
        <p:spPr>
          <a:xfrm>
            <a:off x="1043631" y="809898"/>
            <a:ext cx="9942716" cy="1554480"/>
          </a:xfrm>
        </p:spPr>
        <p:txBody>
          <a:bodyPr anchor="ctr">
            <a:normAutofit/>
          </a:bodyPr>
          <a:lstStyle/>
          <a:p>
            <a:r>
              <a:rPr lang="en-US" sz="4800">
                <a:cs typeface="Calibri Light"/>
              </a:rPr>
              <a:t>Structure</a:t>
            </a:r>
            <a:endParaRPr lang="en-US" sz="4800"/>
          </a:p>
        </p:txBody>
      </p:sp>
      <p:sp>
        <p:nvSpPr>
          <p:cNvPr id="3" name="Content Placeholder 2">
            <a:extLst>
              <a:ext uri="{FF2B5EF4-FFF2-40B4-BE49-F238E27FC236}">
                <a16:creationId xmlns:a16="http://schemas.microsoft.com/office/drawing/2014/main" id="{86954891-7CC8-CEF9-169C-57CEBFB1EEBB}"/>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i="1">
                <a:ea typeface="+mn-lt"/>
                <a:cs typeface="+mn-lt"/>
              </a:rPr>
              <a:t>In C++, a structure is the same as a class except for a few differences. The most important of them is security</a:t>
            </a:r>
            <a:endParaRPr lang="en-US" sz="2400">
              <a:ea typeface="+mn-lt"/>
              <a:cs typeface="+mn-lt"/>
            </a:endParaRPr>
          </a:p>
          <a:p>
            <a:r>
              <a:rPr lang="en-US" sz="2400" i="1">
                <a:ea typeface="+mn-lt"/>
                <a:cs typeface="+mn-lt"/>
              </a:rPr>
              <a:t> A Structure is not secure and cannot hide its implementation details from the end user while a class is secure and can hide its programming and designing details</a:t>
            </a:r>
          </a:p>
          <a:p>
            <a:r>
              <a:rPr lang="en-US" sz="2400">
                <a:ea typeface="+mn-lt"/>
                <a:cs typeface="+mn-lt"/>
              </a:rPr>
              <a:t> The most important of the difference is </a:t>
            </a:r>
            <a:r>
              <a:rPr lang="en-US" sz="2400" b="1">
                <a:ea typeface="+mn-lt"/>
                <a:cs typeface="+mn-lt"/>
              </a:rPr>
              <a:t>hiding implementation details.</a:t>
            </a:r>
            <a:endParaRPr lang="en-US" sz="2400" i="1">
              <a:cs typeface="Calibri"/>
            </a:endParaRPr>
          </a:p>
        </p:txBody>
      </p:sp>
      <p:cxnSp>
        <p:nvCxnSpPr>
          <p:cNvPr id="107" name="Straight Connector 10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4362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0B30AE-0485-8B2F-6BC2-99D103C86E3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Class vs Structure</a:t>
            </a:r>
          </a:p>
        </p:txBody>
      </p:sp>
      <p:pic>
        <p:nvPicPr>
          <p:cNvPr id="4" name="Picture 4" descr="Graphical user interface, application&#10;&#10;Description automatically generated">
            <a:extLst>
              <a:ext uri="{FF2B5EF4-FFF2-40B4-BE49-F238E27FC236}">
                <a16:creationId xmlns:a16="http://schemas.microsoft.com/office/drawing/2014/main" id="{DC17F38B-31E0-9B73-50B3-F14E13CDC125}"/>
              </a:ext>
            </a:extLst>
          </p:cNvPr>
          <p:cNvPicPr>
            <a:picLocks noChangeAspect="1"/>
          </p:cNvPicPr>
          <p:nvPr/>
        </p:nvPicPr>
        <p:blipFill>
          <a:blip r:embed="rId2"/>
          <a:stretch>
            <a:fillRect/>
          </a:stretch>
        </p:blipFill>
        <p:spPr>
          <a:xfrm>
            <a:off x="643467" y="1813995"/>
            <a:ext cx="10905066" cy="4116662"/>
          </a:xfrm>
          <a:prstGeom prst="rect">
            <a:avLst/>
          </a:prstGeom>
        </p:spPr>
      </p:pic>
    </p:spTree>
    <p:extLst>
      <p:ext uri="{BB962C8B-B14F-4D97-AF65-F5344CB8AC3E}">
        <p14:creationId xmlns:p14="http://schemas.microsoft.com/office/powerpoint/2010/main" val="243968650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5" name="Rectangle 334">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C16191-3A9A-0A75-EA94-B5B9CE967A7E}"/>
              </a:ext>
            </a:extLst>
          </p:cNvPr>
          <p:cNvSpPr>
            <a:spLocks noGrp="1"/>
          </p:cNvSpPr>
          <p:nvPr>
            <p:ph type="title"/>
          </p:nvPr>
        </p:nvSpPr>
        <p:spPr>
          <a:xfrm>
            <a:off x="1113810" y="2960716"/>
            <a:ext cx="4036334" cy="2387600"/>
          </a:xfrm>
          <a:prstGeom prst="ellipse">
            <a:avLst/>
          </a:prstGeom>
        </p:spPr>
        <p:txBody>
          <a:bodyPr vert="horz" lIns="91440" tIns="45720" rIns="91440" bIns="45720" rtlCol="0" anchor="t">
            <a:normAutofit/>
          </a:bodyPr>
          <a:lstStyle/>
          <a:p>
            <a:r>
              <a:rPr lang="en-US" sz="5400" kern="1200">
                <a:solidFill>
                  <a:schemeClr val="tx1"/>
                </a:solidFill>
                <a:latin typeface="+mj-lt"/>
                <a:ea typeface="+mj-ea"/>
                <a:cs typeface="+mj-cs"/>
              </a:rPr>
              <a:t>Pointers</a:t>
            </a:r>
          </a:p>
        </p:txBody>
      </p:sp>
      <p:grpSp>
        <p:nvGrpSpPr>
          <p:cNvPr id="337" name="Group 33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338" name="Rectangle 33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Rectangle 33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Rectangle 33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2" name="Rectangle 341">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Rectangle 34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Diagram&#10;&#10;Description automatically generated">
            <a:extLst>
              <a:ext uri="{FF2B5EF4-FFF2-40B4-BE49-F238E27FC236}">
                <a16:creationId xmlns:a16="http://schemas.microsoft.com/office/drawing/2014/main" id="{0AE7297D-6BFA-49C0-BFF7-FF735D97A0EB}"/>
              </a:ext>
            </a:extLst>
          </p:cNvPr>
          <p:cNvPicPr>
            <a:picLocks noChangeAspect="1"/>
          </p:cNvPicPr>
          <p:nvPr/>
        </p:nvPicPr>
        <p:blipFill>
          <a:blip r:embed="rId2"/>
          <a:stretch>
            <a:fillRect/>
          </a:stretch>
        </p:blipFill>
        <p:spPr>
          <a:xfrm>
            <a:off x="5922492" y="1507573"/>
            <a:ext cx="5536001" cy="3784101"/>
          </a:xfrm>
          <a:prstGeom prst="rect">
            <a:avLst/>
          </a:prstGeom>
        </p:spPr>
      </p:pic>
    </p:spTree>
    <p:extLst>
      <p:ext uri="{BB962C8B-B14F-4D97-AF65-F5344CB8AC3E}">
        <p14:creationId xmlns:p14="http://schemas.microsoft.com/office/powerpoint/2010/main" val="199809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6" name="Rectangle 2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B7401A-5237-C450-A342-A4F36AC49216}"/>
              </a:ext>
            </a:extLst>
          </p:cNvPr>
          <p:cNvSpPr>
            <a:spLocks noGrp="1"/>
          </p:cNvSpPr>
          <p:nvPr>
            <p:ph type="title"/>
          </p:nvPr>
        </p:nvSpPr>
        <p:spPr>
          <a:xfrm>
            <a:off x="1043631" y="873940"/>
            <a:ext cx="5052369" cy="1035781"/>
          </a:xfrm>
          <a:prstGeom prst="ellipse">
            <a:avLst/>
          </a:prstGeom>
        </p:spPr>
        <p:txBody>
          <a:bodyPr anchor="ctr">
            <a:normAutofit/>
          </a:bodyPr>
          <a:lstStyle/>
          <a:p>
            <a:r>
              <a:rPr lang="en-US" sz="3600">
                <a:cs typeface="Calibri Light"/>
              </a:rPr>
              <a:t>Pointer</a:t>
            </a:r>
            <a:endParaRPr lang="en-US" sz="3600"/>
          </a:p>
        </p:txBody>
      </p:sp>
      <p:sp>
        <p:nvSpPr>
          <p:cNvPr id="3" name="Content Placeholder 2">
            <a:extLst>
              <a:ext uri="{FF2B5EF4-FFF2-40B4-BE49-F238E27FC236}">
                <a16:creationId xmlns:a16="http://schemas.microsoft.com/office/drawing/2014/main" id="{D99CEA44-11E8-2337-9642-F465A4C84D75}"/>
              </a:ext>
            </a:extLst>
          </p:cNvPr>
          <p:cNvSpPr>
            <a:spLocks noGrp="1"/>
          </p:cNvSpPr>
          <p:nvPr>
            <p:ph idx="1"/>
          </p:nvPr>
        </p:nvSpPr>
        <p:spPr>
          <a:xfrm>
            <a:off x="1045029" y="2524721"/>
            <a:ext cx="4991629" cy="3677123"/>
          </a:xfrm>
        </p:spPr>
        <p:txBody>
          <a:bodyPr vert="horz" lIns="91440" tIns="45720" rIns="91440" bIns="45720" rtlCol="0" anchor="ctr">
            <a:normAutofit/>
          </a:bodyPr>
          <a:lstStyle/>
          <a:p>
            <a:r>
              <a:rPr lang="en-US" sz="1400">
                <a:ea typeface="+mn-lt"/>
                <a:cs typeface="+mn-lt"/>
              </a:rPr>
              <a:t>A </a:t>
            </a:r>
            <a:r>
              <a:rPr lang="en-US" sz="1400" b="1">
                <a:ea typeface="+mn-lt"/>
                <a:cs typeface="+mn-lt"/>
              </a:rPr>
              <a:t>pointer</a:t>
            </a:r>
            <a:r>
              <a:rPr lang="en-US" sz="1400">
                <a:ea typeface="+mn-lt"/>
                <a:cs typeface="+mn-lt"/>
              </a:rPr>
              <a:t> however, is a variable that </a:t>
            </a:r>
            <a:r>
              <a:rPr lang="en-US" sz="1400" b="1">
                <a:ea typeface="+mn-lt"/>
                <a:cs typeface="+mn-lt"/>
              </a:rPr>
              <a:t>stores the memory address as its value</a:t>
            </a:r>
            <a:r>
              <a:rPr lang="en-US" sz="1400">
                <a:ea typeface="+mn-lt"/>
                <a:cs typeface="+mn-lt"/>
              </a:rPr>
              <a:t>.</a:t>
            </a:r>
            <a:endParaRPr lang="en-US" sz="1400">
              <a:cs typeface="Calibri" panose="020F0502020204030204"/>
            </a:endParaRPr>
          </a:p>
          <a:p>
            <a:r>
              <a:rPr lang="en-US" sz="1400">
                <a:ea typeface="+mn-lt"/>
                <a:cs typeface="+mn-lt"/>
              </a:rPr>
              <a:t>A pointer variable points to a data type (like </a:t>
            </a:r>
            <a:r>
              <a:rPr lang="en-US" sz="1400">
                <a:latin typeface="Consolas"/>
              </a:rPr>
              <a:t>int</a:t>
            </a:r>
            <a:r>
              <a:rPr lang="en-US" sz="1400">
                <a:ea typeface="+mn-lt"/>
                <a:cs typeface="+mn-lt"/>
              </a:rPr>
              <a:t> or </a:t>
            </a:r>
            <a:r>
              <a:rPr lang="en-US" sz="1400">
                <a:latin typeface="Consolas"/>
              </a:rPr>
              <a:t>string</a:t>
            </a:r>
            <a:r>
              <a:rPr lang="en-US" sz="1400">
                <a:ea typeface="+mn-lt"/>
                <a:cs typeface="+mn-lt"/>
              </a:rPr>
              <a:t>) of the same type, and is created with the </a:t>
            </a:r>
            <a:r>
              <a:rPr lang="en-US" sz="1400">
                <a:latin typeface="Consolas"/>
              </a:rPr>
              <a:t>*</a:t>
            </a:r>
            <a:r>
              <a:rPr lang="en-US" sz="1400">
                <a:ea typeface="+mn-lt"/>
                <a:cs typeface="+mn-lt"/>
              </a:rPr>
              <a:t> operator. </a:t>
            </a:r>
            <a:endParaRPr lang="en-US" sz="1400">
              <a:cs typeface="Calibri"/>
            </a:endParaRPr>
          </a:p>
          <a:p>
            <a:r>
              <a:rPr lang="en-US" sz="1400" b="1">
                <a:ea typeface="+mn-lt"/>
                <a:cs typeface="+mn-lt"/>
              </a:rPr>
              <a:t>Usage of pointer</a:t>
            </a:r>
            <a:endParaRPr lang="en-US" sz="1400">
              <a:ea typeface="+mn-lt"/>
              <a:cs typeface="+mn-lt"/>
            </a:endParaRPr>
          </a:p>
          <a:p>
            <a:r>
              <a:rPr lang="en-US" sz="1400">
                <a:ea typeface="+mn-lt"/>
                <a:cs typeface="+mn-lt"/>
              </a:rPr>
              <a:t>There are many usage of pointers in C++ language.</a:t>
            </a:r>
          </a:p>
          <a:p>
            <a:pPr marL="0" indent="0">
              <a:buNone/>
            </a:pPr>
            <a:r>
              <a:rPr lang="en-US" sz="1400" b="1">
                <a:ea typeface="+mn-lt"/>
                <a:cs typeface="+mn-lt"/>
              </a:rPr>
              <a:t>1) Dynamic memory allocation</a:t>
            </a:r>
            <a:endParaRPr lang="en-US" sz="1400">
              <a:ea typeface="+mn-lt"/>
              <a:cs typeface="+mn-lt"/>
            </a:endParaRPr>
          </a:p>
          <a:p>
            <a:r>
              <a:rPr lang="en-US" sz="1400">
                <a:ea typeface="+mn-lt"/>
                <a:cs typeface="+mn-lt"/>
              </a:rPr>
              <a:t>In c language, we can dynamically allocate memory using malloc() and calloc() functions where pointer is used.</a:t>
            </a:r>
          </a:p>
          <a:p>
            <a:pPr marL="0" indent="0">
              <a:buNone/>
            </a:pPr>
            <a:r>
              <a:rPr lang="en-US" sz="1400" b="1">
                <a:ea typeface="+mn-lt"/>
                <a:cs typeface="+mn-lt"/>
              </a:rPr>
              <a:t>2) Arrays, Functions and Structures</a:t>
            </a:r>
            <a:endParaRPr lang="en-US" sz="1400">
              <a:ea typeface="+mn-lt"/>
              <a:cs typeface="+mn-lt"/>
            </a:endParaRPr>
          </a:p>
          <a:p>
            <a:r>
              <a:rPr lang="en-US" sz="1400">
                <a:ea typeface="+mn-lt"/>
                <a:cs typeface="+mn-lt"/>
              </a:rPr>
              <a:t>Pointers in c language are widely used in arrays, functions and structures. It reduces the code and improves the performance.</a:t>
            </a:r>
          </a:p>
          <a:p>
            <a:endParaRPr lang="en-US" sz="1400">
              <a:cs typeface="Calibri"/>
            </a:endParaRPr>
          </a:p>
          <a:p>
            <a:endParaRPr lang="en-US" sz="1400">
              <a:cs typeface="Calibri"/>
            </a:endParaRPr>
          </a:p>
        </p:txBody>
      </p:sp>
      <p:sp>
        <p:nvSpPr>
          <p:cNvPr id="32" name="Rectangle 31">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Diagram&#10;&#10;Description automatically generated">
            <a:extLst>
              <a:ext uri="{FF2B5EF4-FFF2-40B4-BE49-F238E27FC236}">
                <a16:creationId xmlns:a16="http://schemas.microsoft.com/office/drawing/2014/main" id="{69F547D1-DCA2-3959-0907-429E5BE4E621}"/>
              </a:ext>
            </a:extLst>
          </p:cNvPr>
          <p:cNvPicPr>
            <a:picLocks noChangeAspect="1"/>
          </p:cNvPicPr>
          <p:nvPr/>
        </p:nvPicPr>
        <p:blipFill>
          <a:blip r:embed="rId2"/>
          <a:stretch>
            <a:fillRect/>
          </a:stretch>
        </p:blipFill>
        <p:spPr>
          <a:xfrm>
            <a:off x="6930493" y="1754004"/>
            <a:ext cx="4223252" cy="3410275"/>
          </a:xfrm>
          <a:prstGeom prst="rect">
            <a:avLst/>
          </a:prstGeom>
        </p:spPr>
      </p:pic>
      <p:cxnSp>
        <p:nvCxnSpPr>
          <p:cNvPr id="34" name="Straight Connector 3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49203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7" name="Rectangle 16">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B7401A-5237-C450-A342-A4F36AC49216}"/>
              </a:ext>
            </a:extLst>
          </p:cNvPr>
          <p:cNvSpPr>
            <a:spLocks noGrp="1"/>
          </p:cNvSpPr>
          <p:nvPr>
            <p:ph type="title"/>
          </p:nvPr>
        </p:nvSpPr>
        <p:spPr>
          <a:xfrm>
            <a:off x="1057025" y="922644"/>
            <a:ext cx="5040285" cy="1169585"/>
          </a:xfrm>
          <a:prstGeom prst="ellipse">
            <a:avLst/>
          </a:prstGeom>
        </p:spPr>
        <p:txBody>
          <a:bodyPr vert="horz" lIns="91440" tIns="45720" rIns="91440" bIns="45720" rtlCol="0" anchor="b">
            <a:normAutofit/>
          </a:bodyPr>
          <a:lstStyle/>
          <a:p>
            <a:r>
              <a:rPr lang="en-US" sz="4000"/>
              <a:t>Pointer</a:t>
            </a:r>
          </a:p>
        </p:txBody>
      </p:sp>
      <p:sp>
        <p:nvSpPr>
          <p:cNvPr id="22" name="Rectangle 21">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9C17CE2-0220-AAB3-2E3E-FB6BF9C4811A}"/>
              </a:ext>
            </a:extLst>
          </p:cNvPr>
          <p:cNvSpPr txBox="1"/>
          <p:nvPr/>
        </p:nvSpPr>
        <p:spPr>
          <a:xfrm>
            <a:off x="1055715" y="2508105"/>
            <a:ext cx="5040285" cy="363249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b="1"/>
              <a:t>Declaring a pointer</a:t>
            </a:r>
          </a:p>
          <a:p>
            <a:pPr indent="-228600">
              <a:lnSpc>
                <a:spcPct val="90000"/>
              </a:lnSpc>
              <a:spcAft>
                <a:spcPts val="600"/>
              </a:spcAft>
              <a:buFont typeface="Arial" panose="020B0604020202020204" pitchFamily="34" charset="0"/>
              <a:buChar char="•"/>
            </a:pPr>
            <a:r>
              <a:rPr lang="en-US" sz="2000"/>
              <a:t>The pointer in C++ language can be declared using ∗ (asterisk symbol).</a:t>
            </a:r>
          </a:p>
        </p:txBody>
      </p:sp>
      <p:pic>
        <p:nvPicPr>
          <p:cNvPr id="6" name="Picture 6" descr="Text&#10;&#10;Description automatically generated">
            <a:extLst>
              <a:ext uri="{FF2B5EF4-FFF2-40B4-BE49-F238E27FC236}">
                <a16:creationId xmlns:a16="http://schemas.microsoft.com/office/drawing/2014/main" id="{80C1D0BB-6D96-55F5-4589-B8BF7E61C0F5}"/>
              </a:ext>
            </a:extLst>
          </p:cNvPr>
          <p:cNvPicPr>
            <a:picLocks noChangeAspect="1"/>
          </p:cNvPicPr>
          <p:nvPr/>
        </p:nvPicPr>
        <p:blipFill>
          <a:blip r:embed="rId2"/>
          <a:stretch>
            <a:fillRect/>
          </a:stretch>
        </p:blipFill>
        <p:spPr>
          <a:xfrm>
            <a:off x="6946667" y="813972"/>
            <a:ext cx="4389120" cy="2501798"/>
          </a:xfrm>
          <a:prstGeom prst="rect">
            <a:avLst/>
          </a:prstGeom>
        </p:spPr>
      </p:pic>
      <p:pic>
        <p:nvPicPr>
          <p:cNvPr id="5" name="Picture 5">
            <a:extLst>
              <a:ext uri="{FF2B5EF4-FFF2-40B4-BE49-F238E27FC236}">
                <a16:creationId xmlns:a16="http://schemas.microsoft.com/office/drawing/2014/main" id="{5DE6D3CE-9776-ADA1-391C-F057F4DB8F37}"/>
              </a:ext>
            </a:extLst>
          </p:cNvPr>
          <p:cNvPicPr>
            <a:picLocks noGrp="1" noChangeAspect="1"/>
          </p:cNvPicPr>
          <p:nvPr>
            <p:ph idx="1"/>
          </p:nvPr>
        </p:nvPicPr>
        <p:blipFill>
          <a:blip r:embed="rId3"/>
          <a:stretch>
            <a:fillRect/>
          </a:stretch>
        </p:blipFill>
        <p:spPr>
          <a:xfrm>
            <a:off x="6946667" y="4327993"/>
            <a:ext cx="4389120" cy="1075334"/>
          </a:xfrm>
          <a:prstGeom prst="rect">
            <a:avLst/>
          </a:prstGeom>
        </p:spPr>
      </p:pic>
    </p:spTree>
    <p:extLst>
      <p:ext uri="{BB962C8B-B14F-4D97-AF65-F5344CB8AC3E}">
        <p14:creationId xmlns:p14="http://schemas.microsoft.com/office/powerpoint/2010/main" val="1030453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A979DF-847E-5159-EDC9-FCD617FF5564}"/>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Compilation into Assembly Language</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5E56639C-C608-2F97-3D15-8E4A825A18D2}"/>
              </a:ext>
            </a:extLst>
          </p:cNvPr>
          <p:cNvPicPr>
            <a:picLocks noGrp="1" noChangeAspect="1"/>
          </p:cNvPicPr>
          <p:nvPr>
            <p:ph idx="1"/>
          </p:nvPr>
        </p:nvPicPr>
        <p:blipFill>
          <a:blip r:embed="rId2"/>
          <a:stretch>
            <a:fillRect/>
          </a:stretch>
        </p:blipFill>
        <p:spPr>
          <a:xfrm>
            <a:off x="545238" y="2171066"/>
            <a:ext cx="7608304" cy="2586823"/>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724820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C9C2EC-8E88-E6CC-C69B-679C292ACF5E}"/>
              </a:ext>
            </a:extLst>
          </p:cNvPr>
          <p:cNvSpPr>
            <a:spLocks noGrp="1"/>
          </p:cNvSpPr>
          <p:nvPr>
            <p:ph type="title"/>
          </p:nvPr>
        </p:nvSpPr>
        <p:spPr>
          <a:xfrm>
            <a:off x="589560" y="856180"/>
            <a:ext cx="4560584" cy="1128068"/>
          </a:xfrm>
        </p:spPr>
        <p:txBody>
          <a:bodyPr anchor="ctr">
            <a:normAutofit/>
          </a:bodyPr>
          <a:lstStyle/>
          <a:p>
            <a:r>
              <a:rPr lang="en-US" sz="4000">
                <a:cs typeface="Calibri Light"/>
              </a:rPr>
              <a:t>References</a:t>
            </a:r>
            <a:endParaRPr lang="en-US" sz="4000"/>
          </a:p>
        </p:txBody>
      </p:sp>
      <p:grpSp>
        <p:nvGrpSpPr>
          <p:cNvPr id="27" name="Group 2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8" name="Rectangle 2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D781716-A330-2F39-B0A9-BF83A2332467}"/>
              </a:ext>
            </a:extLst>
          </p:cNvPr>
          <p:cNvSpPr>
            <a:spLocks noGrp="1"/>
          </p:cNvSpPr>
          <p:nvPr>
            <p:ph idx="1"/>
          </p:nvPr>
        </p:nvSpPr>
        <p:spPr>
          <a:xfrm>
            <a:off x="590719" y="2330505"/>
            <a:ext cx="4559425" cy="3979585"/>
          </a:xfrm>
        </p:spPr>
        <p:txBody>
          <a:bodyPr vert="horz" lIns="91440" tIns="45720" rIns="91440" bIns="45720" rtlCol="0" anchor="ctr">
            <a:normAutofit/>
          </a:bodyPr>
          <a:lstStyle/>
          <a:p>
            <a:r>
              <a:rPr lang="en-US" sz="2000">
                <a:ea typeface="+mn-lt"/>
                <a:cs typeface="+mn-lt"/>
              </a:rPr>
              <a:t>a variable that behaves as an alias for another variable.</a:t>
            </a:r>
          </a:p>
          <a:p>
            <a:r>
              <a:rPr lang="en-US" sz="2000">
                <a:ea typeface="+mn-lt"/>
                <a:cs typeface="+mn-lt"/>
              </a:rPr>
              <a:t>can be created by simply using an ampersand (&amp;) operator.</a:t>
            </a:r>
          </a:p>
          <a:p>
            <a:r>
              <a:rPr lang="en-US" sz="2000">
                <a:ea typeface="+mn-lt"/>
                <a:cs typeface="+mn-lt"/>
              </a:rPr>
              <a:t> When we create a variable, then it occupies some memory location. We can create a reference of the variable.</a:t>
            </a:r>
          </a:p>
          <a:p>
            <a:r>
              <a:rPr lang="en-US" sz="2000">
                <a:ea typeface="+mn-lt"/>
                <a:cs typeface="+mn-lt"/>
              </a:rPr>
              <a:t> Therefore, we can access the original variable by using either name of the variable or reference</a:t>
            </a:r>
            <a:endParaRPr lang="en-US" sz="2000">
              <a:cs typeface="Calibri"/>
            </a:endParaRPr>
          </a:p>
        </p:txBody>
      </p:sp>
      <p:sp>
        <p:nvSpPr>
          <p:cNvPr id="33" name="Rectangle 3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Diagram&#10;&#10;Description automatically generated">
            <a:extLst>
              <a:ext uri="{FF2B5EF4-FFF2-40B4-BE49-F238E27FC236}">
                <a16:creationId xmlns:a16="http://schemas.microsoft.com/office/drawing/2014/main" id="{73F4E91D-1A5F-FD57-8995-B9FED02A22EA}"/>
              </a:ext>
            </a:extLst>
          </p:cNvPr>
          <p:cNvPicPr>
            <a:picLocks noChangeAspect="1"/>
          </p:cNvPicPr>
          <p:nvPr/>
        </p:nvPicPr>
        <p:blipFill rotWithShape="1">
          <a:blip r:embed="rId2"/>
          <a:srcRect r="4837" b="1"/>
          <a:stretch/>
        </p:blipFill>
        <p:spPr>
          <a:xfrm>
            <a:off x="5977788" y="799352"/>
            <a:ext cx="5425410" cy="5259296"/>
          </a:xfrm>
          <a:prstGeom prst="rect">
            <a:avLst/>
          </a:prstGeom>
        </p:spPr>
      </p:pic>
    </p:spTree>
    <p:extLst>
      <p:ext uri="{BB962C8B-B14F-4D97-AF65-F5344CB8AC3E}">
        <p14:creationId xmlns:p14="http://schemas.microsoft.com/office/powerpoint/2010/main" val="264605042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30E206-DC7D-C53C-DE6D-DBCCB81E97CB}"/>
              </a:ext>
            </a:extLst>
          </p:cNvPr>
          <p:cNvSpPr>
            <a:spLocks noGrp="1"/>
          </p:cNvSpPr>
          <p:nvPr>
            <p:ph type="title"/>
          </p:nvPr>
        </p:nvSpPr>
        <p:spPr>
          <a:xfrm>
            <a:off x="9267909" y="2023110"/>
            <a:ext cx="2469624" cy="2846070"/>
          </a:xfrm>
          <a:prstGeom prst="ellipse">
            <a:avLst/>
          </a:prstGeom>
        </p:spPr>
        <p:txBody>
          <a:bodyPr vert="horz" lIns="91440" tIns="45720" rIns="91440" bIns="45720" rtlCol="0" anchor="ctr">
            <a:normAutofit/>
          </a:bodyPr>
          <a:lstStyle/>
          <a:p>
            <a:r>
              <a:rPr lang="en-US" sz="2600" kern="1200">
                <a:solidFill>
                  <a:schemeClr val="tx1"/>
                </a:solidFill>
                <a:latin typeface="+mj-lt"/>
                <a:ea typeface="+mj-ea"/>
                <a:cs typeface="+mj-cs"/>
              </a:rPr>
              <a:t>References</a:t>
            </a:r>
            <a:br>
              <a:rPr lang="en-US" sz="2600" kern="1200">
                <a:solidFill>
                  <a:schemeClr val="tx1"/>
                </a:solidFill>
                <a:latin typeface="+mj-lt"/>
                <a:ea typeface="+mj-ea"/>
                <a:cs typeface="+mj-cs"/>
              </a:rPr>
            </a:br>
            <a:r>
              <a:rPr lang="en-US" sz="2600" kern="1200">
                <a:solidFill>
                  <a:schemeClr val="tx1"/>
                </a:solidFill>
                <a:latin typeface="+mj-lt"/>
                <a:ea typeface="+mj-ea"/>
                <a:cs typeface="+mj-cs"/>
              </a:rPr>
              <a:t>Vs</a:t>
            </a:r>
            <a:br>
              <a:rPr lang="en-US" sz="2600" kern="1200">
                <a:solidFill>
                  <a:schemeClr val="tx1"/>
                </a:solidFill>
                <a:latin typeface="+mj-lt"/>
                <a:ea typeface="+mj-ea"/>
                <a:cs typeface="+mj-cs"/>
              </a:rPr>
            </a:br>
            <a:r>
              <a:rPr lang="en-US" sz="2600" kern="1200">
                <a:solidFill>
                  <a:schemeClr val="tx1"/>
                </a:solidFill>
                <a:latin typeface="+mj-lt"/>
                <a:ea typeface="+mj-ea"/>
                <a:cs typeface="+mj-cs"/>
              </a:rPr>
              <a:t>Pointer</a:t>
            </a:r>
          </a:p>
        </p:txBody>
      </p:sp>
      <p:sp>
        <p:nvSpPr>
          <p:cNvPr id="18" name="Rectangle 1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5BC64A1D-7F33-F04D-843B-708B7D3568CE}"/>
              </a:ext>
            </a:extLst>
          </p:cNvPr>
          <p:cNvPicPr>
            <a:picLocks noGrp="1" noChangeAspect="1"/>
          </p:cNvPicPr>
          <p:nvPr>
            <p:ph idx="1"/>
          </p:nvPr>
        </p:nvPicPr>
        <p:blipFill>
          <a:blip r:embed="rId2"/>
          <a:stretch>
            <a:fillRect/>
          </a:stretch>
        </p:blipFill>
        <p:spPr>
          <a:xfrm>
            <a:off x="545238" y="860927"/>
            <a:ext cx="7608304" cy="5207101"/>
          </a:xfrm>
          <a:prstGeom prst="rect">
            <a:avLst/>
          </a:prstGeom>
        </p:spPr>
      </p:pic>
      <p:sp>
        <p:nvSpPr>
          <p:cNvPr id="22" name="Rectangle 21">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675537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24" name="Straight Connector 2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844940-FD2C-CCB4-324C-8517412678F3}"/>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lang="en-US" sz="6600" kern="1200">
                <a:solidFill>
                  <a:schemeClr val="tx1"/>
                </a:solidFill>
                <a:latin typeface="+mj-lt"/>
                <a:ea typeface="+mj-ea"/>
                <a:cs typeface="+mj-cs"/>
              </a:rPr>
              <a:t>Algorithms</a:t>
            </a:r>
          </a:p>
        </p:txBody>
      </p:sp>
    </p:spTree>
    <p:extLst>
      <p:ext uri="{BB962C8B-B14F-4D97-AF65-F5344CB8AC3E}">
        <p14:creationId xmlns:p14="http://schemas.microsoft.com/office/powerpoint/2010/main" val="99303273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FE70E86-779D-4922-A020-0B3E5C05A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81F55513-2668-477C-9962-1B9F5E31F1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845450"/>
            <a:ext cx="12192000" cy="3012550"/>
            <a:chOff x="0" y="3845450"/>
            <a:chExt cx="12192000" cy="3012550"/>
          </a:xfrm>
        </p:grpSpPr>
        <p:sp>
          <p:nvSpPr>
            <p:cNvPr id="23" name="Freeform: Shape 22">
              <a:extLst>
                <a:ext uri="{FF2B5EF4-FFF2-40B4-BE49-F238E27FC236}">
                  <a16:creationId xmlns:a16="http://schemas.microsoft.com/office/drawing/2014/main" id="{E673CDF5-001D-42B7-BB27-B3C47240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989828"/>
              <a:ext cx="12192000" cy="2868172"/>
            </a:xfrm>
            <a:custGeom>
              <a:avLst/>
              <a:gdLst>
                <a:gd name="connsiteX0" fmla="*/ 619389 w 12192000"/>
                <a:gd name="connsiteY0" fmla="*/ 0 h 2868172"/>
                <a:gd name="connsiteX1" fmla="*/ 687652 w 12192000"/>
                <a:gd name="connsiteY1" fmla="*/ 3175 h 2868172"/>
                <a:gd name="connsiteX2" fmla="*/ 747977 w 12192000"/>
                <a:gd name="connsiteY2" fmla="*/ 9525 h 2868172"/>
                <a:gd name="connsiteX3" fmla="*/ 800364 w 12192000"/>
                <a:gd name="connsiteY3" fmla="*/ 20637 h 2868172"/>
                <a:gd name="connsiteX4" fmla="*/ 846402 w 12192000"/>
                <a:gd name="connsiteY4" fmla="*/ 36512 h 2868172"/>
                <a:gd name="connsiteX5" fmla="*/ 887677 w 12192000"/>
                <a:gd name="connsiteY5" fmla="*/ 52387 h 2868172"/>
                <a:gd name="connsiteX6" fmla="*/ 924189 w 12192000"/>
                <a:gd name="connsiteY6" fmla="*/ 68262 h 2868172"/>
                <a:gd name="connsiteX7" fmla="*/ 962289 w 12192000"/>
                <a:gd name="connsiteY7" fmla="*/ 87312 h 2868172"/>
                <a:gd name="connsiteX8" fmla="*/ 1000389 w 12192000"/>
                <a:gd name="connsiteY8" fmla="*/ 106362 h 2868172"/>
                <a:gd name="connsiteX9" fmla="*/ 1036902 w 12192000"/>
                <a:gd name="connsiteY9" fmla="*/ 125412 h 2868172"/>
                <a:gd name="connsiteX10" fmla="*/ 1078177 w 12192000"/>
                <a:gd name="connsiteY10" fmla="*/ 141287 h 2868172"/>
                <a:gd name="connsiteX11" fmla="*/ 1124214 w 12192000"/>
                <a:gd name="connsiteY11" fmla="*/ 155575 h 2868172"/>
                <a:gd name="connsiteX12" fmla="*/ 1176602 w 12192000"/>
                <a:gd name="connsiteY12" fmla="*/ 166687 h 2868172"/>
                <a:gd name="connsiteX13" fmla="*/ 1236927 w 12192000"/>
                <a:gd name="connsiteY13" fmla="*/ 174625 h 2868172"/>
                <a:gd name="connsiteX14" fmla="*/ 1305189 w 12192000"/>
                <a:gd name="connsiteY14" fmla="*/ 176212 h 2868172"/>
                <a:gd name="connsiteX15" fmla="*/ 1373452 w 12192000"/>
                <a:gd name="connsiteY15" fmla="*/ 174625 h 2868172"/>
                <a:gd name="connsiteX16" fmla="*/ 1433777 w 12192000"/>
                <a:gd name="connsiteY16" fmla="*/ 166687 h 2868172"/>
                <a:gd name="connsiteX17" fmla="*/ 1486164 w 12192000"/>
                <a:gd name="connsiteY17" fmla="*/ 155575 h 2868172"/>
                <a:gd name="connsiteX18" fmla="*/ 1532202 w 12192000"/>
                <a:gd name="connsiteY18" fmla="*/ 141287 h 2868172"/>
                <a:gd name="connsiteX19" fmla="*/ 1573477 w 12192000"/>
                <a:gd name="connsiteY19" fmla="*/ 125412 h 2868172"/>
                <a:gd name="connsiteX20" fmla="*/ 1609989 w 12192000"/>
                <a:gd name="connsiteY20" fmla="*/ 106362 h 2868172"/>
                <a:gd name="connsiteX21" fmla="*/ 1648089 w 12192000"/>
                <a:gd name="connsiteY21" fmla="*/ 87312 h 2868172"/>
                <a:gd name="connsiteX22" fmla="*/ 1686189 w 12192000"/>
                <a:gd name="connsiteY22" fmla="*/ 68262 h 2868172"/>
                <a:gd name="connsiteX23" fmla="*/ 1722702 w 12192000"/>
                <a:gd name="connsiteY23" fmla="*/ 52387 h 2868172"/>
                <a:gd name="connsiteX24" fmla="*/ 1763977 w 12192000"/>
                <a:gd name="connsiteY24" fmla="*/ 36512 h 2868172"/>
                <a:gd name="connsiteX25" fmla="*/ 1810014 w 12192000"/>
                <a:gd name="connsiteY25" fmla="*/ 20637 h 2868172"/>
                <a:gd name="connsiteX26" fmla="*/ 1862402 w 12192000"/>
                <a:gd name="connsiteY26" fmla="*/ 9525 h 2868172"/>
                <a:gd name="connsiteX27" fmla="*/ 1922727 w 12192000"/>
                <a:gd name="connsiteY27" fmla="*/ 3175 h 2868172"/>
                <a:gd name="connsiteX28" fmla="*/ 1990989 w 12192000"/>
                <a:gd name="connsiteY28" fmla="*/ 0 h 2868172"/>
                <a:gd name="connsiteX29" fmla="*/ 2059252 w 12192000"/>
                <a:gd name="connsiteY29" fmla="*/ 3175 h 2868172"/>
                <a:gd name="connsiteX30" fmla="*/ 2119577 w 12192000"/>
                <a:gd name="connsiteY30" fmla="*/ 9525 h 2868172"/>
                <a:gd name="connsiteX31" fmla="*/ 2171964 w 12192000"/>
                <a:gd name="connsiteY31" fmla="*/ 20637 h 2868172"/>
                <a:gd name="connsiteX32" fmla="*/ 2218002 w 12192000"/>
                <a:gd name="connsiteY32" fmla="*/ 36512 h 2868172"/>
                <a:gd name="connsiteX33" fmla="*/ 2259277 w 12192000"/>
                <a:gd name="connsiteY33" fmla="*/ 52387 h 2868172"/>
                <a:gd name="connsiteX34" fmla="*/ 2295789 w 12192000"/>
                <a:gd name="connsiteY34" fmla="*/ 68262 h 2868172"/>
                <a:gd name="connsiteX35" fmla="*/ 2333889 w 12192000"/>
                <a:gd name="connsiteY35" fmla="*/ 87312 h 2868172"/>
                <a:gd name="connsiteX36" fmla="*/ 2371989 w 12192000"/>
                <a:gd name="connsiteY36" fmla="*/ 106362 h 2868172"/>
                <a:gd name="connsiteX37" fmla="*/ 2408502 w 12192000"/>
                <a:gd name="connsiteY37" fmla="*/ 125412 h 2868172"/>
                <a:gd name="connsiteX38" fmla="*/ 2449777 w 12192000"/>
                <a:gd name="connsiteY38" fmla="*/ 141287 h 2868172"/>
                <a:gd name="connsiteX39" fmla="*/ 2495814 w 12192000"/>
                <a:gd name="connsiteY39" fmla="*/ 155575 h 2868172"/>
                <a:gd name="connsiteX40" fmla="*/ 2548202 w 12192000"/>
                <a:gd name="connsiteY40" fmla="*/ 166687 h 2868172"/>
                <a:gd name="connsiteX41" fmla="*/ 2608527 w 12192000"/>
                <a:gd name="connsiteY41" fmla="*/ 174625 h 2868172"/>
                <a:gd name="connsiteX42" fmla="*/ 2676789 w 12192000"/>
                <a:gd name="connsiteY42" fmla="*/ 176212 h 2868172"/>
                <a:gd name="connsiteX43" fmla="*/ 2745052 w 12192000"/>
                <a:gd name="connsiteY43" fmla="*/ 174625 h 2868172"/>
                <a:gd name="connsiteX44" fmla="*/ 2805377 w 12192000"/>
                <a:gd name="connsiteY44" fmla="*/ 166687 h 2868172"/>
                <a:gd name="connsiteX45" fmla="*/ 2857764 w 12192000"/>
                <a:gd name="connsiteY45" fmla="*/ 155575 h 2868172"/>
                <a:gd name="connsiteX46" fmla="*/ 2903802 w 12192000"/>
                <a:gd name="connsiteY46" fmla="*/ 141287 h 2868172"/>
                <a:gd name="connsiteX47" fmla="*/ 2945077 w 12192000"/>
                <a:gd name="connsiteY47" fmla="*/ 125412 h 2868172"/>
                <a:gd name="connsiteX48" fmla="*/ 2981589 w 12192000"/>
                <a:gd name="connsiteY48" fmla="*/ 106362 h 2868172"/>
                <a:gd name="connsiteX49" fmla="*/ 3019689 w 12192000"/>
                <a:gd name="connsiteY49" fmla="*/ 87312 h 2868172"/>
                <a:gd name="connsiteX50" fmla="*/ 3057789 w 12192000"/>
                <a:gd name="connsiteY50" fmla="*/ 68262 h 2868172"/>
                <a:gd name="connsiteX51" fmla="*/ 3094302 w 12192000"/>
                <a:gd name="connsiteY51" fmla="*/ 52387 h 2868172"/>
                <a:gd name="connsiteX52" fmla="*/ 3135577 w 12192000"/>
                <a:gd name="connsiteY52" fmla="*/ 36512 h 2868172"/>
                <a:gd name="connsiteX53" fmla="*/ 3181614 w 12192000"/>
                <a:gd name="connsiteY53" fmla="*/ 20637 h 2868172"/>
                <a:gd name="connsiteX54" fmla="*/ 3234002 w 12192000"/>
                <a:gd name="connsiteY54" fmla="*/ 9525 h 2868172"/>
                <a:gd name="connsiteX55" fmla="*/ 3294327 w 12192000"/>
                <a:gd name="connsiteY55" fmla="*/ 3175 h 2868172"/>
                <a:gd name="connsiteX56" fmla="*/ 3361002 w 12192000"/>
                <a:gd name="connsiteY56" fmla="*/ 0 h 2868172"/>
                <a:gd name="connsiteX57" fmla="*/ 3430852 w 12192000"/>
                <a:gd name="connsiteY57" fmla="*/ 3175 h 2868172"/>
                <a:gd name="connsiteX58" fmla="*/ 3491177 w 12192000"/>
                <a:gd name="connsiteY58" fmla="*/ 9525 h 2868172"/>
                <a:gd name="connsiteX59" fmla="*/ 3543564 w 12192000"/>
                <a:gd name="connsiteY59" fmla="*/ 20637 h 2868172"/>
                <a:gd name="connsiteX60" fmla="*/ 3589602 w 12192000"/>
                <a:gd name="connsiteY60" fmla="*/ 36512 h 2868172"/>
                <a:gd name="connsiteX61" fmla="*/ 3630877 w 12192000"/>
                <a:gd name="connsiteY61" fmla="*/ 52387 h 2868172"/>
                <a:gd name="connsiteX62" fmla="*/ 3667389 w 12192000"/>
                <a:gd name="connsiteY62" fmla="*/ 68262 h 2868172"/>
                <a:gd name="connsiteX63" fmla="*/ 3705489 w 12192000"/>
                <a:gd name="connsiteY63" fmla="*/ 87312 h 2868172"/>
                <a:gd name="connsiteX64" fmla="*/ 3743589 w 12192000"/>
                <a:gd name="connsiteY64" fmla="*/ 106362 h 2868172"/>
                <a:gd name="connsiteX65" fmla="*/ 3780102 w 12192000"/>
                <a:gd name="connsiteY65" fmla="*/ 125412 h 2868172"/>
                <a:gd name="connsiteX66" fmla="*/ 3821377 w 12192000"/>
                <a:gd name="connsiteY66" fmla="*/ 141287 h 2868172"/>
                <a:gd name="connsiteX67" fmla="*/ 3867414 w 12192000"/>
                <a:gd name="connsiteY67" fmla="*/ 155575 h 2868172"/>
                <a:gd name="connsiteX68" fmla="*/ 3919802 w 12192000"/>
                <a:gd name="connsiteY68" fmla="*/ 166687 h 2868172"/>
                <a:gd name="connsiteX69" fmla="*/ 3980127 w 12192000"/>
                <a:gd name="connsiteY69" fmla="*/ 174625 h 2868172"/>
                <a:gd name="connsiteX70" fmla="*/ 4048389 w 12192000"/>
                <a:gd name="connsiteY70" fmla="*/ 176212 h 2868172"/>
                <a:gd name="connsiteX71" fmla="*/ 4116652 w 12192000"/>
                <a:gd name="connsiteY71" fmla="*/ 174625 h 2868172"/>
                <a:gd name="connsiteX72" fmla="*/ 4176977 w 12192000"/>
                <a:gd name="connsiteY72" fmla="*/ 166687 h 2868172"/>
                <a:gd name="connsiteX73" fmla="*/ 4229364 w 12192000"/>
                <a:gd name="connsiteY73" fmla="*/ 155575 h 2868172"/>
                <a:gd name="connsiteX74" fmla="*/ 4275402 w 12192000"/>
                <a:gd name="connsiteY74" fmla="*/ 141287 h 2868172"/>
                <a:gd name="connsiteX75" fmla="*/ 4316677 w 12192000"/>
                <a:gd name="connsiteY75" fmla="*/ 125412 h 2868172"/>
                <a:gd name="connsiteX76" fmla="*/ 4353189 w 12192000"/>
                <a:gd name="connsiteY76" fmla="*/ 106362 h 2868172"/>
                <a:gd name="connsiteX77" fmla="*/ 4429389 w 12192000"/>
                <a:gd name="connsiteY77" fmla="*/ 68262 h 2868172"/>
                <a:gd name="connsiteX78" fmla="*/ 4465902 w 12192000"/>
                <a:gd name="connsiteY78" fmla="*/ 52387 h 2868172"/>
                <a:gd name="connsiteX79" fmla="*/ 4507177 w 12192000"/>
                <a:gd name="connsiteY79" fmla="*/ 36512 h 2868172"/>
                <a:gd name="connsiteX80" fmla="*/ 4553215 w 12192000"/>
                <a:gd name="connsiteY80" fmla="*/ 20637 h 2868172"/>
                <a:gd name="connsiteX81" fmla="*/ 4605602 w 12192000"/>
                <a:gd name="connsiteY81" fmla="*/ 9525 h 2868172"/>
                <a:gd name="connsiteX82" fmla="*/ 4665928 w 12192000"/>
                <a:gd name="connsiteY82" fmla="*/ 3175 h 2868172"/>
                <a:gd name="connsiteX83" fmla="*/ 4734189 w 12192000"/>
                <a:gd name="connsiteY83" fmla="*/ 0 h 2868172"/>
                <a:gd name="connsiteX84" fmla="*/ 4802453 w 12192000"/>
                <a:gd name="connsiteY84" fmla="*/ 3175 h 2868172"/>
                <a:gd name="connsiteX85" fmla="*/ 4862777 w 12192000"/>
                <a:gd name="connsiteY85" fmla="*/ 9525 h 2868172"/>
                <a:gd name="connsiteX86" fmla="*/ 4915165 w 12192000"/>
                <a:gd name="connsiteY86" fmla="*/ 20637 h 2868172"/>
                <a:gd name="connsiteX87" fmla="*/ 4961201 w 12192000"/>
                <a:gd name="connsiteY87" fmla="*/ 36512 h 2868172"/>
                <a:gd name="connsiteX88" fmla="*/ 5002477 w 12192000"/>
                <a:gd name="connsiteY88" fmla="*/ 52387 h 2868172"/>
                <a:gd name="connsiteX89" fmla="*/ 5038989 w 12192000"/>
                <a:gd name="connsiteY89" fmla="*/ 68262 h 2868172"/>
                <a:gd name="connsiteX90" fmla="*/ 5077090 w 12192000"/>
                <a:gd name="connsiteY90" fmla="*/ 87312 h 2868172"/>
                <a:gd name="connsiteX91" fmla="*/ 5115189 w 12192000"/>
                <a:gd name="connsiteY91" fmla="*/ 106362 h 2868172"/>
                <a:gd name="connsiteX92" fmla="*/ 5151701 w 12192000"/>
                <a:gd name="connsiteY92" fmla="*/ 125412 h 2868172"/>
                <a:gd name="connsiteX93" fmla="*/ 5192977 w 12192000"/>
                <a:gd name="connsiteY93" fmla="*/ 141287 h 2868172"/>
                <a:gd name="connsiteX94" fmla="*/ 5239014 w 12192000"/>
                <a:gd name="connsiteY94" fmla="*/ 155575 h 2868172"/>
                <a:gd name="connsiteX95" fmla="*/ 5291401 w 12192000"/>
                <a:gd name="connsiteY95" fmla="*/ 166687 h 2868172"/>
                <a:gd name="connsiteX96" fmla="*/ 5351727 w 12192000"/>
                <a:gd name="connsiteY96" fmla="*/ 174625 h 2868172"/>
                <a:gd name="connsiteX97" fmla="*/ 5410199 w 12192000"/>
                <a:gd name="connsiteY97" fmla="*/ 175985 h 2868172"/>
                <a:gd name="connsiteX98" fmla="*/ 5468671 w 12192000"/>
                <a:gd name="connsiteY98" fmla="*/ 174625 h 2868172"/>
                <a:gd name="connsiteX99" fmla="*/ 5528996 w 12192000"/>
                <a:gd name="connsiteY99" fmla="*/ 166687 h 2868172"/>
                <a:gd name="connsiteX100" fmla="*/ 5581383 w 12192000"/>
                <a:gd name="connsiteY100" fmla="*/ 155575 h 2868172"/>
                <a:gd name="connsiteX101" fmla="*/ 5627421 w 12192000"/>
                <a:gd name="connsiteY101" fmla="*/ 141287 h 2868172"/>
                <a:gd name="connsiteX102" fmla="*/ 5668696 w 12192000"/>
                <a:gd name="connsiteY102" fmla="*/ 125412 h 2868172"/>
                <a:gd name="connsiteX103" fmla="*/ 5705209 w 12192000"/>
                <a:gd name="connsiteY103" fmla="*/ 106362 h 2868172"/>
                <a:gd name="connsiteX104" fmla="*/ 5743308 w 12192000"/>
                <a:gd name="connsiteY104" fmla="*/ 87312 h 2868172"/>
                <a:gd name="connsiteX105" fmla="*/ 5781408 w 12192000"/>
                <a:gd name="connsiteY105" fmla="*/ 68262 h 2868172"/>
                <a:gd name="connsiteX106" fmla="*/ 5817921 w 12192000"/>
                <a:gd name="connsiteY106" fmla="*/ 52387 h 2868172"/>
                <a:gd name="connsiteX107" fmla="*/ 5859196 w 12192000"/>
                <a:gd name="connsiteY107" fmla="*/ 36512 h 2868172"/>
                <a:gd name="connsiteX108" fmla="*/ 5905234 w 12192000"/>
                <a:gd name="connsiteY108" fmla="*/ 20637 h 2868172"/>
                <a:gd name="connsiteX109" fmla="*/ 5957621 w 12192000"/>
                <a:gd name="connsiteY109" fmla="*/ 9525 h 2868172"/>
                <a:gd name="connsiteX110" fmla="*/ 6017947 w 12192000"/>
                <a:gd name="connsiteY110" fmla="*/ 3175 h 2868172"/>
                <a:gd name="connsiteX111" fmla="*/ 6086209 w 12192000"/>
                <a:gd name="connsiteY111" fmla="*/ 0 h 2868172"/>
                <a:gd name="connsiteX112" fmla="*/ 6095999 w 12192000"/>
                <a:gd name="connsiteY112" fmla="*/ 455 h 2868172"/>
                <a:gd name="connsiteX113" fmla="*/ 6105789 w 12192000"/>
                <a:gd name="connsiteY113" fmla="*/ 0 h 2868172"/>
                <a:gd name="connsiteX114" fmla="*/ 6174052 w 12192000"/>
                <a:gd name="connsiteY114" fmla="*/ 3175 h 2868172"/>
                <a:gd name="connsiteX115" fmla="*/ 6234377 w 12192000"/>
                <a:gd name="connsiteY115" fmla="*/ 9525 h 2868172"/>
                <a:gd name="connsiteX116" fmla="*/ 6286764 w 12192000"/>
                <a:gd name="connsiteY116" fmla="*/ 20637 h 2868172"/>
                <a:gd name="connsiteX117" fmla="*/ 6332802 w 12192000"/>
                <a:gd name="connsiteY117" fmla="*/ 36512 h 2868172"/>
                <a:gd name="connsiteX118" fmla="*/ 6374077 w 12192000"/>
                <a:gd name="connsiteY118" fmla="*/ 52387 h 2868172"/>
                <a:gd name="connsiteX119" fmla="*/ 6410589 w 12192000"/>
                <a:gd name="connsiteY119" fmla="*/ 68262 h 2868172"/>
                <a:gd name="connsiteX120" fmla="*/ 6448689 w 12192000"/>
                <a:gd name="connsiteY120" fmla="*/ 87312 h 2868172"/>
                <a:gd name="connsiteX121" fmla="*/ 6486789 w 12192000"/>
                <a:gd name="connsiteY121" fmla="*/ 106362 h 2868172"/>
                <a:gd name="connsiteX122" fmla="*/ 6523302 w 12192000"/>
                <a:gd name="connsiteY122" fmla="*/ 125412 h 2868172"/>
                <a:gd name="connsiteX123" fmla="*/ 6564577 w 12192000"/>
                <a:gd name="connsiteY123" fmla="*/ 141287 h 2868172"/>
                <a:gd name="connsiteX124" fmla="*/ 6610614 w 12192000"/>
                <a:gd name="connsiteY124" fmla="*/ 155575 h 2868172"/>
                <a:gd name="connsiteX125" fmla="*/ 6663002 w 12192000"/>
                <a:gd name="connsiteY125" fmla="*/ 166687 h 2868172"/>
                <a:gd name="connsiteX126" fmla="*/ 6723327 w 12192000"/>
                <a:gd name="connsiteY126" fmla="*/ 174625 h 2868172"/>
                <a:gd name="connsiteX127" fmla="*/ 6781799 w 12192000"/>
                <a:gd name="connsiteY127" fmla="*/ 175985 h 2868172"/>
                <a:gd name="connsiteX128" fmla="*/ 6840271 w 12192000"/>
                <a:gd name="connsiteY128" fmla="*/ 174625 h 2868172"/>
                <a:gd name="connsiteX129" fmla="*/ 6900596 w 12192000"/>
                <a:gd name="connsiteY129" fmla="*/ 166687 h 2868172"/>
                <a:gd name="connsiteX130" fmla="*/ 6952983 w 12192000"/>
                <a:gd name="connsiteY130" fmla="*/ 155575 h 2868172"/>
                <a:gd name="connsiteX131" fmla="*/ 6999021 w 12192000"/>
                <a:gd name="connsiteY131" fmla="*/ 141287 h 2868172"/>
                <a:gd name="connsiteX132" fmla="*/ 7040296 w 12192000"/>
                <a:gd name="connsiteY132" fmla="*/ 125412 h 2868172"/>
                <a:gd name="connsiteX133" fmla="*/ 7076808 w 12192000"/>
                <a:gd name="connsiteY133" fmla="*/ 106362 h 2868172"/>
                <a:gd name="connsiteX134" fmla="*/ 7114908 w 12192000"/>
                <a:gd name="connsiteY134" fmla="*/ 87312 h 2868172"/>
                <a:gd name="connsiteX135" fmla="*/ 7153008 w 12192000"/>
                <a:gd name="connsiteY135" fmla="*/ 68262 h 2868172"/>
                <a:gd name="connsiteX136" fmla="*/ 7189521 w 12192000"/>
                <a:gd name="connsiteY136" fmla="*/ 52387 h 2868172"/>
                <a:gd name="connsiteX137" fmla="*/ 7230796 w 12192000"/>
                <a:gd name="connsiteY137" fmla="*/ 36512 h 2868172"/>
                <a:gd name="connsiteX138" fmla="*/ 7276833 w 12192000"/>
                <a:gd name="connsiteY138" fmla="*/ 20637 h 2868172"/>
                <a:gd name="connsiteX139" fmla="*/ 7329221 w 12192000"/>
                <a:gd name="connsiteY139" fmla="*/ 9525 h 2868172"/>
                <a:gd name="connsiteX140" fmla="*/ 7389546 w 12192000"/>
                <a:gd name="connsiteY140" fmla="*/ 3175 h 2868172"/>
                <a:gd name="connsiteX141" fmla="*/ 7457808 w 12192000"/>
                <a:gd name="connsiteY141" fmla="*/ 0 h 2868172"/>
                <a:gd name="connsiteX142" fmla="*/ 7526071 w 12192000"/>
                <a:gd name="connsiteY142" fmla="*/ 3175 h 2868172"/>
                <a:gd name="connsiteX143" fmla="*/ 7586396 w 12192000"/>
                <a:gd name="connsiteY143" fmla="*/ 9525 h 2868172"/>
                <a:gd name="connsiteX144" fmla="*/ 7638783 w 12192000"/>
                <a:gd name="connsiteY144" fmla="*/ 20637 h 2868172"/>
                <a:gd name="connsiteX145" fmla="*/ 7684821 w 12192000"/>
                <a:gd name="connsiteY145" fmla="*/ 36512 h 2868172"/>
                <a:gd name="connsiteX146" fmla="*/ 7726096 w 12192000"/>
                <a:gd name="connsiteY146" fmla="*/ 52387 h 2868172"/>
                <a:gd name="connsiteX147" fmla="*/ 7762608 w 12192000"/>
                <a:gd name="connsiteY147" fmla="*/ 68262 h 2868172"/>
                <a:gd name="connsiteX148" fmla="*/ 7800708 w 12192000"/>
                <a:gd name="connsiteY148" fmla="*/ 87312 h 2868172"/>
                <a:gd name="connsiteX149" fmla="*/ 7838808 w 12192000"/>
                <a:gd name="connsiteY149" fmla="*/ 106362 h 2868172"/>
                <a:gd name="connsiteX150" fmla="*/ 7875321 w 12192000"/>
                <a:gd name="connsiteY150" fmla="*/ 125412 h 2868172"/>
                <a:gd name="connsiteX151" fmla="*/ 7916596 w 12192000"/>
                <a:gd name="connsiteY151" fmla="*/ 141287 h 2868172"/>
                <a:gd name="connsiteX152" fmla="*/ 7962633 w 12192000"/>
                <a:gd name="connsiteY152" fmla="*/ 155575 h 2868172"/>
                <a:gd name="connsiteX153" fmla="*/ 8015021 w 12192000"/>
                <a:gd name="connsiteY153" fmla="*/ 166687 h 2868172"/>
                <a:gd name="connsiteX154" fmla="*/ 8075346 w 12192000"/>
                <a:gd name="connsiteY154" fmla="*/ 174625 h 2868172"/>
                <a:gd name="connsiteX155" fmla="*/ 8143608 w 12192000"/>
                <a:gd name="connsiteY155" fmla="*/ 176212 h 2868172"/>
                <a:gd name="connsiteX156" fmla="*/ 8211871 w 12192000"/>
                <a:gd name="connsiteY156" fmla="*/ 174625 h 2868172"/>
                <a:gd name="connsiteX157" fmla="*/ 8272196 w 12192000"/>
                <a:gd name="connsiteY157" fmla="*/ 166687 h 2868172"/>
                <a:gd name="connsiteX158" fmla="*/ 8324583 w 12192000"/>
                <a:gd name="connsiteY158" fmla="*/ 155575 h 2868172"/>
                <a:gd name="connsiteX159" fmla="*/ 8370621 w 12192000"/>
                <a:gd name="connsiteY159" fmla="*/ 141287 h 2868172"/>
                <a:gd name="connsiteX160" fmla="*/ 8411896 w 12192000"/>
                <a:gd name="connsiteY160" fmla="*/ 125412 h 2868172"/>
                <a:gd name="connsiteX161" fmla="*/ 8448408 w 12192000"/>
                <a:gd name="connsiteY161" fmla="*/ 106362 h 2868172"/>
                <a:gd name="connsiteX162" fmla="*/ 8486508 w 12192000"/>
                <a:gd name="connsiteY162" fmla="*/ 87312 h 2868172"/>
                <a:gd name="connsiteX163" fmla="*/ 8524608 w 12192000"/>
                <a:gd name="connsiteY163" fmla="*/ 68262 h 2868172"/>
                <a:gd name="connsiteX164" fmla="*/ 8561120 w 12192000"/>
                <a:gd name="connsiteY164" fmla="*/ 52387 h 2868172"/>
                <a:gd name="connsiteX165" fmla="*/ 8602396 w 12192000"/>
                <a:gd name="connsiteY165" fmla="*/ 36512 h 2868172"/>
                <a:gd name="connsiteX166" fmla="*/ 8648432 w 12192000"/>
                <a:gd name="connsiteY166" fmla="*/ 20637 h 2868172"/>
                <a:gd name="connsiteX167" fmla="*/ 8700820 w 12192000"/>
                <a:gd name="connsiteY167" fmla="*/ 9525 h 2868172"/>
                <a:gd name="connsiteX168" fmla="*/ 8761146 w 12192000"/>
                <a:gd name="connsiteY168" fmla="*/ 3175 h 2868172"/>
                <a:gd name="connsiteX169" fmla="*/ 8827820 w 12192000"/>
                <a:gd name="connsiteY169" fmla="*/ 0 h 2868172"/>
                <a:gd name="connsiteX170" fmla="*/ 8897670 w 12192000"/>
                <a:gd name="connsiteY170" fmla="*/ 3175 h 2868172"/>
                <a:gd name="connsiteX171" fmla="*/ 8957996 w 12192000"/>
                <a:gd name="connsiteY171" fmla="*/ 9525 h 2868172"/>
                <a:gd name="connsiteX172" fmla="*/ 9010382 w 12192000"/>
                <a:gd name="connsiteY172" fmla="*/ 20637 h 2868172"/>
                <a:gd name="connsiteX173" fmla="*/ 9056420 w 12192000"/>
                <a:gd name="connsiteY173" fmla="*/ 36512 h 2868172"/>
                <a:gd name="connsiteX174" fmla="*/ 9097696 w 12192000"/>
                <a:gd name="connsiteY174" fmla="*/ 52387 h 2868172"/>
                <a:gd name="connsiteX175" fmla="*/ 9134208 w 12192000"/>
                <a:gd name="connsiteY175" fmla="*/ 68262 h 2868172"/>
                <a:gd name="connsiteX176" fmla="*/ 9172308 w 12192000"/>
                <a:gd name="connsiteY176" fmla="*/ 87312 h 2868172"/>
                <a:gd name="connsiteX177" fmla="*/ 9210408 w 12192000"/>
                <a:gd name="connsiteY177" fmla="*/ 106362 h 2868172"/>
                <a:gd name="connsiteX178" fmla="*/ 9246920 w 12192000"/>
                <a:gd name="connsiteY178" fmla="*/ 125412 h 2868172"/>
                <a:gd name="connsiteX179" fmla="*/ 9288196 w 12192000"/>
                <a:gd name="connsiteY179" fmla="*/ 141287 h 2868172"/>
                <a:gd name="connsiteX180" fmla="*/ 9334232 w 12192000"/>
                <a:gd name="connsiteY180" fmla="*/ 155575 h 2868172"/>
                <a:gd name="connsiteX181" fmla="*/ 9386620 w 12192000"/>
                <a:gd name="connsiteY181" fmla="*/ 166687 h 2868172"/>
                <a:gd name="connsiteX182" fmla="*/ 9446946 w 12192000"/>
                <a:gd name="connsiteY182" fmla="*/ 174625 h 2868172"/>
                <a:gd name="connsiteX183" fmla="*/ 9515208 w 12192000"/>
                <a:gd name="connsiteY183" fmla="*/ 176212 h 2868172"/>
                <a:gd name="connsiteX184" fmla="*/ 9583470 w 12192000"/>
                <a:gd name="connsiteY184" fmla="*/ 174625 h 2868172"/>
                <a:gd name="connsiteX185" fmla="*/ 9643796 w 12192000"/>
                <a:gd name="connsiteY185" fmla="*/ 166687 h 2868172"/>
                <a:gd name="connsiteX186" fmla="*/ 9696182 w 12192000"/>
                <a:gd name="connsiteY186" fmla="*/ 155575 h 2868172"/>
                <a:gd name="connsiteX187" fmla="*/ 9742220 w 12192000"/>
                <a:gd name="connsiteY187" fmla="*/ 141287 h 2868172"/>
                <a:gd name="connsiteX188" fmla="*/ 9783496 w 12192000"/>
                <a:gd name="connsiteY188" fmla="*/ 125412 h 2868172"/>
                <a:gd name="connsiteX189" fmla="*/ 9820008 w 12192000"/>
                <a:gd name="connsiteY189" fmla="*/ 106362 h 2868172"/>
                <a:gd name="connsiteX190" fmla="*/ 9896208 w 12192000"/>
                <a:gd name="connsiteY190" fmla="*/ 68262 h 2868172"/>
                <a:gd name="connsiteX191" fmla="*/ 9932720 w 12192000"/>
                <a:gd name="connsiteY191" fmla="*/ 52387 h 2868172"/>
                <a:gd name="connsiteX192" fmla="*/ 9973996 w 12192000"/>
                <a:gd name="connsiteY192" fmla="*/ 36512 h 2868172"/>
                <a:gd name="connsiteX193" fmla="*/ 10020032 w 12192000"/>
                <a:gd name="connsiteY193" fmla="*/ 20637 h 2868172"/>
                <a:gd name="connsiteX194" fmla="*/ 10072420 w 12192000"/>
                <a:gd name="connsiteY194" fmla="*/ 9525 h 2868172"/>
                <a:gd name="connsiteX195" fmla="*/ 10132746 w 12192000"/>
                <a:gd name="connsiteY195" fmla="*/ 3175 h 2868172"/>
                <a:gd name="connsiteX196" fmla="*/ 10201008 w 12192000"/>
                <a:gd name="connsiteY196" fmla="*/ 0 h 2868172"/>
                <a:gd name="connsiteX197" fmla="*/ 10269270 w 12192000"/>
                <a:gd name="connsiteY197" fmla="*/ 3175 h 2868172"/>
                <a:gd name="connsiteX198" fmla="*/ 10329596 w 12192000"/>
                <a:gd name="connsiteY198" fmla="*/ 9525 h 2868172"/>
                <a:gd name="connsiteX199" fmla="*/ 10381982 w 12192000"/>
                <a:gd name="connsiteY199" fmla="*/ 20637 h 2868172"/>
                <a:gd name="connsiteX200" fmla="*/ 10428020 w 12192000"/>
                <a:gd name="connsiteY200" fmla="*/ 36512 h 2868172"/>
                <a:gd name="connsiteX201" fmla="*/ 10469296 w 12192000"/>
                <a:gd name="connsiteY201" fmla="*/ 52387 h 2868172"/>
                <a:gd name="connsiteX202" fmla="*/ 10505808 w 12192000"/>
                <a:gd name="connsiteY202" fmla="*/ 68262 h 2868172"/>
                <a:gd name="connsiteX203" fmla="*/ 10543908 w 12192000"/>
                <a:gd name="connsiteY203" fmla="*/ 87312 h 2868172"/>
                <a:gd name="connsiteX204" fmla="*/ 10582008 w 12192000"/>
                <a:gd name="connsiteY204" fmla="*/ 106362 h 2868172"/>
                <a:gd name="connsiteX205" fmla="*/ 10618520 w 12192000"/>
                <a:gd name="connsiteY205" fmla="*/ 125412 h 2868172"/>
                <a:gd name="connsiteX206" fmla="*/ 10659796 w 12192000"/>
                <a:gd name="connsiteY206" fmla="*/ 141287 h 2868172"/>
                <a:gd name="connsiteX207" fmla="*/ 10705832 w 12192000"/>
                <a:gd name="connsiteY207" fmla="*/ 155575 h 2868172"/>
                <a:gd name="connsiteX208" fmla="*/ 10758220 w 12192000"/>
                <a:gd name="connsiteY208" fmla="*/ 166687 h 2868172"/>
                <a:gd name="connsiteX209" fmla="*/ 10818546 w 12192000"/>
                <a:gd name="connsiteY209" fmla="*/ 174625 h 2868172"/>
                <a:gd name="connsiteX210" fmla="*/ 10886808 w 12192000"/>
                <a:gd name="connsiteY210" fmla="*/ 176212 h 2868172"/>
                <a:gd name="connsiteX211" fmla="*/ 10955070 w 12192000"/>
                <a:gd name="connsiteY211" fmla="*/ 174625 h 2868172"/>
                <a:gd name="connsiteX212" fmla="*/ 11015396 w 12192000"/>
                <a:gd name="connsiteY212" fmla="*/ 166687 h 2868172"/>
                <a:gd name="connsiteX213" fmla="*/ 11067782 w 12192000"/>
                <a:gd name="connsiteY213" fmla="*/ 155575 h 2868172"/>
                <a:gd name="connsiteX214" fmla="*/ 11113820 w 12192000"/>
                <a:gd name="connsiteY214" fmla="*/ 141287 h 2868172"/>
                <a:gd name="connsiteX215" fmla="*/ 11155096 w 12192000"/>
                <a:gd name="connsiteY215" fmla="*/ 125412 h 2868172"/>
                <a:gd name="connsiteX216" fmla="*/ 11191608 w 12192000"/>
                <a:gd name="connsiteY216" fmla="*/ 106362 h 2868172"/>
                <a:gd name="connsiteX217" fmla="*/ 11229708 w 12192000"/>
                <a:gd name="connsiteY217" fmla="*/ 87312 h 2868172"/>
                <a:gd name="connsiteX218" fmla="*/ 11267808 w 12192000"/>
                <a:gd name="connsiteY218" fmla="*/ 68262 h 2868172"/>
                <a:gd name="connsiteX219" fmla="*/ 11304320 w 12192000"/>
                <a:gd name="connsiteY219" fmla="*/ 52387 h 2868172"/>
                <a:gd name="connsiteX220" fmla="*/ 11345596 w 12192000"/>
                <a:gd name="connsiteY220" fmla="*/ 36512 h 2868172"/>
                <a:gd name="connsiteX221" fmla="*/ 11391632 w 12192000"/>
                <a:gd name="connsiteY221" fmla="*/ 20637 h 2868172"/>
                <a:gd name="connsiteX222" fmla="*/ 11444020 w 12192000"/>
                <a:gd name="connsiteY222" fmla="*/ 9525 h 2868172"/>
                <a:gd name="connsiteX223" fmla="*/ 11504346 w 12192000"/>
                <a:gd name="connsiteY223" fmla="*/ 3175 h 2868172"/>
                <a:gd name="connsiteX224" fmla="*/ 11572608 w 12192000"/>
                <a:gd name="connsiteY224" fmla="*/ 0 h 2868172"/>
                <a:gd name="connsiteX225" fmla="*/ 11640870 w 12192000"/>
                <a:gd name="connsiteY225" fmla="*/ 3175 h 2868172"/>
                <a:gd name="connsiteX226" fmla="*/ 11701196 w 12192000"/>
                <a:gd name="connsiteY226" fmla="*/ 9525 h 2868172"/>
                <a:gd name="connsiteX227" fmla="*/ 11753582 w 12192000"/>
                <a:gd name="connsiteY227" fmla="*/ 20637 h 2868172"/>
                <a:gd name="connsiteX228" fmla="*/ 11799620 w 12192000"/>
                <a:gd name="connsiteY228" fmla="*/ 36512 h 2868172"/>
                <a:gd name="connsiteX229" fmla="*/ 11840896 w 12192000"/>
                <a:gd name="connsiteY229" fmla="*/ 52387 h 2868172"/>
                <a:gd name="connsiteX230" fmla="*/ 11877408 w 12192000"/>
                <a:gd name="connsiteY230" fmla="*/ 68262 h 2868172"/>
                <a:gd name="connsiteX231" fmla="*/ 11915508 w 12192000"/>
                <a:gd name="connsiteY231" fmla="*/ 87312 h 2868172"/>
                <a:gd name="connsiteX232" fmla="*/ 11953608 w 12192000"/>
                <a:gd name="connsiteY232" fmla="*/ 106362 h 2868172"/>
                <a:gd name="connsiteX233" fmla="*/ 11990120 w 12192000"/>
                <a:gd name="connsiteY233" fmla="*/ 125412 h 2868172"/>
                <a:gd name="connsiteX234" fmla="*/ 12031396 w 12192000"/>
                <a:gd name="connsiteY234" fmla="*/ 141287 h 2868172"/>
                <a:gd name="connsiteX235" fmla="*/ 12077432 w 12192000"/>
                <a:gd name="connsiteY235" fmla="*/ 155575 h 2868172"/>
                <a:gd name="connsiteX236" fmla="*/ 12129820 w 12192000"/>
                <a:gd name="connsiteY236" fmla="*/ 166688 h 2868172"/>
                <a:gd name="connsiteX237" fmla="*/ 12190146 w 12192000"/>
                <a:gd name="connsiteY237" fmla="*/ 174625 h 2868172"/>
                <a:gd name="connsiteX238" fmla="*/ 12192000 w 12192000"/>
                <a:gd name="connsiteY238" fmla="*/ 174668 h 2868172"/>
                <a:gd name="connsiteX239" fmla="*/ 12192000 w 12192000"/>
                <a:gd name="connsiteY239" fmla="*/ 319047 h 2868172"/>
                <a:gd name="connsiteX240" fmla="*/ 12192000 w 12192000"/>
                <a:gd name="connsiteY240" fmla="*/ 885826 h 2868172"/>
                <a:gd name="connsiteX241" fmla="*/ 12192000 w 12192000"/>
                <a:gd name="connsiteY241" fmla="*/ 1030205 h 2868172"/>
                <a:gd name="connsiteX242" fmla="*/ 12192000 w 12192000"/>
                <a:gd name="connsiteY242" fmla="*/ 1553722 h 2868172"/>
                <a:gd name="connsiteX243" fmla="*/ 12192000 w 12192000"/>
                <a:gd name="connsiteY243" fmla="*/ 1787292 h 2868172"/>
                <a:gd name="connsiteX244" fmla="*/ 12192000 w 12192000"/>
                <a:gd name="connsiteY244" fmla="*/ 1931671 h 2868172"/>
                <a:gd name="connsiteX245" fmla="*/ 12192000 w 12192000"/>
                <a:gd name="connsiteY245" fmla="*/ 2868172 h 2868172"/>
                <a:gd name="connsiteX246" fmla="*/ 12191997 w 12192000"/>
                <a:gd name="connsiteY246" fmla="*/ 2868172 h 2868172"/>
                <a:gd name="connsiteX247" fmla="*/ 1 w 12192000"/>
                <a:gd name="connsiteY247" fmla="*/ 2868172 h 2868172"/>
                <a:gd name="connsiteX248" fmla="*/ 0 w 12192000"/>
                <a:gd name="connsiteY248" fmla="*/ 2868172 h 2868172"/>
                <a:gd name="connsiteX249" fmla="*/ 0 w 12192000"/>
                <a:gd name="connsiteY249" fmla="*/ 1931671 h 2868172"/>
                <a:gd name="connsiteX250" fmla="*/ 0 w 12192000"/>
                <a:gd name="connsiteY250" fmla="*/ 1787292 h 2868172"/>
                <a:gd name="connsiteX251" fmla="*/ 0 w 12192000"/>
                <a:gd name="connsiteY251" fmla="*/ 1553722 h 2868172"/>
                <a:gd name="connsiteX252" fmla="*/ 0 w 12192000"/>
                <a:gd name="connsiteY252" fmla="*/ 1030205 h 2868172"/>
                <a:gd name="connsiteX253" fmla="*/ 0 w 12192000"/>
                <a:gd name="connsiteY253" fmla="*/ 885826 h 2868172"/>
                <a:gd name="connsiteX254" fmla="*/ 0 w 12192000"/>
                <a:gd name="connsiteY254" fmla="*/ 319047 h 2868172"/>
                <a:gd name="connsiteX255" fmla="*/ 0 w 12192000"/>
                <a:gd name="connsiteY255" fmla="*/ 174668 h 2868172"/>
                <a:gd name="connsiteX256" fmla="*/ 1852 w 12192000"/>
                <a:gd name="connsiteY256" fmla="*/ 174625 h 2868172"/>
                <a:gd name="connsiteX257" fmla="*/ 62177 w 12192000"/>
                <a:gd name="connsiteY257" fmla="*/ 166687 h 2868172"/>
                <a:gd name="connsiteX258" fmla="*/ 114564 w 12192000"/>
                <a:gd name="connsiteY258" fmla="*/ 155575 h 2868172"/>
                <a:gd name="connsiteX259" fmla="*/ 160602 w 12192000"/>
                <a:gd name="connsiteY259" fmla="*/ 141287 h 2868172"/>
                <a:gd name="connsiteX260" fmla="*/ 201877 w 12192000"/>
                <a:gd name="connsiteY260" fmla="*/ 125412 h 2868172"/>
                <a:gd name="connsiteX261" fmla="*/ 238389 w 12192000"/>
                <a:gd name="connsiteY261" fmla="*/ 106362 h 2868172"/>
                <a:gd name="connsiteX262" fmla="*/ 276489 w 12192000"/>
                <a:gd name="connsiteY262" fmla="*/ 87312 h 2868172"/>
                <a:gd name="connsiteX263" fmla="*/ 314589 w 12192000"/>
                <a:gd name="connsiteY263" fmla="*/ 68262 h 2868172"/>
                <a:gd name="connsiteX264" fmla="*/ 351102 w 12192000"/>
                <a:gd name="connsiteY264" fmla="*/ 52387 h 2868172"/>
                <a:gd name="connsiteX265" fmla="*/ 392377 w 12192000"/>
                <a:gd name="connsiteY265" fmla="*/ 36512 h 2868172"/>
                <a:gd name="connsiteX266" fmla="*/ 438414 w 12192000"/>
                <a:gd name="connsiteY266" fmla="*/ 20637 h 2868172"/>
                <a:gd name="connsiteX267" fmla="*/ 490802 w 12192000"/>
                <a:gd name="connsiteY267" fmla="*/ 9525 h 2868172"/>
                <a:gd name="connsiteX268" fmla="*/ 551127 w 12192000"/>
                <a:gd name="connsiteY268" fmla="*/ 3175 h 286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12192000" h="286817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5" y="20637"/>
                  </a:lnTo>
                  <a:lnTo>
                    <a:pt x="4605602" y="9525"/>
                  </a:lnTo>
                  <a:lnTo>
                    <a:pt x="4665928" y="3175"/>
                  </a:lnTo>
                  <a:lnTo>
                    <a:pt x="4734189" y="0"/>
                  </a:lnTo>
                  <a:lnTo>
                    <a:pt x="4802453" y="3175"/>
                  </a:lnTo>
                  <a:lnTo>
                    <a:pt x="4862777" y="9525"/>
                  </a:lnTo>
                  <a:lnTo>
                    <a:pt x="4915165" y="20637"/>
                  </a:lnTo>
                  <a:lnTo>
                    <a:pt x="4961201" y="36512"/>
                  </a:lnTo>
                  <a:lnTo>
                    <a:pt x="5002477" y="52387"/>
                  </a:lnTo>
                  <a:lnTo>
                    <a:pt x="5038989" y="68262"/>
                  </a:lnTo>
                  <a:lnTo>
                    <a:pt x="5077090" y="87312"/>
                  </a:lnTo>
                  <a:lnTo>
                    <a:pt x="5115189" y="106362"/>
                  </a:lnTo>
                  <a:lnTo>
                    <a:pt x="5151701" y="125412"/>
                  </a:lnTo>
                  <a:lnTo>
                    <a:pt x="5192977"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9"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319047"/>
                  </a:lnTo>
                  <a:lnTo>
                    <a:pt x="12192000" y="885826"/>
                  </a:lnTo>
                  <a:lnTo>
                    <a:pt x="12192000" y="1030205"/>
                  </a:lnTo>
                  <a:lnTo>
                    <a:pt x="12192000" y="1553722"/>
                  </a:lnTo>
                  <a:lnTo>
                    <a:pt x="12192000" y="1787292"/>
                  </a:lnTo>
                  <a:lnTo>
                    <a:pt x="12192000" y="1931671"/>
                  </a:lnTo>
                  <a:lnTo>
                    <a:pt x="12192000" y="2868172"/>
                  </a:lnTo>
                  <a:lnTo>
                    <a:pt x="12191997" y="2868172"/>
                  </a:lnTo>
                  <a:lnTo>
                    <a:pt x="1" y="2868172"/>
                  </a:lnTo>
                  <a:lnTo>
                    <a:pt x="0" y="2868172"/>
                  </a:lnTo>
                  <a:lnTo>
                    <a:pt x="0" y="1931671"/>
                  </a:lnTo>
                  <a:lnTo>
                    <a:pt x="0" y="1787292"/>
                  </a:lnTo>
                  <a:lnTo>
                    <a:pt x="0" y="1553722"/>
                  </a:lnTo>
                  <a:lnTo>
                    <a:pt x="0" y="1030205"/>
                  </a:lnTo>
                  <a:lnTo>
                    <a:pt x="0" y="885826"/>
                  </a:lnTo>
                  <a:lnTo>
                    <a:pt x="0" y="319047"/>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7A502461-DBD9-4B84-92C9-8D95C948D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845450"/>
              <a:ext cx="12192000" cy="3012550"/>
            </a:xfrm>
            <a:custGeom>
              <a:avLst/>
              <a:gdLst>
                <a:gd name="connsiteX0" fmla="*/ 619389 w 12192000"/>
                <a:gd name="connsiteY0" fmla="*/ 0 h 3012550"/>
                <a:gd name="connsiteX1" fmla="*/ 687652 w 12192000"/>
                <a:gd name="connsiteY1" fmla="*/ 3175 h 3012550"/>
                <a:gd name="connsiteX2" fmla="*/ 747977 w 12192000"/>
                <a:gd name="connsiteY2" fmla="*/ 9525 h 3012550"/>
                <a:gd name="connsiteX3" fmla="*/ 800364 w 12192000"/>
                <a:gd name="connsiteY3" fmla="*/ 20637 h 3012550"/>
                <a:gd name="connsiteX4" fmla="*/ 846402 w 12192000"/>
                <a:gd name="connsiteY4" fmla="*/ 36512 h 3012550"/>
                <a:gd name="connsiteX5" fmla="*/ 887677 w 12192000"/>
                <a:gd name="connsiteY5" fmla="*/ 52387 h 3012550"/>
                <a:gd name="connsiteX6" fmla="*/ 924189 w 12192000"/>
                <a:gd name="connsiteY6" fmla="*/ 68262 h 3012550"/>
                <a:gd name="connsiteX7" fmla="*/ 962289 w 12192000"/>
                <a:gd name="connsiteY7" fmla="*/ 87312 h 3012550"/>
                <a:gd name="connsiteX8" fmla="*/ 1000389 w 12192000"/>
                <a:gd name="connsiteY8" fmla="*/ 106362 h 3012550"/>
                <a:gd name="connsiteX9" fmla="*/ 1036902 w 12192000"/>
                <a:gd name="connsiteY9" fmla="*/ 125412 h 3012550"/>
                <a:gd name="connsiteX10" fmla="*/ 1078177 w 12192000"/>
                <a:gd name="connsiteY10" fmla="*/ 141287 h 3012550"/>
                <a:gd name="connsiteX11" fmla="*/ 1124214 w 12192000"/>
                <a:gd name="connsiteY11" fmla="*/ 155575 h 3012550"/>
                <a:gd name="connsiteX12" fmla="*/ 1176602 w 12192000"/>
                <a:gd name="connsiteY12" fmla="*/ 166687 h 3012550"/>
                <a:gd name="connsiteX13" fmla="*/ 1236927 w 12192000"/>
                <a:gd name="connsiteY13" fmla="*/ 174625 h 3012550"/>
                <a:gd name="connsiteX14" fmla="*/ 1305189 w 12192000"/>
                <a:gd name="connsiteY14" fmla="*/ 176212 h 3012550"/>
                <a:gd name="connsiteX15" fmla="*/ 1373452 w 12192000"/>
                <a:gd name="connsiteY15" fmla="*/ 174625 h 3012550"/>
                <a:gd name="connsiteX16" fmla="*/ 1433777 w 12192000"/>
                <a:gd name="connsiteY16" fmla="*/ 166687 h 3012550"/>
                <a:gd name="connsiteX17" fmla="*/ 1486164 w 12192000"/>
                <a:gd name="connsiteY17" fmla="*/ 155575 h 3012550"/>
                <a:gd name="connsiteX18" fmla="*/ 1532202 w 12192000"/>
                <a:gd name="connsiteY18" fmla="*/ 141287 h 3012550"/>
                <a:gd name="connsiteX19" fmla="*/ 1573477 w 12192000"/>
                <a:gd name="connsiteY19" fmla="*/ 125412 h 3012550"/>
                <a:gd name="connsiteX20" fmla="*/ 1609989 w 12192000"/>
                <a:gd name="connsiteY20" fmla="*/ 106362 h 3012550"/>
                <a:gd name="connsiteX21" fmla="*/ 1648089 w 12192000"/>
                <a:gd name="connsiteY21" fmla="*/ 87312 h 3012550"/>
                <a:gd name="connsiteX22" fmla="*/ 1686189 w 12192000"/>
                <a:gd name="connsiteY22" fmla="*/ 68262 h 3012550"/>
                <a:gd name="connsiteX23" fmla="*/ 1722702 w 12192000"/>
                <a:gd name="connsiteY23" fmla="*/ 52387 h 3012550"/>
                <a:gd name="connsiteX24" fmla="*/ 1763977 w 12192000"/>
                <a:gd name="connsiteY24" fmla="*/ 36512 h 3012550"/>
                <a:gd name="connsiteX25" fmla="*/ 1810014 w 12192000"/>
                <a:gd name="connsiteY25" fmla="*/ 20637 h 3012550"/>
                <a:gd name="connsiteX26" fmla="*/ 1862402 w 12192000"/>
                <a:gd name="connsiteY26" fmla="*/ 9525 h 3012550"/>
                <a:gd name="connsiteX27" fmla="*/ 1922727 w 12192000"/>
                <a:gd name="connsiteY27" fmla="*/ 3175 h 3012550"/>
                <a:gd name="connsiteX28" fmla="*/ 1990989 w 12192000"/>
                <a:gd name="connsiteY28" fmla="*/ 0 h 3012550"/>
                <a:gd name="connsiteX29" fmla="*/ 2059252 w 12192000"/>
                <a:gd name="connsiteY29" fmla="*/ 3175 h 3012550"/>
                <a:gd name="connsiteX30" fmla="*/ 2119577 w 12192000"/>
                <a:gd name="connsiteY30" fmla="*/ 9525 h 3012550"/>
                <a:gd name="connsiteX31" fmla="*/ 2171964 w 12192000"/>
                <a:gd name="connsiteY31" fmla="*/ 20637 h 3012550"/>
                <a:gd name="connsiteX32" fmla="*/ 2218002 w 12192000"/>
                <a:gd name="connsiteY32" fmla="*/ 36512 h 3012550"/>
                <a:gd name="connsiteX33" fmla="*/ 2259277 w 12192000"/>
                <a:gd name="connsiteY33" fmla="*/ 52387 h 3012550"/>
                <a:gd name="connsiteX34" fmla="*/ 2295789 w 12192000"/>
                <a:gd name="connsiteY34" fmla="*/ 68262 h 3012550"/>
                <a:gd name="connsiteX35" fmla="*/ 2333889 w 12192000"/>
                <a:gd name="connsiteY35" fmla="*/ 87312 h 3012550"/>
                <a:gd name="connsiteX36" fmla="*/ 2371989 w 12192000"/>
                <a:gd name="connsiteY36" fmla="*/ 106362 h 3012550"/>
                <a:gd name="connsiteX37" fmla="*/ 2408502 w 12192000"/>
                <a:gd name="connsiteY37" fmla="*/ 125412 h 3012550"/>
                <a:gd name="connsiteX38" fmla="*/ 2449777 w 12192000"/>
                <a:gd name="connsiteY38" fmla="*/ 141287 h 3012550"/>
                <a:gd name="connsiteX39" fmla="*/ 2495814 w 12192000"/>
                <a:gd name="connsiteY39" fmla="*/ 155575 h 3012550"/>
                <a:gd name="connsiteX40" fmla="*/ 2548202 w 12192000"/>
                <a:gd name="connsiteY40" fmla="*/ 166687 h 3012550"/>
                <a:gd name="connsiteX41" fmla="*/ 2608527 w 12192000"/>
                <a:gd name="connsiteY41" fmla="*/ 174625 h 3012550"/>
                <a:gd name="connsiteX42" fmla="*/ 2676789 w 12192000"/>
                <a:gd name="connsiteY42" fmla="*/ 176212 h 3012550"/>
                <a:gd name="connsiteX43" fmla="*/ 2745052 w 12192000"/>
                <a:gd name="connsiteY43" fmla="*/ 174625 h 3012550"/>
                <a:gd name="connsiteX44" fmla="*/ 2805377 w 12192000"/>
                <a:gd name="connsiteY44" fmla="*/ 166687 h 3012550"/>
                <a:gd name="connsiteX45" fmla="*/ 2857764 w 12192000"/>
                <a:gd name="connsiteY45" fmla="*/ 155575 h 3012550"/>
                <a:gd name="connsiteX46" fmla="*/ 2903802 w 12192000"/>
                <a:gd name="connsiteY46" fmla="*/ 141287 h 3012550"/>
                <a:gd name="connsiteX47" fmla="*/ 2945077 w 12192000"/>
                <a:gd name="connsiteY47" fmla="*/ 125412 h 3012550"/>
                <a:gd name="connsiteX48" fmla="*/ 2981589 w 12192000"/>
                <a:gd name="connsiteY48" fmla="*/ 106362 h 3012550"/>
                <a:gd name="connsiteX49" fmla="*/ 3019689 w 12192000"/>
                <a:gd name="connsiteY49" fmla="*/ 87312 h 3012550"/>
                <a:gd name="connsiteX50" fmla="*/ 3057789 w 12192000"/>
                <a:gd name="connsiteY50" fmla="*/ 68262 h 3012550"/>
                <a:gd name="connsiteX51" fmla="*/ 3094302 w 12192000"/>
                <a:gd name="connsiteY51" fmla="*/ 52387 h 3012550"/>
                <a:gd name="connsiteX52" fmla="*/ 3135577 w 12192000"/>
                <a:gd name="connsiteY52" fmla="*/ 36512 h 3012550"/>
                <a:gd name="connsiteX53" fmla="*/ 3181614 w 12192000"/>
                <a:gd name="connsiteY53" fmla="*/ 20637 h 3012550"/>
                <a:gd name="connsiteX54" fmla="*/ 3234002 w 12192000"/>
                <a:gd name="connsiteY54" fmla="*/ 9525 h 3012550"/>
                <a:gd name="connsiteX55" fmla="*/ 3294327 w 12192000"/>
                <a:gd name="connsiteY55" fmla="*/ 3175 h 3012550"/>
                <a:gd name="connsiteX56" fmla="*/ 3361002 w 12192000"/>
                <a:gd name="connsiteY56" fmla="*/ 0 h 3012550"/>
                <a:gd name="connsiteX57" fmla="*/ 3430852 w 12192000"/>
                <a:gd name="connsiteY57" fmla="*/ 3175 h 3012550"/>
                <a:gd name="connsiteX58" fmla="*/ 3491177 w 12192000"/>
                <a:gd name="connsiteY58" fmla="*/ 9525 h 3012550"/>
                <a:gd name="connsiteX59" fmla="*/ 3543564 w 12192000"/>
                <a:gd name="connsiteY59" fmla="*/ 20637 h 3012550"/>
                <a:gd name="connsiteX60" fmla="*/ 3589602 w 12192000"/>
                <a:gd name="connsiteY60" fmla="*/ 36512 h 3012550"/>
                <a:gd name="connsiteX61" fmla="*/ 3630877 w 12192000"/>
                <a:gd name="connsiteY61" fmla="*/ 52387 h 3012550"/>
                <a:gd name="connsiteX62" fmla="*/ 3667389 w 12192000"/>
                <a:gd name="connsiteY62" fmla="*/ 68262 h 3012550"/>
                <a:gd name="connsiteX63" fmla="*/ 3705489 w 12192000"/>
                <a:gd name="connsiteY63" fmla="*/ 87312 h 3012550"/>
                <a:gd name="connsiteX64" fmla="*/ 3743589 w 12192000"/>
                <a:gd name="connsiteY64" fmla="*/ 106362 h 3012550"/>
                <a:gd name="connsiteX65" fmla="*/ 3780102 w 12192000"/>
                <a:gd name="connsiteY65" fmla="*/ 125412 h 3012550"/>
                <a:gd name="connsiteX66" fmla="*/ 3821377 w 12192000"/>
                <a:gd name="connsiteY66" fmla="*/ 141287 h 3012550"/>
                <a:gd name="connsiteX67" fmla="*/ 3867414 w 12192000"/>
                <a:gd name="connsiteY67" fmla="*/ 155575 h 3012550"/>
                <a:gd name="connsiteX68" fmla="*/ 3919802 w 12192000"/>
                <a:gd name="connsiteY68" fmla="*/ 166687 h 3012550"/>
                <a:gd name="connsiteX69" fmla="*/ 3980127 w 12192000"/>
                <a:gd name="connsiteY69" fmla="*/ 174625 h 3012550"/>
                <a:gd name="connsiteX70" fmla="*/ 4048389 w 12192000"/>
                <a:gd name="connsiteY70" fmla="*/ 176212 h 3012550"/>
                <a:gd name="connsiteX71" fmla="*/ 4116652 w 12192000"/>
                <a:gd name="connsiteY71" fmla="*/ 174625 h 3012550"/>
                <a:gd name="connsiteX72" fmla="*/ 4176977 w 12192000"/>
                <a:gd name="connsiteY72" fmla="*/ 166687 h 3012550"/>
                <a:gd name="connsiteX73" fmla="*/ 4229364 w 12192000"/>
                <a:gd name="connsiteY73" fmla="*/ 155575 h 3012550"/>
                <a:gd name="connsiteX74" fmla="*/ 4275402 w 12192000"/>
                <a:gd name="connsiteY74" fmla="*/ 141287 h 3012550"/>
                <a:gd name="connsiteX75" fmla="*/ 4316677 w 12192000"/>
                <a:gd name="connsiteY75" fmla="*/ 125412 h 3012550"/>
                <a:gd name="connsiteX76" fmla="*/ 4353189 w 12192000"/>
                <a:gd name="connsiteY76" fmla="*/ 106362 h 3012550"/>
                <a:gd name="connsiteX77" fmla="*/ 4429389 w 12192000"/>
                <a:gd name="connsiteY77" fmla="*/ 68262 h 3012550"/>
                <a:gd name="connsiteX78" fmla="*/ 4465902 w 12192000"/>
                <a:gd name="connsiteY78" fmla="*/ 52387 h 3012550"/>
                <a:gd name="connsiteX79" fmla="*/ 4507177 w 12192000"/>
                <a:gd name="connsiteY79" fmla="*/ 36512 h 3012550"/>
                <a:gd name="connsiteX80" fmla="*/ 4553215 w 12192000"/>
                <a:gd name="connsiteY80" fmla="*/ 20637 h 3012550"/>
                <a:gd name="connsiteX81" fmla="*/ 4605602 w 12192000"/>
                <a:gd name="connsiteY81" fmla="*/ 9525 h 3012550"/>
                <a:gd name="connsiteX82" fmla="*/ 4665928 w 12192000"/>
                <a:gd name="connsiteY82" fmla="*/ 3175 h 3012550"/>
                <a:gd name="connsiteX83" fmla="*/ 4734189 w 12192000"/>
                <a:gd name="connsiteY83" fmla="*/ 0 h 3012550"/>
                <a:gd name="connsiteX84" fmla="*/ 4802453 w 12192000"/>
                <a:gd name="connsiteY84" fmla="*/ 3175 h 3012550"/>
                <a:gd name="connsiteX85" fmla="*/ 4862777 w 12192000"/>
                <a:gd name="connsiteY85" fmla="*/ 9525 h 3012550"/>
                <a:gd name="connsiteX86" fmla="*/ 4915165 w 12192000"/>
                <a:gd name="connsiteY86" fmla="*/ 20637 h 3012550"/>
                <a:gd name="connsiteX87" fmla="*/ 4961201 w 12192000"/>
                <a:gd name="connsiteY87" fmla="*/ 36512 h 3012550"/>
                <a:gd name="connsiteX88" fmla="*/ 5002477 w 12192000"/>
                <a:gd name="connsiteY88" fmla="*/ 52387 h 3012550"/>
                <a:gd name="connsiteX89" fmla="*/ 5038989 w 12192000"/>
                <a:gd name="connsiteY89" fmla="*/ 68262 h 3012550"/>
                <a:gd name="connsiteX90" fmla="*/ 5077090 w 12192000"/>
                <a:gd name="connsiteY90" fmla="*/ 87312 h 3012550"/>
                <a:gd name="connsiteX91" fmla="*/ 5115189 w 12192000"/>
                <a:gd name="connsiteY91" fmla="*/ 106362 h 3012550"/>
                <a:gd name="connsiteX92" fmla="*/ 5151701 w 12192000"/>
                <a:gd name="connsiteY92" fmla="*/ 125412 h 3012550"/>
                <a:gd name="connsiteX93" fmla="*/ 5192977 w 12192000"/>
                <a:gd name="connsiteY93" fmla="*/ 141287 h 3012550"/>
                <a:gd name="connsiteX94" fmla="*/ 5239014 w 12192000"/>
                <a:gd name="connsiteY94" fmla="*/ 155575 h 3012550"/>
                <a:gd name="connsiteX95" fmla="*/ 5291401 w 12192000"/>
                <a:gd name="connsiteY95" fmla="*/ 166687 h 3012550"/>
                <a:gd name="connsiteX96" fmla="*/ 5351727 w 12192000"/>
                <a:gd name="connsiteY96" fmla="*/ 174625 h 3012550"/>
                <a:gd name="connsiteX97" fmla="*/ 5410199 w 12192000"/>
                <a:gd name="connsiteY97" fmla="*/ 175985 h 3012550"/>
                <a:gd name="connsiteX98" fmla="*/ 5468671 w 12192000"/>
                <a:gd name="connsiteY98" fmla="*/ 174625 h 3012550"/>
                <a:gd name="connsiteX99" fmla="*/ 5528996 w 12192000"/>
                <a:gd name="connsiteY99" fmla="*/ 166687 h 3012550"/>
                <a:gd name="connsiteX100" fmla="*/ 5581383 w 12192000"/>
                <a:gd name="connsiteY100" fmla="*/ 155575 h 3012550"/>
                <a:gd name="connsiteX101" fmla="*/ 5627421 w 12192000"/>
                <a:gd name="connsiteY101" fmla="*/ 141287 h 3012550"/>
                <a:gd name="connsiteX102" fmla="*/ 5668696 w 12192000"/>
                <a:gd name="connsiteY102" fmla="*/ 125412 h 3012550"/>
                <a:gd name="connsiteX103" fmla="*/ 5705209 w 12192000"/>
                <a:gd name="connsiteY103" fmla="*/ 106362 h 3012550"/>
                <a:gd name="connsiteX104" fmla="*/ 5743308 w 12192000"/>
                <a:gd name="connsiteY104" fmla="*/ 87312 h 3012550"/>
                <a:gd name="connsiteX105" fmla="*/ 5781408 w 12192000"/>
                <a:gd name="connsiteY105" fmla="*/ 68262 h 3012550"/>
                <a:gd name="connsiteX106" fmla="*/ 5817921 w 12192000"/>
                <a:gd name="connsiteY106" fmla="*/ 52387 h 3012550"/>
                <a:gd name="connsiteX107" fmla="*/ 5859196 w 12192000"/>
                <a:gd name="connsiteY107" fmla="*/ 36512 h 3012550"/>
                <a:gd name="connsiteX108" fmla="*/ 5905234 w 12192000"/>
                <a:gd name="connsiteY108" fmla="*/ 20637 h 3012550"/>
                <a:gd name="connsiteX109" fmla="*/ 5957621 w 12192000"/>
                <a:gd name="connsiteY109" fmla="*/ 9525 h 3012550"/>
                <a:gd name="connsiteX110" fmla="*/ 6017947 w 12192000"/>
                <a:gd name="connsiteY110" fmla="*/ 3175 h 3012550"/>
                <a:gd name="connsiteX111" fmla="*/ 6086209 w 12192000"/>
                <a:gd name="connsiteY111" fmla="*/ 0 h 3012550"/>
                <a:gd name="connsiteX112" fmla="*/ 6095999 w 12192000"/>
                <a:gd name="connsiteY112" fmla="*/ 455 h 3012550"/>
                <a:gd name="connsiteX113" fmla="*/ 6105789 w 12192000"/>
                <a:gd name="connsiteY113" fmla="*/ 0 h 3012550"/>
                <a:gd name="connsiteX114" fmla="*/ 6174052 w 12192000"/>
                <a:gd name="connsiteY114" fmla="*/ 3175 h 3012550"/>
                <a:gd name="connsiteX115" fmla="*/ 6234377 w 12192000"/>
                <a:gd name="connsiteY115" fmla="*/ 9525 h 3012550"/>
                <a:gd name="connsiteX116" fmla="*/ 6286764 w 12192000"/>
                <a:gd name="connsiteY116" fmla="*/ 20637 h 3012550"/>
                <a:gd name="connsiteX117" fmla="*/ 6332802 w 12192000"/>
                <a:gd name="connsiteY117" fmla="*/ 36512 h 3012550"/>
                <a:gd name="connsiteX118" fmla="*/ 6374077 w 12192000"/>
                <a:gd name="connsiteY118" fmla="*/ 52387 h 3012550"/>
                <a:gd name="connsiteX119" fmla="*/ 6410589 w 12192000"/>
                <a:gd name="connsiteY119" fmla="*/ 68262 h 3012550"/>
                <a:gd name="connsiteX120" fmla="*/ 6448689 w 12192000"/>
                <a:gd name="connsiteY120" fmla="*/ 87312 h 3012550"/>
                <a:gd name="connsiteX121" fmla="*/ 6486789 w 12192000"/>
                <a:gd name="connsiteY121" fmla="*/ 106362 h 3012550"/>
                <a:gd name="connsiteX122" fmla="*/ 6523302 w 12192000"/>
                <a:gd name="connsiteY122" fmla="*/ 125412 h 3012550"/>
                <a:gd name="connsiteX123" fmla="*/ 6564577 w 12192000"/>
                <a:gd name="connsiteY123" fmla="*/ 141287 h 3012550"/>
                <a:gd name="connsiteX124" fmla="*/ 6610614 w 12192000"/>
                <a:gd name="connsiteY124" fmla="*/ 155575 h 3012550"/>
                <a:gd name="connsiteX125" fmla="*/ 6663002 w 12192000"/>
                <a:gd name="connsiteY125" fmla="*/ 166687 h 3012550"/>
                <a:gd name="connsiteX126" fmla="*/ 6723327 w 12192000"/>
                <a:gd name="connsiteY126" fmla="*/ 174625 h 3012550"/>
                <a:gd name="connsiteX127" fmla="*/ 6781799 w 12192000"/>
                <a:gd name="connsiteY127" fmla="*/ 175985 h 3012550"/>
                <a:gd name="connsiteX128" fmla="*/ 6840271 w 12192000"/>
                <a:gd name="connsiteY128" fmla="*/ 174625 h 3012550"/>
                <a:gd name="connsiteX129" fmla="*/ 6900596 w 12192000"/>
                <a:gd name="connsiteY129" fmla="*/ 166687 h 3012550"/>
                <a:gd name="connsiteX130" fmla="*/ 6952983 w 12192000"/>
                <a:gd name="connsiteY130" fmla="*/ 155575 h 3012550"/>
                <a:gd name="connsiteX131" fmla="*/ 6999021 w 12192000"/>
                <a:gd name="connsiteY131" fmla="*/ 141287 h 3012550"/>
                <a:gd name="connsiteX132" fmla="*/ 7040296 w 12192000"/>
                <a:gd name="connsiteY132" fmla="*/ 125412 h 3012550"/>
                <a:gd name="connsiteX133" fmla="*/ 7076808 w 12192000"/>
                <a:gd name="connsiteY133" fmla="*/ 106362 h 3012550"/>
                <a:gd name="connsiteX134" fmla="*/ 7114908 w 12192000"/>
                <a:gd name="connsiteY134" fmla="*/ 87312 h 3012550"/>
                <a:gd name="connsiteX135" fmla="*/ 7153008 w 12192000"/>
                <a:gd name="connsiteY135" fmla="*/ 68262 h 3012550"/>
                <a:gd name="connsiteX136" fmla="*/ 7189521 w 12192000"/>
                <a:gd name="connsiteY136" fmla="*/ 52387 h 3012550"/>
                <a:gd name="connsiteX137" fmla="*/ 7230796 w 12192000"/>
                <a:gd name="connsiteY137" fmla="*/ 36512 h 3012550"/>
                <a:gd name="connsiteX138" fmla="*/ 7276833 w 12192000"/>
                <a:gd name="connsiteY138" fmla="*/ 20637 h 3012550"/>
                <a:gd name="connsiteX139" fmla="*/ 7329221 w 12192000"/>
                <a:gd name="connsiteY139" fmla="*/ 9525 h 3012550"/>
                <a:gd name="connsiteX140" fmla="*/ 7389546 w 12192000"/>
                <a:gd name="connsiteY140" fmla="*/ 3175 h 3012550"/>
                <a:gd name="connsiteX141" fmla="*/ 7457808 w 12192000"/>
                <a:gd name="connsiteY141" fmla="*/ 0 h 3012550"/>
                <a:gd name="connsiteX142" fmla="*/ 7526071 w 12192000"/>
                <a:gd name="connsiteY142" fmla="*/ 3175 h 3012550"/>
                <a:gd name="connsiteX143" fmla="*/ 7586396 w 12192000"/>
                <a:gd name="connsiteY143" fmla="*/ 9525 h 3012550"/>
                <a:gd name="connsiteX144" fmla="*/ 7638783 w 12192000"/>
                <a:gd name="connsiteY144" fmla="*/ 20637 h 3012550"/>
                <a:gd name="connsiteX145" fmla="*/ 7684821 w 12192000"/>
                <a:gd name="connsiteY145" fmla="*/ 36512 h 3012550"/>
                <a:gd name="connsiteX146" fmla="*/ 7726096 w 12192000"/>
                <a:gd name="connsiteY146" fmla="*/ 52387 h 3012550"/>
                <a:gd name="connsiteX147" fmla="*/ 7762608 w 12192000"/>
                <a:gd name="connsiteY147" fmla="*/ 68262 h 3012550"/>
                <a:gd name="connsiteX148" fmla="*/ 7800708 w 12192000"/>
                <a:gd name="connsiteY148" fmla="*/ 87312 h 3012550"/>
                <a:gd name="connsiteX149" fmla="*/ 7838808 w 12192000"/>
                <a:gd name="connsiteY149" fmla="*/ 106362 h 3012550"/>
                <a:gd name="connsiteX150" fmla="*/ 7875321 w 12192000"/>
                <a:gd name="connsiteY150" fmla="*/ 125412 h 3012550"/>
                <a:gd name="connsiteX151" fmla="*/ 7916596 w 12192000"/>
                <a:gd name="connsiteY151" fmla="*/ 141287 h 3012550"/>
                <a:gd name="connsiteX152" fmla="*/ 7962633 w 12192000"/>
                <a:gd name="connsiteY152" fmla="*/ 155575 h 3012550"/>
                <a:gd name="connsiteX153" fmla="*/ 8015021 w 12192000"/>
                <a:gd name="connsiteY153" fmla="*/ 166687 h 3012550"/>
                <a:gd name="connsiteX154" fmla="*/ 8075346 w 12192000"/>
                <a:gd name="connsiteY154" fmla="*/ 174625 h 3012550"/>
                <a:gd name="connsiteX155" fmla="*/ 8143608 w 12192000"/>
                <a:gd name="connsiteY155" fmla="*/ 176212 h 3012550"/>
                <a:gd name="connsiteX156" fmla="*/ 8211871 w 12192000"/>
                <a:gd name="connsiteY156" fmla="*/ 174625 h 3012550"/>
                <a:gd name="connsiteX157" fmla="*/ 8272196 w 12192000"/>
                <a:gd name="connsiteY157" fmla="*/ 166687 h 3012550"/>
                <a:gd name="connsiteX158" fmla="*/ 8324583 w 12192000"/>
                <a:gd name="connsiteY158" fmla="*/ 155575 h 3012550"/>
                <a:gd name="connsiteX159" fmla="*/ 8370621 w 12192000"/>
                <a:gd name="connsiteY159" fmla="*/ 141287 h 3012550"/>
                <a:gd name="connsiteX160" fmla="*/ 8411896 w 12192000"/>
                <a:gd name="connsiteY160" fmla="*/ 125412 h 3012550"/>
                <a:gd name="connsiteX161" fmla="*/ 8448408 w 12192000"/>
                <a:gd name="connsiteY161" fmla="*/ 106362 h 3012550"/>
                <a:gd name="connsiteX162" fmla="*/ 8486508 w 12192000"/>
                <a:gd name="connsiteY162" fmla="*/ 87312 h 3012550"/>
                <a:gd name="connsiteX163" fmla="*/ 8524608 w 12192000"/>
                <a:gd name="connsiteY163" fmla="*/ 68262 h 3012550"/>
                <a:gd name="connsiteX164" fmla="*/ 8561120 w 12192000"/>
                <a:gd name="connsiteY164" fmla="*/ 52387 h 3012550"/>
                <a:gd name="connsiteX165" fmla="*/ 8602396 w 12192000"/>
                <a:gd name="connsiteY165" fmla="*/ 36512 h 3012550"/>
                <a:gd name="connsiteX166" fmla="*/ 8648432 w 12192000"/>
                <a:gd name="connsiteY166" fmla="*/ 20637 h 3012550"/>
                <a:gd name="connsiteX167" fmla="*/ 8700820 w 12192000"/>
                <a:gd name="connsiteY167" fmla="*/ 9525 h 3012550"/>
                <a:gd name="connsiteX168" fmla="*/ 8761146 w 12192000"/>
                <a:gd name="connsiteY168" fmla="*/ 3175 h 3012550"/>
                <a:gd name="connsiteX169" fmla="*/ 8827820 w 12192000"/>
                <a:gd name="connsiteY169" fmla="*/ 0 h 3012550"/>
                <a:gd name="connsiteX170" fmla="*/ 8897670 w 12192000"/>
                <a:gd name="connsiteY170" fmla="*/ 3175 h 3012550"/>
                <a:gd name="connsiteX171" fmla="*/ 8957996 w 12192000"/>
                <a:gd name="connsiteY171" fmla="*/ 9525 h 3012550"/>
                <a:gd name="connsiteX172" fmla="*/ 9010382 w 12192000"/>
                <a:gd name="connsiteY172" fmla="*/ 20637 h 3012550"/>
                <a:gd name="connsiteX173" fmla="*/ 9056420 w 12192000"/>
                <a:gd name="connsiteY173" fmla="*/ 36512 h 3012550"/>
                <a:gd name="connsiteX174" fmla="*/ 9097696 w 12192000"/>
                <a:gd name="connsiteY174" fmla="*/ 52387 h 3012550"/>
                <a:gd name="connsiteX175" fmla="*/ 9134208 w 12192000"/>
                <a:gd name="connsiteY175" fmla="*/ 68262 h 3012550"/>
                <a:gd name="connsiteX176" fmla="*/ 9172308 w 12192000"/>
                <a:gd name="connsiteY176" fmla="*/ 87312 h 3012550"/>
                <a:gd name="connsiteX177" fmla="*/ 9210408 w 12192000"/>
                <a:gd name="connsiteY177" fmla="*/ 106362 h 3012550"/>
                <a:gd name="connsiteX178" fmla="*/ 9246920 w 12192000"/>
                <a:gd name="connsiteY178" fmla="*/ 125412 h 3012550"/>
                <a:gd name="connsiteX179" fmla="*/ 9288196 w 12192000"/>
                <a:gd name="connsiteY179" fmla="*/ 141287 h 3012550"/>
                <a:gd name="connsiteX180" fmla="*/ 9334232 w 12192000"/>
                <a:gd name="connsiteY180" fmla="*/ 155575 h 3012550"/>
                <a:gd name="connsiteX181" fmla="*/ 9386620 w 12192000"/>
                <a:gd name="connsiteY181" fmla="*/ 166687 h 3012550"/>
                <a:gd name="connsiteX182" fmla="*/ 9446946 w 12192000"/>
                <a:gd name="connsiteY182" fmla="*/ 174625 h 3012550"/>
                <a:gd name="connsiteX183" fmla="*/ 9515208 w 12192000"/>
                <a:gd name="connsiteY183" fmla="*/ 176212 h 3012550"/>
                <a:gd name="connsiteX184" fmla="*/ 9583470 w 12192000"/>
                <a:gd name="connsiteY184" fmla="*/ 174625 h 3012550"/>
                <a:gd name="connsiteX185" fmla="*/ 9643796 w 12192000"/>
                <a:gd name="connsiteY185" fmla="*/ 166687 h 3012550"/>
                <a:gd name="connsiteX186" fmla="*/ 9696182 w 12192000"/>
                <a:gd name="connsiteY186" fmla="*/ 155575 h 3012550"/>
                <a:gd name="connsiteX187" fmla="*/ 9742220 w 12192000"/>
                <a:gd name="connsiteY187" fmla="*/ 141287 h 3012550"/>
                <a:gd name="connsiteX188" fmla="*/ 9783496 w 12192000"/>
                <a:gd name="connsiteY188" fmla="*/ 125412 h 3012550"/>
                <a:gd name="connsiteX189" fmla="*/ 9820008 w 12192000"/>
                <a:gd name="connsiteY189" fmla="*/ 106362 h 3012550"/>
                <a:gd name="connsiteX190" fmla="*/ 9896208 w 12192000"/>
                <a:gd name="connsiteY190" fmla="*/ 68262 h 3012550"/>
                <a:gd name="connsiteX191" fmla="*/ 9932720 w 12192000"/>
                <a:gd name="connsiteY191" fmla="*/ 52387 h 3012550"/>
                <a:gd name="connsiteX192" fmla="*/ 9973996 w 12192000"/>
                <a:gd name="connsiteY192" fmla="*/ 36512 h 3012550"/>
                <a:gd name="connsiteX193" fmla="*/ 10020032 w 12192000"/>
                <a:gd name="connsiteY193" fmla="*/ 20637 h 3012550"/>
                <a:gd name="connsiteX194" fmla="*/ 10072420 w 12192000"/>
                <a:gd name="connsiteY194" fmla="*/ 9525 h 3012550"/>
                <a:gd name="connsiteX195" fmla="*/ 10132746 w 12192000"/>
                <a:gd name="connsiteY195" fmla="*/ 3175 h 3012550"/>
                <a:gd name="connsiteX196" fmla="*/ 10201008 w 12192000"/>
                <a:gd name="connsiteY196" fmla="*/ 0 h 3012550"/>
                <a:gd name="connsiteX197" fmla="*/ 10269270 w 12192000"/>
                <a:gd name="connsiteY197" fmla="*/ 3175 h 3012550"/>
                <a:gd name="connsiteX198" fmla="*/ 10329596 w 12192000"/>
                <a:gd name="connsiteY198" fmla="*/ 9525 h 3012550"/>
                <a:gd name="connsiteX199" fmla="*/ 10381982 w 12192000"/>
                <a:gd name="connsiteY199" fmla="*/ 20637 h 3012550"/>
                <a:gd name="connsiteX200" fmla="*/ 10428020 w 12192000"/>
                <a:gd name="connsiteY200" fmla="*/ 36512 h 3012550"/>
                <a:gd name="connsiteX201" fmla="*/ 10469296 w 12192000"/>
                <a:gd name="connsiteY201" fmla="*/ 52387 h 3012550"/>
                <a:gd name="connsiteX202" fmla="*/ 10505808 w 12192000"/>
                <a:gd name="connsiteY202" fmla="*/ 68262 h 3012550"/>
                <a:gd name="connsiteX203" fmla="*/ 10543908 w 12192000"/>
                <a:gd name="connsiteY203" fmla="*/ 87312 h 3012550"/>
                <a:gd name="connsiteX204" fmla="*/ 10582008 w 12192000"/>
                <a:gd name="connsiteY204" fmla="*/ 106362 h 3012550"/>
                <a:gd name="connsiteX205" fmla="*/ 10618520 w 12192000"/>
                <a:gd name="connsiteY205" fmla="*/ 125412 h 3012550"/>
                <a:gd name="connsiteX206" fmla="*/ 10659796 w 12192000"/>
                <a:gd name="connsiteY206" fmla="*/ 141287 h 3012550"/>
                <a:gd name="connsiteX207" fmla="*/ 10705832 w 12192000"/>
                <a:gd name="connsiteY207" fmla="*/ 155575 h 3012550"/>
                <a:gd name="connsiteX208" fmla="*/ 10758220 w 12192000"/>
                <a:gd name="connsiteY208" fmla="*/ 166687 h 3012550"/>
                <a:gd name="connsiteX209" fmla="*/ 10818546 w 12192000"/>
                <a:gd name="connsiteY209" fmla="*/ 174625 h 3012550"/>
                <a:gd name="connsiteX210" fmla="*/ 10886808 w 12192000"/>
                <a:gd name="connsiteY210" fmla="*/ 176212 h 3012550"/>
                <a:gd name="connsiteX211" fmla="*/ 10955070 w 12192000"/>
                <a:gd name="connsiteY211" fmla="*/ 174625 h 3012550"/>
                <a:gd name="connsiteX212" fmla="*/ 11015396 w 12192000"/>
                <a:gd name="connsiteY212" fmla="*/ 166687 h 3012550"/>
                <a:gd name="connsiteX213" fmla="*/ 11067782 w 12192000"/>
                <a:gd name="connsiteY213" fmla="*/ 155575 h 3012550"/>
                <a:gd name="connsiteX214" fmla="*/ 11113820 w 12192000"/>
                <a:gd name="connsiteY214" fmla="*/ 141287 h 3012550"/>
                <a:gd name="connsiteX215" fmla="*/ 11155096 w 12192000"/>
                <a:gd name="connsiteY215" fmla="*/ 125412 h 3012550"/>
                <a:gd name="connsiteX216" fmla="*/ 11191608 w 12192000"/>
                <a:gd name="connsiteY216" fmla="*/ 106362 h 3012550"/>
                <a:gd name="connsiteX217" fmla="*/ 11229708 w 12192000"/>
                <a:gd name="connsiteY217" fmla="*/ 87312 h 3012550"/>
                <a:gd name="connsiteX218" fmla="*/ 11267808 w 12192000"/>
                <a:gd name="connsiteY218" fmla="*/ 68262 h 3012550"/>
                <a:gd name="connsiteX219" fmla="*/ 11304320 w 12192000"/>
                <a:gd name="connsiteY219" fmla="*/ 52387 h 3012550"/>
                <a:gd name="connsiteX220" fmla="*/ 11345596 w 12192000"/>
                <a:gd name="connsiteY220" fmla="*/ 36512 h 3012550"/>
                <a:gd name="connsiteX221" fmla="*/ 11391632 w 12192000"/>
                <a:gd name="connsiteY221" fmla="*/ 20637 h 3012550"/>
                <a:gd name="connsiteX222" fmla="*/ 11444020 w 12192000"/>
                <a:gd name="connsiteY222" fmla="*/ 9525 h 3012550"/>
                <a:gd name="connsiteX223" fmla="*/ 11504346 w 12192000"/>
                <a:gd name="connsiteY223" fmla="*/ 3175 h 3012550"/>
                <a:gd name="connsiteX224" fmla="*/ 11572608 w 12192000"/>
                <a:gd name="connsiteY224" fmla="*/ 0 h 3012550"/>
                <a:gd name="connsiteX225" fmla="*/ 11640870 w 12192000"/>
                <a:gd name="connsiteY225" fmla="*/ 3175 h 3012550"/>
                <a:gd name="connsiteX226" fmla="*/ 11701196 w 12192000"/>
                <a:gd name="connsiteY226" fmla="*/ 9525 h 3012550"/>
                <a:gd name="connsiteX227" fmla="*/ 11753582 w 12192000"/>
                <a:gd name="connsiteY227" fmla="*/ 20637 h 3012550"/>
                <a:gd name="connsiteX228" fmla="*/ 11799620 w 12192000"/>
                <a:gd name="connsiteY228" fmla="*/ 36512 h 3012550"/>
                <a:gd name="connsiteX229" fmla="*/ 11840896 w 12192000"/>
                <a:gd name="connsiteY229" fmla="*/ 52387 h 3012550"/>
                <a:gd name="connsiteX230" fmla="*/ 11877408 w 12192000"/>
                <a:gd name="connsiteY230" fmla="*/ 68262 h 3012550"/>
                <a:gd name="connsiteX231" fmla="*/ 11915508 w 12192000"/>
                <a:gd name="connsiteY231" fmla="*/ 87312 h 3012550"/>
                <a:gd name="connsiteX232" fmla="*/ 11953608 w 12192000"/>
                <a:gd name="connsiteY232" fmla="*/ 106362 h 3012550"/>
                <a:gd name="connsiteX233" fmla="*/ 11990120 w 12192000"/>
                <a:gd name="connsiteY233" fmla="*/ 125412 h 3012550"/>
                <a:gd name="connsiteX234" fmla="*/ 12031396 w 12192000"/>
                <a:gd name="connsiteY234" fmla="*/ 141287 h 3012550"/>
                <a:gd name="connsiteX235" fmla="*/ 12077432 w 12192000"/>
                <a:gd name="connsiteY235" fmla="*/ 155575 h 3012550"/>
                <a:gd name="connsiteX236" fmla="*/ 12129820 w 12192000"/>
                <a:gd name="connsiteY236" fmla="*/ 166688 h 3012550"/>
                <a:gd name="connsiteX237" fmla="*/ 12190146 w 12192000"/>
                <a:gd name="connsiteY237" fmla="*/ 174625 h 3012550"/>
                <a:gd name="connsiteX238" fmla="*/ 12192000 w 12192000"/>
                <a:gd name="connsiteY238" fmla="*/ 174668 h 3012550"/>
                <a:gd name="connsiteX239" fmla="*/ 12192000 w 12192000"/>
                <a:gd name="connsiteY239" fmla="*/ 319046 h 3012550"/>
                <a:gd name="connsiteX240" fmla="*/ 12192000 w 12192000"/>
                <a:gd name="connsiteY240" fmla="*/ 319047 h 3012550"/>
                <a:gd name="connsiteX241" fmla="*/ 12192000 w 12192000"/>
                <a:gd name="connsiteY241" fmla="*/ 463425 h 3012550"/>
                <a:gd name="connsiteX242" fmla="*/ 12192000 w 12192000"/>
                <a:gd name="connsiteY242" fmla="*/ 885826 h 3012550"/>
                <a:gd name="connsiteX243" fmla="*/ 12192000 w 12192000"/>
                <a:gd name="connsiteY243" fmla="*/ 1030204 h 3012550"/>
                <a:gd name="connsiteX244" fmla="*/ 12192000 w 12192000"/>
                <a:gd name="connsiteY244" fmla="*/ 1030205 h 3012550"/>
                <a:gd name="connsiteX245" fmla="*/ 12192000 w 12192000"/>
                <a:gd name="connsiteY245" fmla="*/ 1174583 h 3012550"/>
                <a:gd name="connsiteX246" fmla="*/ 12192000 w 12192000"/>
                <a:gd name="connsiteY246" fmla="*/ 1698100 h 3012550"/>
                <a:gd name="connsiteX247" fmla="*/ 12192000 w 12192000"/>
                <a:gd name="connsiteY247" fmla="*/ 1787292 h 3012550"/>
                <a:gd name="connsiteX248" fmla="*/ 12192000 w 12192000"/>
                <a:gd name="connsiteY248" fmla="*/ 1931670 h 3012550"/>
                <a:gd name="connsiteX249" fmla="*/ 12192000 w 12192000"/>
                <a:gd name="connsiteY249" fmla="*/ 1931671 h 3012550"/>
                <a:gd name="connsiteX250" fmla="*/ 12192000 w 12192000"/>
                <a:gd name="connsiteY250" fmla="*/ 2076049 h 3012550"/>
                <a:gd name="connsiteX251" fmla="*/ 12192000 w 12192000"/>
                <a:gd name="connsiteY251" fmla="*/ 3012550 h 3012550"/>
                <a:gd name="connsiteX252" fmla="*/ 12191997 w 12192000"/>
                <a:gd name="connsiteY252" fmla="*/ 3012550 h 3012550"/>
                <a:gd name="connsiteX253" fmla="*/ 1 w 12192000"/>
                <a:gd name="connsiteY253" fmla="*/ 3012550 h 3012550"/>
                <a:gd name="connsiteX254" fmla="*/ 0 w 12192000"/>
                <a:gd name="connsiteY254" fmla="*/ 3012550 h 3012550"/>
                <a:gd name="connsiteX255" fmla="*/ 0 w 12192000"/>
                <a:gd name="connsiteY255" fmla="*/ 2076049 h 3012550"/>
                <a:gd name="connsiteX256" fmla="*/ 0 w 12192000"/>
                <a:gd name="connsiteY256" fmla="*/ 1931671 h 3012550"/>
                <a:gd name="connsiteX257" fmla="*/ 0 w 12192000"/>
                <a:gd name="connsiteY257" fmla="*/ 1931670 h 3012550"/>
                <a:gd name="connsiteX258" fmla="*/ 0 w 12192000"/>
                <a:gd name="connsiteY258" fmla="*/ 1787292 h 3012550"/>
                <a:gd name="connsiteX259" fmla="*/ 0 w 12192000"/>
                <a:gd name="connsiteY259" fmla="*/ 1698100 h 3012550"/>
                <a:gd name="connsiteX260" fmla="*/ 0 w 12192000"/>
                <a:gd name="connsiteY260" fmla="*/ 1174583 h 3012550"/>
                <a:gd name="connsiteX261" fmla="*/ 0 w 12192000"/>
                <a:gd name="connsiteY261" fmla="*/ 1030205 h 3012550"/>
                <a:gd name="connsiteX262" fmla="*/ 0 w 12192000"/>
                <a:gd name="connsiteY262" fmla="*/ 1030204 h 3012550"/>
                <a:gd name="connsiteX263" fmla="*/ 0 w 12192000"/>
                <a:gd name="connsiteY263" fmla="*/ 885826 h 3012550"/>
                <a:gd name="connsiteX264" fmla="*/ 0 w 12192000"/>
                <a:gd name="connsiteY264" fmla="*/ 463425 h 3012550"/>
                <a:gd name="connsiteX265" fmla="*/ 0 w 12192000"/>
                <a:gd name="connsiteY265" fmla="*/ 319047 h 3012550"/>
                <a:gd name="connsiteX266" fmla="*/ 0 w 12192000"/>
                <a:gd name="connsiteY266" fmla="*/ 319046 h 3012550"/>
                <a:gd name="connsiteX267" fmla="*/ 0 w 12192000"/>
                <a:gd name="connsiteY267" fmla="*/ 174668 h 3012550"/>
                <a:gd name="connsiteX268" fmla="*/ 1852 w 12192000"/>
                <a:gd name="connsiteY268" fmla="*/ 174625 h 3012550"/>
                <a:gd name="connsiteX269" fmla="*/ 62177 w 12192000"/>
                <a:gd name="connsiteY269" fmla="*/ 166687 h 3012550"/>
                <a:gd name="connsiteX270" fmla="*/ 114564 w 12192000"/>
                <a:gd name="connsiteY270" fmla="*/ 155575 h 3012550"/>
                <a:gd name="connsiteX271" fmla="*/ 160602 w 12192000"/>
                <a:gd name="connsiteY271" fmla="*/ 141287 h 3012550"/>
                <a:gd name="connsiteX272" fmla="*/ 201877 w 12192000"/>
                <a:gd name="connsiteY272" fmla="*/ 125412 h 3012550"/>
                <a:gd name="connsiteX273" fmla="*/ 238389 w 12192000"/>
                <a:gd name="connsiteY273" fmla="*/ 106362 h 3012550"/>
                <a:gd name="connsiteX274" fmla="*/ 276489 w 12192000"/>
                <a:gd name="connsiteY274" fmla="*/ 87312 h 3012550"/>
                <a:gd name="connsiteX275" fmla="*/ 314589 w 12192000"/>
                <a:gd name="connsiteY275" fmla="*/ 68262 h 3012550"/>
                <a:gd name="connsiteX276" fmla="*/ 351102 w 12192000"/>
                <a:gd name="connsiteY276" fmla="*/ 52387 h 3012550"/>
                <a:gd name="connsiteX277" fmla="*/ 392377 w 12192000"/>
                <a:gd name="connsiteY277" fmla="*/ 36512 h 3012550"/>
                <a:gd name="connsiteX278" fmla="*/ 438414 w 12192000"/>
                <a:gd name="connsiteY278" fmla="*/ 20637 h 3012550"/>
                <a:gd name="connsiteX279" fmla="*/ 490802 w 12192000"/>
                <a:gd name="connsiteY279" fmla="*/ 9525 h 3012550"/>
                <a:gd name="connsiteX280" fmla="*/ 551127 w 12192000"/>
                <a:gd name="connsiteY280" fmla="*/ 3175 h 301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2192000" h="3012550">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5" y="20637"/>
                  </a:lnTo>
                  <a:lnTo>
                    <a:pt x="4605602" y="9525"/>
                  </a:lnTo>
                  <a:lnTo>
                    <a:pt x="4665928" y="3175"/>
                  </a:lnTo>
                  <a:lnTo>
                    <a:pt x="4734189" y="0"/>
                  </a:lnTo>
                  <a:lnTo>
                    <a:pt x="4802453" y="3175"/>
                  </a:lnTo>
                  <a:lnTo>
                    <a:pt x="4862777" y="9525"/>
                  </a:lnTo>
                  <a:lnTo>
                    <a:pt x="4915165" y="20637"/>
                  </a:lnTo>
                  <a:lnTo>
                    <a:pt x="4961201" y="36512"/>
                  </a:lnTo>
                  <a:lnTo>
                    <a:pt x="5002477" y="52387"/>
                  </a:lnTo>
                  <a:lnTo>
                    <a:pt x="5038989" y="68262"/>
                  </a:lnTo>
                  <a:lnTo>
                    <a:pt x="5077090" y="87312"/>
                  </a:lnTo>
                  <a:lnTo>
                    <a:pt x="5115189" y="106362"/>
                  </a:lnTo>
                  <a:lnTo>
                    <a:pt x="5151701" y="125412"/>
                  </a:lnTo>
                  <a:lnTo>
                    <a:pt x="5192977"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9"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319046"/>
                  </a:lnTo>
                  <a:lnTo>
                    <a:pt x="12192000" y="319047"/>
                  </a:lnTo>
                  <a:lnTo>
                    <a:pt x="12192000" y="463425"/>
                  </a:lnTo>
                  <a:lnTo>
                    <a:pt x="12192000" y="885826"/>
                  </a:lnTo>
                  <a:lnTo>
                    <a:pt x="12192000" y="1030204"/>
                  </a:lnTo>
                  <a:lnTo>
                    <a:pt x="12192000" y="1030205"/>
                  </a:lnTo>
                  <a:lnTo>
                    <a:pt x="12192000" y="1174583"/>
                  </a:lnTo>
                  <a:lnTo>
                    <a:pt x="12192000" y="1698100"/>
                  </a:lnTo>
                  <a:lnTo>
                    <a:pt x="12192000" y="1787292"/>
                  </a:lnTo>
                  <a:lnTo>
                    <a:pt x="12192000" y="1931670"/>
                  </a:lnTo>
                  <a:lnTo>
                    <a:pt x="12192000" y="1931671"/>
                  </a:lnTo>
                  <a:lnTo>
                    <a:pt x="12192000" y="2076049"/>
                  </a:lnTo>
                  <a:lnTo>
                    <a:pt x="12192000" y="3012550"/>
                  </a:lnTo>
                  <a:lnTo>
                    <a:pt x="12191997" y="3012550"/>
                  </a:lnTo>
                  <a:lnTo>
                    <a:pt x="1" y="3012550"/>
                  </a:lnTo>
                  <a:lnTo>
                    <a:pt x="0" y="3012550"/>
                  </a:lnTo>
                  <a:lnTo>
                    <a:pt x="0" y="2076049"/>
                  </a:lnTo>
                  <a:lnTo>
                    <a:pt x="0" y="1931671"/>
                  </a:lnTo>
                  <a:lnTo>
                    <a:pt x="0" y="1931670"/>
                  </a:lnTo>
                  <a:lnTo>
                    <a:pt x="0" y="1787292"/>
                  </a:lnTo>
                  <a:lnTo>
                    <a:pt x="0" y="1698100"/>
                  </a:lnTo>
                  <a:lnTo>
                    <a:pt x="0" y="1174583"/>
                  </a:lnTo>
                  <a:lnTo>
                    <a:pt x="0" y="1030205"/>
                  </a:lnTo>
                  <a:lnTo>
                    <a:pt x="0" y="1030204"/>
                  </a:lnTo>
                  <a:lnTo>
                    <a:pt x="0" y="885826"/>
                  </a:lnTo>
                  <a:lnTo>
                    <a:pt x="0" y="463425"/>
                  </a:lnTo>
                  <a:lnTo>
                    <a:pt x="0" y="319047"/>
                  </a:lnTo>
                  <a:lnTo>
                    <a:pt x="0" y="31904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9E0DE1-F7FC-142F-B130-A9FD222D0662}"/>
              </a:ext>
            </a:extLst>
          </p:cNvPr>
          <p:cNvSpPr>
            <a:spLocks noGrp="1"/>
          </p:cNvSpPr>
          <p:nvPr>
            <p:ph type="title"/>
          </p:nvPr>
        </p:nvSpPr>
        <p:spPr>
          <a:xfrm>
            <a:off x="1580257" y="4334175"/>
            <a:ext cx="9031484" cy="1159200"/>
          </a:xfrm>
        </p:spPr>
        <p:txBody>
          <a:bodyPr vert="horz" lIns="91440" tIns="45720" rIns="91440" bIns="45720" rtlCol="0" anchor="b">
            <a:normAutofit/>
          </a:bodyPr>
          <a:lstStyle/>
          <a:p>
            <a:pPr algn="ctr"/>
            <a:r>
              <a:rPr lang="en-US" kern="1200">
                <a:solidFill>
                  <a:schemeClr val="bg1"/>
                </a:solidFill>
                <a:latin typeface="+mj-lt"/>
                <a:ea typeface="+mj-ea"/>
                <a:cs typeface="+mj-cs"/>
              </a:rPr>
              <a:t>Sorting</a:t>
            </a:r>
          </a:p>
        </p:txBody>
      </p:sp>
      <p:pic>
        <p:nvPicPr>
          <p:cNvPr id="4" name="Picture 4">
            <a:extLst>
              <a:ext uri="{FF2B5EF4-FFF2-40B4-BE49-F238E27FC236}">
                <a16:creationId xmlns:a16="http://schemas.microsoft.com/office/drawing/2014/main" id="{72783399-B475-E097-8A13-3953B07F608C}"/>
              </a:ext>
            </a:extLst>
          </p:cNvPr>
          <p:cNvPicPr>
            <a:picLocks noChangeAspect="1"/>
          </p:cNvPicPr>
          <p:nvPr/>
        </p:nvPicPr>
        <p:blipFill>
          <a:blip r:embed="rId2"/>
          <a:stretch>
            <a:fillRect/>
          </a:stretch>
        </p:blipFill>
        <p:spPr>
          <a:xfrm>
            <a:off x="3705856" y="643469"/>
            <a:ext cx="4780287" cy="2868172"/>
          </a:xfrm>
          <a:prstGeom prst="rect">
            <a:avLst/>
          </a:prstGeom>
        </p:spPr>
      </p:pic>
    </p:spTree>
    <p:extLst>
      <p:ext uri="{BB962C8B-B14F-4D97-AF65-F5344CB8AC3E}">
        <p14:creationId xmlns:p14="http://schemas.microsoft.com/office/powerpoint/2010/main" val="23143166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526DD0-5E46-40B7-AEF1-9B26256CF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grpSp>
        <p:nvGrpSpPr>
          <p:cNvPr id="10" name="Group 9">
            <a:extLst>
              <a:ext uri="{FF2B5EF4-FFF2-40B4-BE49-F238E27FC236}">
                <a16:creationId xmlns:a16="http://schemas.microsoft.com/office/drawing/2014/main" id="{B7E4032D-4110-4963-82B8-8A1B1BF4B6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4273199" cy="6858000"/>
            <a:chOff x="1" y="0"/>
            <a:chExt cx="4273199" cy="6858000"/>
          </a:xfrm>
        </p:grpSpPr>
        <p:sp>
          <p:nvSpPr>
            <p:cNvPr id="11" name="Rectangle 10">
              <a:extLst>
                <a:ext uri="{FF2B5EF4-FFF2-40B4-BE49-F238E27FC236}">
                  <a16:creationId xmlns:a16="http://schemas.microsoft.com/office/drawing/2014/main" id="{66796880-E7D7-485E-A6D1-908B811A14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4273199" cy="6858000"/>
            </a:xfrm>
            <a:prstGeom prst="rect">
              <a:avLst/>
            </a:prstGeom>
            <a:solidFill>
              <a:srgbClr val="FFFFFF"/>
            </a:solidFill>
            <a:ln w="0">
              <a:noFill/>
              <a:prstDash val="solid"/>
              <a:round/>
              <a:headEnd/>
              <a:tailEnd/>
            </a:ln>
          </p:spPr>
          <p:txBody>
            <a:bodyPr wrap="square" rtlCol="0" anchor="ctr">
              <a:noAutofit/>
            </a:bodyPr>
            <a:lstStyle/>
            <a:p>
              <a:pPr algn="ctr"/>
              <a:endParaRPr lang="en-US"/>
            </a:p>
          </p:txBody>
        </p:sp>
        <p:sp>
          <p:nvSpPr>
            <p:cNvPr id="12" name="Rectangle 11">
              <a:extLst>
                <a:ext uri="{FF2B5EF4-FFF2-40B4-BE49-F238E27FC236}">
                  <a16:creationId xmlns:a16="http://schemas.microsoft.com/office/drawing/2014/main" id="{AC97B103-7494-4650-82C0-FC9F8D2723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4273199" cy="6858000"/>
            </a:xfrm>
            <a:prstGeom prst="rect">
              <a:avLst/>
            </a:prstGeom>
            <a:solidFill>
              <a:schemeClr val="accent1">
                <a:lumMod val="50000"/>
                <a:alpha val="25000"/>
              </a:schemeClr>
            </a:solidFill>
            <a:ln w="0">
              <a:noFill/>
              <a:prstDash val="solid"/>
              <a:round/>
              <a:headEnd/>
              <a:tailEnd/>
            </a:ln>
          </p:spPr>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79FB9C6-2A97-C135-A9D3-EE24A5F4E28B}"/>
              </a:ext>
            </a:extLst>
          </p:cNvPr>
          <p:cNvSpPr>
            <a:spLocks noGrp="1"/>
          </p:cNvSpPr>
          <p:nvPr>
            <p:ph type="title"/>
          </p:nvPr>
        </p:nvSpPr>
        <p:spPr>
          <a:xfrm>
            <a:off x="1251677" y="619125"/>
            <a:ext cx="2652413" cy="5619749"/>
          </a:xfrm>
        </p:spPr>
        <p:txBody>
          <a:bodyPr anchor="ctr">
            <a:normAutofit/>
          </a:bodyPr>
          <a:lstStyle/>
          <a:p>
            <a:r>
              <a:rPr lang="en-US">
                <a:solidFill>
                  <a:srgbClr val="000000"/>
                </a:solidFill>
                <a:cs typeface="Calibri Light"/>
              </a:rPr>
              <a:t>Types Of Sorting</a:t>
            </a:r>
            <a:endParaRPr lang="en-US">
              <a:solidFill>
                <a:srgbClr val="000000"/>
              </a:solidFill>
            </a:endParaRPr>
          </a:p>
        </p:txBody>
      </p:sp>
      <p:grpSp>
        <p:nvGrpSpPr>
          <p:cNvPr id="14" name="Group 13">
            <a:extLst>
              <a:ext uri="{FF2B5EF4-FFF2-40B4-BE49-F238E27FC236}">
                <a16:creationId xmlns:a16="http://schemas.microsoft.com/office/drawing/2014/main" id="{5D133F51-4E9D-4F0B-A452-875C6A52B6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5"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000000"/>
            </a:solidFill>
            <a:ln w="0">
              <a:noFill/>
              <a:prstDash val="solid"/>
              <a:round/>
              <a:headEnd/>
              <a:tailEnd/>
            </a:ln>
          </p:spPr>
        </p:sp>
        <p:sp>
          <p:nvSpPr>
            <p:cNvPr id="16" name="Freeform 6">
              <a:extLst>
                <a:ext uri="{FF2B5EF4-FFF2-40B4-BE49-F238E27FC236}">
                  <a16:creationId xmlns:a16="http://schemas.microsoft.com/office/drawing/2014/main" id="{DF21B6AB-8AF5-4823-92E3-F33B9EAEF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65141E32-9235-5122-13BA-F440806AE353}"/>
              </a:ext>
            </a:extLst>
          </p:cNvPr>
          <p:cNvSpPr>
            <a:spLocks noGrp="1"/>
          </p:cNvSpPr>
          <p:nvPr>
            <p:ph idx="1"/>
          </p:nvPr>
        </p:nvSpPr>
        <p:spPr>
          <a:xfrm>
            <a:off x="4916250" y="619125"/>
            <a:ext cx="6508987" cy="5619750"/>
          </a:xfrm>
        </p:spPr>
        <p:txBody>
          <a:bodyPr vert="horz" lIns="91440" tIns="45720" rIns="91440" bIns="45720" rtlCol="0" anchor="ctr">
            <a:normAutofit/>
          </a:bodyPr>
          <a:lstStyle/>
          <a:p>
            <a:r>
              <a:rPr lang="en-US" sz="2000">
                <a:solidFill>
                  <a:schemeClr val="tx1">
                    <a:alpha val="60000"/>
                  </a:schemeClr>
                </a:solidFill>
                <a:cs typeface="Calibri"/>
              </a:rPr>
              <a:t>Bubble Sort</a:t>
            </a:r>
          </a:p>
          <a:p>
            <a:r>
              <a:rPr lang="en-US" sz="2000">
                <a:solidFill>
                  <a:schemeClr val="tx1">
                    <a:alpha val="60000"/>
                  </a:schemeClr>
                </a:solidFill>
                <a:cs typeface="Calibri"/>
              </a:rPr>
              <a:t>Selection Sort</a:t>
            </a:r>
          </a:p>
          <a:p>
            <a:r>
              <a:rPr lang="en-US" sz="2000">
                <a:solidFill>
                  <a:schemeClr val="tx1">
                    <a:alpha val="60000"/>
                  </a:schemeClr>
                </a:solidFill>
                <a:cs typeface="Calibri"/>
              </a:rPr>
              <a:t>Insertion Sort</a:t>
            </a:r>
          </a:p>
          <a:p>
            <a:r>
              <a:rPr lang="en-US" sz="2000">
                <a:solidFill>
                  <a:schemeClr val="tx1">
                    <a:alpha val="60000"/>
                  </a:schemeClr>
                </a:solidFill>
                <a:cs typeface="Calibri"/>
              </a:rPr>
              <a:t>Quick Sort</a:t>
            </a:r>
          </a:p>
          <a:p>
            <a:r>
              <a:rPr lang="en-US" sz="2000">
                <a:solidFill>
                  <a:schemeClr val="tx1">
                    <a:alpha val="60000"/>
                  </a:schemeClr>
                </a:solidFill>
                <a:cs typeface="Calibri"/>
              </a:rPr>
              <a:t>Merge Sort</a:t>
            </a:r>
          </a:p>
        </p:txBody>
      </p:sp>
    </p:spTree>
    <p:extLst>
      <p:ext uri="{BB962C8B-B14F-4D97-AF65-F5344CB8AC3E}">
        <p14:creationId xmlns:p14="http://schemas.microsoft.com/office/powerpoint/2010/main" val="231707263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a:p>
        </p:txBody>
      </p:sp>
      <p:sp>
        <p:nvSpPr>
          <p:cNvPr id="39" name="Freeform: Shape 38">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78A03AF-A713-0DFA-4DB5-9367924B262D}"/>
              </a:ext>
            </a:extLst>
          </p:cNvPr>
          <p:cNvSpPr>
            <a:spLocks noGrp="1"/>
          </p:cNvSpPr>
          <p:nvPr>
            <p:ph type="title"/>
          </p:nvPr>
        </p:nvSpPr>
        <p:spPr>
          <a:xfrm>
            <a:off x="765051" y="662400"/>
            <a:ext cx="3384000" cy="1492132"/>
          </a:xfrm>
        </p:spPr>
        <p:txBody>
          <a:bodyPr anchor="t">
            <a:normAutofit/>
          </a:bodyPr>
          <a:lstStyle/>
          <a:p>
            <a:r>
              <a:rPr lang="en-US">
                <a:solidFill>
                  <a:schemeClr val="bg1"/>
                </a:solidFill>
                <a:cs typeface="Calibri Light"/>
              </a:rPr>
              <a:t>Bubble Sort</a:t>
            </a:r>
            <a:endParaRPr lang="en-US">
              <a:solidFill>
                <a:schemeClr val="bg1"/>
              </a:solidFill>
            </a:endParaRPr>
          </a:p>
        </p:txBody>
      </p:sp>
      <p:sp>
        <p:nvSpPr>
          <p:cNvPr id="3" name="Content Placeholder 2">
            <a:extLst>
              <a:ext uri="{FF2B5EF4-FFF2-40B4-BE49-F238E27FC236}">
                <a16:creationId xmlns:a16="http://schemas.microsoft.com/office/drawing/2014/main" id="{D39109D7-31FE-EAB8-EE57-B2E91F158DD2}"/>
              </a:ext>
            </a:extLst>
          </p:cNvPr>
          <p:cNvSpPr>
            <a:spLocks noGrp="1"/>
          </p:cNvSpPr>
          <p:nvPr>
            <p:ph idx="1"/>
          </p:nvPr>
        </p:nvSpPr>
        <p:spPr>
          <a:xfrm>
            <a:off x="765051" y="2286000"/>
            <a:ext cx="3384000" cy="3844800"/>
          </a:xfrm>
        </p:spPr>
        <p:txBody>
          <a:bodyPr vert="horz" lIns="91440" tIns="45720" rIns="91440" bIns="45720" rtlCol="0" anchor="t">
            <a:normAutofit/>
          </a:bodyPr>
          <a:lstStyle/>
          <a:p>
            <a:r>
              <a:rPr lang="en-US" sz="2000">
                <a:solidFill>
                  <a:schemeClr val="bg1">
                    <a:alpha val="60000"/>
                  </a:schemeClr>
                </a:solidFill>
                <a:ea typeface="+mn-lt"/>
                <a:cs typeface="+mn-lt"/>
              </a:rPr>
              <a:t>Bubble sort is one of the most straightforward sorting algorithms.</a:t>
            </a:r>
          </a:p>
          <a:p>
            <a:r>
              <a:rPr lang="en-US" sz="2000">
                <a:solidFill>
                  <a:schemeClr val="bg1">
                    <a:alpha val="60000"/>
                  </a:schemeClr>
                </a:solidFill>
                <a:ea typeface="+mn-lt"/>
                <a:cs typeface="+mn-lt"/>
              </a:rPr>
              <a:t>In this sorting technique,</a:t>
            </a:r>
          </a:p>
          <a:p>
            <a:pPr marL="0" indent="0">
              <a:buNone/>
            </a:pPr>
            <a:r>
              <a:rPr lang="en-US" sz="2000">
                <a:solidFill>
                  <a:schemeClr val="bg1">
                    <a:alpha val="60000"/>
                  </a:schemeClr>
                </a:solidFill>
                <a:ea typeface="+mn-lt"/>
                <a:cs typeface="+mn-lt"/>
              </a:rPr>
              <a:t> we begin by comparing the first two elements of the array and checking if the first element is greater than the second element; if it is, we will swap those elements and move forward to the next element.</a:t>
            </a:r>
            <a:endParaRPr lang="en-US">
              <a:solidFill>
                <a:srgbClr val="FFFFFF">
                  <a:alpha val="60000"/>
                </a:srgbClr>
              </a:solidFill>
              <a:cs typeface="Calibri" panose="020F0502020204030204"/>
            </a:endParaRPr>
          </a:p>
          <a:p>
            <a:endParaRPr lang="en-US" sz="2000">
              <a:solidFill>
                <a:schemeClr val="bg1">
                  <a:alpha val="60000"/>
                </a:schemeClr>
              </a:solidFill>
              <a:cs typeface="Calibri"/>
            </a:endParaRPr>
          </a:p>
        </p:txBody>
      </p:sp>
      <p:pic>
        <p:nvPicPr>
          <p:cNvPr id="6" name="Picture 6" descr="Graphical user interface, PowerPoint&#10;&#10;Description automatically generated">
            <a:extLst>
              <a:ext uri="{FF2B5EF4-FFF2-40B4-BE49-F238E27FC236}">
                <a16:creationId xmlns:a16="http://schemas.microsoft.com/office/drawing/2014/main" id="{64DBD845-43E2-D12C-9CFE-61FAADA264C7}"/>
              </a:ext>
            </a:extLst>
          </p:cNvPr>
          <p:cNvPicPr>
            <a:picLocks noChangeAspect="1"/>
          </p:cNvPicPr>
          <p:nvPr/>
        </p:nvPicPr>
        <p:blipFill>
          <a:blip r:embed="rId2"/>
          <a:stretch>
            <a:fillRect/>
          </a:stretch>
        </p:blipFill>
        <p:spPr>
          <a:xfrm>
            <a:off x="5411053" y="1511979"/>
            <a:ext cx="6014185" cy="3834042"/>
          </a:xfrm>
          <a:prstGeom prst="rect">
            <a:avLst/>
          </a:prstGeom>
        </p:spPr>
      </p:pic>
    </p:spTree>
    <p:extLst>
      <p:ext uri="{BB962C8B-B14F-4D97-AF65-F5344CB8AC3E}">
        <p14:creationId xmlns:p14="http://schemas.microsoft.com/office/powerpoint/2010/main" val="30871820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BE42956-7714-4B88-B946-1AAD087DD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sp>
        <p:nvSpPr>
          <p:cNvPr id="11" name="Freeform 6">
            <a:extLst>
              <a:ext uri="{FF2B5EF4-FFF2-40B4-BE49-F238E27FC236}">
                <a16:creationId xmlns:a16="http://schemas.microsoft.com/office/drawing/2014/main" id="{5102A839-7455-460E-9186-3C46533A3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1"/>
          </a:solidFill>
          <a:ln w="0">
            <a:noFill/>
            <a:prstDash val="solid"/>
            <a:round/>
            <a:headEnd/>
            <a:tailEnd/>
          </a:ln>
        </p:spPr>
      </p:sp>
      <p:sp>
        <p:nvSpPr>
          <p:cNvPr id="13" name="Rectangle 12">
            <a:extLst>
              <a:ext uri="{FF2B5EF4-FFF2-40B4-BE49-F238E27FC236}">
                <a16:creationId xmlns:a16="http://schemas.microsoft.com/office/drawing/2014/main" id="{2B6432E5-D2D8-4E50-8FBE-7126A3F9C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a:solidFill>
                <a:schemeClr val="tx1"/>
              </a:solidFill>
            </a:endParaRPr>
          </a:p>
        </p:txBody>
      </p:sp>
      <p:sp>
        <p:nvSpPr>
          <p:cNvPr id="2" name="Title 1">
            <a:extLst>
              <a:ext uri="{FF2B5EF4-FFF2-40B4-BE49-F238E27FC236}">
                <a16:creationId xmlns:a16="http://schemas.microsoft.com/office/drawing/2014/main" id="{A49528DD-9483-25E9-ACFA-4B1646004EBD}"/>
              </a:ext>
            </a:extLst>
          </p:cNvPr>
          <p:cNvSpPr>
            <a:spLocks noGrp="1"/>
          </p:cNvSpPr>
          <p:nvPr>
            <p:ph type="title"/>
          </p:nvPr>
        </p:nvSpPr>
        <p:spPr>
          <a:xfrm>
            <a:off x="1411170" y="4334175"/>
            <a:ext cx="10136422" cy="1159200"/>
          </a:xfrm>
        </p:spPr>
        <p:txBody>
          <a:bodyPr vert="horz" lIns="91440" tIns="45720" rIns="91440" bIns="45720" rtlCol="0" anchor="b">
            <a:normAutofit/>
          </a:bodyPr>
          <a:lstStyle/>
          <a:p>
            <a:pPr algn="ctr"/>
            <a:r>
              <a:rPr lang="en-US" kern="1200">
                <a:solidFill>
                  <a:schemeClr val="tx1"/>
                </a:solidFill>
                <a:latin typeface="+mj-lt"/>
                <a:ea typeface="+mj-ea"/>
                <a:cs typeface="+mj-cs"/>
              </a:rPr>
              <a:t>Visualise Bubble Sort</a:t>
            </a:r>
          </a:p>
        </p:txBody>
      </p:sp>
      <p:pic>
        <p:nvPicPr>
          <p:cNvPr id="4" name="Picture 4" descr="A picture containing graphical user interface&#10;&#10;Description automatically generated">
            <a:extLst>
              <a:ext uri="{FF2B5EF4-FFF2-40B4-BE49-F238E27FC236}">
                <a16:creationId xmlns:a16="http://schemas.microsoft.com/office/drawing/2014/main" id="{469C2DF4-430E-6140-62F2-AB408229DF29}"/>
              </a:ext>
            </a:extLst>
          </p:cNvPr>
          <p:cNvPicPr>
            <a:picLocks noGrp="1" noChangeAspect="1"/>
          </p:cNvPicPr>
          <p:nvPr>
            <p:ph idx="1"/>
          </p:nvPr>
        </p:nvPicPr>
        <p:blipFill>
          <a:blip r:embed="rId2"/>
          <a:stretch>
            <a:fillRect/>
          </a:stretch>
        </p:blipFill>
        <p:spPr>
          <a:xfrm>
            <a:off x="2928700" y="643469"/>
            <a:ext cx="7101364" cy="3550682"/>
          </a:xfrm>
          <a:prstGeom prst="rect">
            <a:avLst/>
          </a:prstGeom>
        </p:spPr>
      </p:pic>
    </p:spTree>
    <p:extLst>
      <p:ext uri="{BB962C8B-B14F-4D97-AF65-F5344CB8AC3E}">
        <p14:creationId xmlns:p14="http://schemas.microsoft.com/office/powerpoint/2010/main" val="54881256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a:p>
        </p:txBody>
      </p:sp>
      <p:sp>
        <p:nvSpPr>
          <p:cNvPr id="25" name="Freeform: Shape 24">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B9A556F-A20F-0538-8942-F839AB3868A9}"/>
              </a:ext>
            </a:extLst>
          </p:cNvPr>
          <p:cNvSpPr>
            <a:spLocks noGrp="1"/>
          </p:cNvSpPr>
          <p:nvPr>
            <p:ph type="title"/>
          </p:nvPr>
        </p:nvSpPr>
        <p:spPr>
          <a:xfrm>
            <a:off x="765051" y="662400"/>
            <a:ext cx="3384000" cy="1492132"/>
          </a:xfrm>
        </p:spPr>
        <p:txBody>
          <a:bodyPr anchor="t">
            <a:normAutofit/>
          </a:bodyPr>
          <a:lstStyle/>
          <a:p>
            <a:r>
              <a:rPr lang="en-US">
                <a:solidFill>
                  <a:schemeClr val="bg1"/>
                </a:solidFill>
                <a:ea typeface="+mj-lt"/>
                <a:cs typeface="+mj-lt"/>
              </a:rPr>
              <a:t>Selection Sort</a:t>
            </a:r>
            <a:endParaRPr lang="en-US">
              <a:solidFill>
                <a:schemeClr val="bg1"/>
              </a:solidFill>
            </a:endParaRPr>
          </a:p>
        </p:txBody>
      </p:sp>
      <p:sp>
        <p:nvSpPr>
          <p:cNvPr id="3" name="Content Placeholder 2">
            <a:extLst>
              <a:ext uri="{FF2B5EF4-FFF2-40B4-BE49-F238E27FC236}">
                <a16:creationId xmlns:a16="http://schemas.microsoft.com/office/drawing/2014/main" id="{11845813-4366-76C4-C245-D709A81ACE2F}"/>
              </a:ext>
            </a:extLst>
          </p:cNvPr>
          <p:cNvSpPr>
            <a:spLocks noGrp="1"/>
          </p:cNvSpPr>
          <p:nvPr>
            <p:ph idx="1"/>
          </p:nvPr>
        </p:nvSpPr>
        <p:spPr>
          <a:xfrm>
            <a:off x="765051" y="2286000"/>
            <a:ext cx="3384000" cy="3844800"/>
          </a:xfrm>
        </p:spPr>
        <p:txBody>
          <a:bodyPr vert="horz" lIns="91440" tIns="45720" rIns="91440" bIns="45720" rtlCol="0">
            <a:normAutofit/>
          </a:bodyPr>
          <a:lstStyle/>
          <a:p>
            <a:r>
              <a:rPr lang="en-US" sz="1700">
                <a:solidFill>
                  <a:schemeClr val="bg1">
                    <a:alpha val="60000"/>
                  </a:schemeClr>
                </a:solidFill>
                <a:ea typeface="+mn-lt"/>
                <a:cs typeface="+mn-lt"/>
              </a:rPr>
              <a:t>The smallest element is fetched by comparing itself with the rest of the elements and sorted at the array's first position.</a:t>
            </a:r>
            <a:endParaRPr lang="en-US" sz="1700">
              <a:solidFill>
                <a:schemeClr val="bg1">
                  <a:alpha val="60000"/>
                </a:schemeClr>
              </a:solidFill>
              <a:cs typeface="Calibri" panose="020F0502020204030204"/>
            </a:endParaRPr>
          </a:p>
          <a:p>
            <a:r>
              <a:rPr lang="en-US" sz="1700">
                <a:solidFill>
                  <a:schemeClr val="bg1">
                    <a:alpha val="60000"/>
                  </a:schemeClr>
                </a:solidFill>
                <a:ea typeface="+mn-lt"/>
                <a:cs typeface="+mn-lt"/>
              </a:rPr>
              <a:t>The complete array is divided into two halves, the sorted subarray on the left and the unsorted subarray on the right. Once the first element is sorted, the search for the second minimum element begins from the rest of the array and is positioned at second place.</a:t>
            </a:r>
            <a:endParaRPr lang="en-US" sz="1700">
              <a:solidFill>
                <a:schemeClr val="bg1">
                  <a:alpha val="60000"/>
                </a:schemeClr>
              </a:solidFill>
            </a:endParaRPr>
          </a:p>
          <a:p>
            <a:endParaRPr lang="en-US" sz="1700">
              <a:solidFill>
                <a:schemeClr val="bg1">
                  <a:alpha val="60000"/>
                </a:schemeClr>
              </a:solidFill>
              <a:cs typeface="Calibri"/>
            </a:endParaRPr>
          </a:p>
        </p:txBody>
      </p:sp>
      <p:pic>
        <p:nvPicPr>
          <p:cNvPr id="4" name="Picture 4">
            <a:extLst>
              <a:ext uri="{FF2B5EF4-FFF2-40B4-BE49-F238E27FC236}">
                <a16:creationId xmlns:a16="http://schemas.microsoft.com/office/drawing/2014/main" id="{4AD6460F-5116-5536-57CA-AC89157953A7}"/>
              </a:ext>
            </a:extLst>
          </p:cNvPr>
          <p:cNvPicPr>
            <a:picLocks noChangeAspect="1"/>
          </p:cNvPicPr>
          <p:nvPr/>
        </p:nvPicPr>
        <p:blipFill>
          <a:blip r:embed="rId2"/>
          <a:stretch>
            <a:fillRect/>
          </a:stretch>
        </p:blipFill>
        <p:spPr>
          <a:xfrm>
            <a:off x="6732899" y="643469"/>
            <a:ext cx="3370492" cy="5571062"/>
          </a:xfrm>
          <a:prstGeom prst="rect">
            <a:avLst/>
          </a:prstGeom>
        </p:spPr>
      </p:pic>
    </p:spTree>
    <p:extLst>
      <p:ext uri="{BB962C8B-B14F-4D97-AF65-F5344CB8AC3E}">
        <p14:creationId xmlns:p14="http://schemas.microsoft.com/office/powerpoint/2010/main" val="262497635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BE42956-7714-4B88-B946-1AAD087DD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sp>
        <p:nvSpPr>
          <p:cNvPr id="11" name="Freeform 6">
            <a:extLst>
              <a:ext uri="{FF2B5EF4-FFF2-40B4-BE49-F238E27FC236}">
                <a16:creationId xmlns:a16="http://schemas.microsoft.com/office/drawing/2014/main" id="{5102A839-7455-460E-9186-3C46533A3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1"/>
          </a:solidFill>
          <a:ln w="0">
            <a:noFill/>
            <a:prstDash val="solid"/>
            <a:round/>
            <a:headEnd/>
            <a:tailEnd/>
          </a:ln>
        </p:spPr>
      </p:sp>
      <p:sp>
        <p:nvSpPr>
          <p:cNvPr id="13" name="Rectangle 12">
            <a:extLst>
              <a:ext uri="{FF2B5EF4-FFF2-40B4-BE49-F238E27FC236}">
                <a16:creationId xmlns:a16="http://schemas.microsoft.com/office/drawing/2014/main" id="{2B6432E5-D2D8-4E50-8FBE-7126A3F9C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a:solidFill>
                <a:schemeClr val="tx1"/>
              </a:solidFill>
            </a:endParaRPr>
          </a:p>
        </p:txBody>
      </p:sp>
      <p:sp>
        <p:nvSpPr>
          <p:cNvPr id="2" name="Title 1">
            <a:extLst>
              <a:ext uri="{FF2B5EF4-FFF2-40B4-BE49-F238E27FC236}">
                <a16:creationId xmlns:a16="http://schemas.microsoft.com/office/drawing/2014/main" id="{6AA551A6-16F7-9D37-8362-7AEB498C0C88}"/>
              </a:ext>
            </a:extLst>
          </p:cNvPr>
          <p:cNvSpPr>
            <a:spLocks noGrp="1"/>
          </p:cNvSpPr>
          <p:nvPr>
            <p:ph type="title"/>
          </p:nvPr>
        </p:nvSpPr>
        <p:spPr>
          <a:xfrm>
            <a:off x="1411170" y="4334175"/>
            <a:ext cx="10136422" cy="1159200"/>
          </a:xfrm>
        </p:spPr>
        <p:txBody>
          <a:bodyPr vert="horz" lIns="91440" tIns="45720" rIns="91440" bIns="45720" rtlCol="0" anchor="b">
            <a:normAutofit/>
          </a:bodyPr>
          <a:lstStyle/>
          <a:p>
            <a:pPr algn="ctr"/>
            <a:r>
              <a:rPr lang="en-US" kern="1200">
                <a:solidFill>
                  <a:schemeClr val="tx1"/>
                </a:solidFill>
                <a:latin typeface="+mj-lt"/>
                <a:ea typeface="+mj-ea"/>
                <a:cs typeface="+mj-cs"/>
              </a:rPr>
              <a:t>Visualize Selection Sort</a:t>
            </a:r>
          </a:p>
        </p:txBody>
      </p:sp>
      <p:pic>
        <p:nvPicPr>
          <p:cNvPr id="4" name="Picture 4">
            <a:extLst>
              <a:ext uri="{FF2B5EF4-FFF2-40B4-BE49-F238E27FC236}">
                <a16:creationId xmlns:a16="http://schemas.microsoft.com/office/drawing/2014/main" id="{3B139A7E-001C-E1D4-0E44-D45AE2268523}"/>
              </a:ext>
            </a:extLst>
          </p:cNvPr>
          <p:cNvPicPr>
            <a:picLocks noGrp="1" noChangeAspect="1"/>
          </p:cNvPicPr>
          <p:nvPr>
            <p:ph idx="1"/>
          </p:nvPr>
        </p:nvPicPr>
        <p:blipFill>
          <a:blip r:embed="rId2"/>
          <a:stretch>
            <a:fillRect/>
          </a:stretch>
        </p:blipFill>
        <p:spPr>
          <a:xfrm>
            <a:off x="2484865" y="643469"/>
            <a:ext cx="7989034" cy="3550682"/>
          </a:xfrm>
          <a:prstGeom prst="rect">
            <a:avLst/>
          </a:prstGeom>
        </p:spPr>
      </p:pic>
    </p:spTree>
    <p:extLst>
      <p:ext uri="{BB962C8B-B14F-4D97-AF65-F5344CB8AC3E}">
        <p14:creationId xmlns:p14="http://schemas.microsoft.com/office/powerpoint/2010/main" val="155118719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a:p>
        </p:txBody>
      </p:sp>
      <p:sp>
        <p:nvSpPr>
          <p:cNvPr id="40" name="Freeform: Shape 39">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B2DFBFA-EFD2-17A1-7998-EA3C4C2B433B}"/>
              </a:ext>
            </a:extLst>
          </p:cNvPr>
          <p:cNvSpPr>
            <a:spLocks noGrp="1"/>
          </p:cNvSpPr>
          <p:nvPr>
            <p:ph type="title"/>
          </p:nvPr>
        </p:nvSpPr>
        <p:spPr>
          <a:xfrm>
            <a:off x="765051" y="662400"/>
            <a:ext cx="3384000" cy="1492132"/>
          </a:xfrm>
        </p:spPr>
        <p:txBody>
          <a:bodyPr anchor="t">
            <a:normAutofit/>
          </a:bodyPr>
          <a:lstStyle/>
          <a:p>
            <a:r>
              <a:rPr lang="en-US">
                <a:solidFill>
                  <a:schemeClr val="bg1"/>
                </a:solidFill>
                <a:cs typeface="Calibri Light"/>
              </a:rPr>
              <a:t>Insertion Sort</a:t>
            </a:r>
            <a:endParaRPr lang="en-US">
              <a:solidFill>
                <a:schemeClr val="bg1"/>
              </a:solidFill>
            </a:endParaRPr>
          </a:p>
        </p:txBody>
      </p:sp>
      <p:sp>
        <p:nvSpPr>
          <p:cNvPr id="3" name="Content Placeholder 2">
            <a:extLst>
              <a:ext uri="{FF2B5EF4-FFF2-40B4-BE49-F238E27FC236}">
                <a16:creationId xmlns:a16="http://schemas.microsoft.com/office/drawing/2014/main" id="{09C94D47-7DFB-8134-AB76-8623424CC927}"/>
              </a:ext>
            </a:extLst>
          </p:cNvPr>
          <p:cNvSpPr>
            <a:spLocks noGrp="1"/>
          </p:cNvSpPr>
          <p:nvPr>
            <p:ph idx="1"/>
          </p:nvPr>
        </p:nvSpPr>
        <p:spPr>
          <a:xfrm>
            <a:off x="765051" y="2286000"/>
            <a:ext cx="3384000" cy="3844800"/>
          </a:xfrm>
        </p:spPr>
        <p:txBody>
          <a:bodyPr vert="horz" lIns="91440" tIns="45720" rIns="91440" bIns="45720" rtlCol="0">
            <a:normAutofit/>
          </a:bodyPr>
          <a:lstStyle/>
          <a:p>
            <a:r>
              <a:rPr lang="en-US" sz="1700">
                <a:solidFill>
                  <a:schemeClr val="bg1">
                    <a:alpha val="60000"/>
                  </a:schemeClr>
                </a:solidFill>
                <a:ea typeface="+mn-lt"/>
                <a:cs typeface="+mn-lt"/>
              </a:rPr>
              <a:t>Works similar to the sorting of playing cards in hands. It is assumed that the first card is already sorted in the card game, and then we select an unsorted card. </a:t>
            </a:r>
          </a:p>
          <a:p>
            <a:r>
              <a:rPr lang="en-US" sz="1700">
                <a:solidFill>
                  <a:schemeClr val="bg1">
                    <a:alpha val="60000"/>
                  </a:schemeClr>
                </a:solidFill>
                <a:ea typeface="+mn-lt"/>
                <a:cs typeface="+mn-lt"/>
              </a:rPr>
              <a:t>The idea behind the insertion sort is that first take one element, iterate it through the sorted array.</a:t>
            </a:r>
            <a:endParaRPr lang="en-US" sz="1700">
              <a:solidFill>
                <a:schemeClr val="bg1">
                  <a:alpha val="60000"/>
                </a:schemeClr>
              </a:solidFill>
              <a:cs typeface="Calibri" panose="020F0502020204030204"/>
            </a:endParaRPr>
          </a:p>
          <a:p>
            <a:r>
              <a:rPr lang="en-US" sz="1700">
                <a:solidFill>
                  <a:schemeClr val="bg1">
                    <a:alpha val="60000"/>
                  </a:schemeClr>
                </a:solidFill>
                <a:ea typeface="+mn-lt"/>
                <a:cs typeface="+mn-lt"/>
              </a:rPr>
              <a:t>Insertion sort is less efficient than the other sorting algorithms like heap sort, quick sort, merge sort, etc.</a:t>
            </a:r>
            <a:endParaRPr lang="en-US" sz="1700">
              <a:solidFill>
                <a:schemeClr val="bg1">
                  <a:alpha val="60000"/>
                </a:schemeClr>
              </a:solidFill>
              <a:cs typeface="Calibri" panose="020F0502020204030204"/>
            </a:endParaRPr>
          </a:p>
          <a:p>
            <a:endParaRPr lang="en-US" sz="1700">
              <a:solidFill>
                <a:schemeClr val="bg1">
                  <a:alpha val="60000"/>
                </a:schemeClr>
              </a:solidFill>
              <a:cs typeface="Calibri" panose="020F0502020204030204"/>
            </a:endParaRPr>
          </a:p>
          <a:p>
            <a:endParaRPr lang="en-US" sz="1700">
              <a:solidFill>
                <a:schemeClr val="bg1">
                  <a:alpha val="60000"/>
                </a:schemeClr>
              </a:solidFill>
              <a:cs typeface="Calibri" panose="020F0502020204030204"/>
            </a:endParaRPr>
          </a:p>
        </p:txBody>
      </p:sp>
      <p:pic>
        <p:nvPicPr>
          <p:cNvPr id="4" name="Picture 4" descr="Diagram&#10;&#10;Description automatically generated">
            <a:extLst>
              <a:ext uri="{FF2B5EF4-FFF2-40B4-BE49-F238E27FC236}">
                <a16:creationId xmlns:a16="http://schemas.microsoft.com/office/drawing/2014/main" id="{AA9D4514-8212-CC04-16AF-B7D3F4433FE2}"/>
              </a:ext>
            </a:extLst>
          </p:cNvPr>
          <p:cNvPicPr>
            <a:picLocks noChangeAspect="1"/>
          </p:cNvPicPr>
          <p:nvPr/>
        </p:nvPicPr>
        <p:blipFill>
          <a:blip r:embed="rId2"/>
          <a:stretch>
            <a:fillRect/>
          </a:stretch>
        </p:blipFill>
        <p:spPr>
          <a:xfrm>
            <a:off x="5411053" y="1722475"/>
            <a:ext cx="6014185" cy="3413050"/>
          </a:xfrm>
          <a:prstGeom prst="rect">
            <a:avLst/>
          </a:prstGeom>
        </p:spPr>
      </p:pic>
    </p:spTree>
    <p:extLst>
      <p:ext uri="{BB962C8B-B14F-4D97-AF65-F5344CB8AC3E}">
        <p14:creationId xmlns:p14="http://schemas.microsoft.com/office/powerpoint/2010/main" val="1851202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14EA68-CCCA-CB67-D519-9C4886B89EF1}"/>
              </a:ext>
            </a:extLst>
          </p:cNvPr>
          <p:cNvSpPr>
            <a:spLocks noGrp="1"/>
          </p:cNvSpPr>
          <p:nvPr>
            <p:ph type="title"/>
          </p:nvPr>
        </p:nvSpPr>
        <p:spPr>
          <a:xfrm>
            <a:off x="1043631" y="809898"/>
            <a:ext cx="9942716" cy="1554480"/>
          </a:xfrm>
        </p:spPr>
        <p:txBody>
          <a:bodyPr anchor="ctr">
            <a:normAutofit/>
          </a:bodyPr>
          <a:lstStyle/>
          <a:p>
            <a:r>
              <a:rPr lang="en-US" sz="4800">
                <a:ea typeface="+mj-lt"/>
                <a:cs typeface="+mj-lt"/>
              </a:rPr>
              <a:t>Compilers &amp; Programs</a:t>
            </a:r>
            <a:endParaRPr lang="en-US" sz="4800"/>
          </a:p>
        </p:txBody>
      </p:sp>
      <p:sp>
        <p:nvSpPr>
          <p:cNvPr id="3" name="Content Placeholder 2">
            <a:extLst>
              <a:ext uri="{FF2B5EF4-FFF2-40B4-BE49-F238E27FC236}">
                <a16:creationId xmlns:a16="http://schemas.microsoft.com/office/drawing/2014/main" id="{8953A668-FDDC-FDC9-DD07-E0E3F2B80EB4}"/>
              </a:ext>
            </a:extLst>
          </p:cNvPr>
          <p:cNvSpPr>
            <a:spLocks noGrp="1"/>
          </p:cNvSpPr>
          <p:nvPr>
            <p:ph idx="1"/>
          </p:nvPr>
        </p:nvSpPr>
        <p:spPr>
          <a:xfrm>
            <a:off x="1045028" y="3017522"/>
            <a:ext cx="9941319" cy="3124658"/>
          </a:xfrm>
        </p:spPr>
        <p:txBody>
          <a:bodyPr vert="horz" lIns="91440" tIns="45720" rIns="91440" bIns="45720" rtlCol="0" anchor="ctr">
            <a:normAutofit/>
          </a:bodyPr>
          <a:lstStyle/>
          <a:p>
            <a:pPr marL="0" indent="0">
              <a:buNone/>
            </a:pPr>
            <a:r>
              <a:rPr lang="en-US" sz="2400" b="1">
                <a:ea typeface="+mn-lt"/>
                <a:cs typeface="+mn-lt"/>
              </a:rPr>
              <a:t>Source program</a:t>
            </a:r>
            <a:endParaRPr lang="en-US" sz="2400">
              <a:cs typeface="Calibri" panose="020F0502020204030204"/>
            </a:endParaRPr>
          </a:p>
          <a:p>
            <a:pPr marL="0" indent="0">
              <a:buNone/>
            </a:pPr>
            <a:endParaRPr lang="en-US" sz="2400" b="1">
              <a:ea typeface="+mn-lt"/>
              <a:cs typeface="+mn-lt"/>
            </a:endParaRPr>
          </a:p>
          <a:p>
            <a:r>
              <a:rPr lang="en-US" sz="2400">
                <a:ea typeface="+mn-lt"/>
                <a:cs typeface="+mn-lt"/>
              </a:rPr>
              <a:t>The form in which a computer program, written in some formal programming language, is written by the  programmer.</a:t>
            </a:r>
            <a:endParaRPr lang="en-US" sz="2400"/>
          </a:p>
          <a:p>
            <a:r>
              <a:rPr lang="en-US" sz="2400">
                <a:ea typeface="+mn-lt"/>
                <a:cs typeface="+mn-lt"/>
              </a:rPr>
              <a:t>Can be compiled automatically into </a:t>
            </a:r>
            <a:r>
              <a:rPr lang="en-US" sz="2400" u="sng">
                <a:ea typeface="+mn-lt"/>
                <a:cs typeface="+mn-lt"/>
              </a:rPr>
              <a:t>object code</a:t>
            </a:r>
            <a:r>
              <a:rPr lang="en-US" sz="2400">
                <a:ea typeface="+mn-lt"/>
                <a:cs typeface="+mn-lt"/>
              </a:rPr>
              <a:t> or </a:t>
            </a:r>
            <a:r>
              <a:rPr lang="en-US" sz="2400" u="sng">
                <a:ea typeface="+mn-lt"/>
                <a:cs typeface="+mn-lt"/>
              </a:rPr>
              <a:t>machine code</a:t>
            </a:r>
            <a:r>
              <a:rPr lang="en-US" sz="2400">
                <a:ea typeface="+mn-lt"/>
                <a:cs typeface="+mn-lt"/>
              </a:rPr>
              <a:t> or executed by an interpreter. </a:t>
            </a:r>
            <a:endParaRPr lang="en-US" sz="2400"/>
          </a:p>
          <a:p>
            <a:r>
              <a:rPr lang="en-US" sz="2400">
                <a:ea typeface="+mn-lt"/>
                <a:cs typeface="+mn-lt"/>
              </a:rPr>
              <a:t>Pascal source programs have extension ‘.pas’</a:t>
            </a:r>
            <a:endParaRPr lang="en-US" sz="2400"/>
          </a:p>
          <a:p>
            <a:endParaRPr lang="en-US" sz="240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83601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15379B-1645-4C87-AB3C-69DEF1ECDC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FE70E86-779D-4922-A020-0B3E5C05A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81F55513-2668-477C-9962-1B9F5E31F1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845450"/>
            <a:ext cx="12192000" cy="3012550"/>
            <a:chOff x="0" y="3845450"/>
            <a:chExt cx="12192000" cy="3012550"/>
          </a:xfrm>
        </p:grpSpPr>
        <p:sp>
          <p:nvSpPr>
            <p:cNvPr id="15" name="Freeform: Shape 14">
              <a:extLst>
                <a:ext uri="{FF2B5EF4-FFF2-40B4-BE49-F238E27FC236}">
                  <a16:creationId xmlns:a16="http://schemas.microsoft.com/office/drawing/2014/main" id="{E673CDF5-001D-42B7-BB27-B3C47240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989828"/>
              <a:ext cx="12192000" cy="2868172"/>
            </a:xfrm>
            <a:custGeom>
              <a:avLst/>
              <a:gdLst>
                <a:gd name="connsiteX0" fmla="*/ 619389 w 12192000"/>
                <a:gd name="connsiteY0" fmla="*/ 0 h 2868172"/>
                <a:gd name="connsiteX1" fmla="*/ 687652 w 12192000"/>
                <a:gd name="connsiteY1" fmla="*/ 3175 h 2868172"/>
                <a:gd name="connsiteX2" fmla="*/ 747977 w 12192000"/>
                <a:gd name="connsiteY2" fmla="*/ 9525 h 2868172"/>
                <a:gd name="connsiteX3" fmla="*/ 800364 w 12192000"/>
                <a:gd name="connsiteY3" fmla="*/ 20637 h 2868172"/>
                <a:gd name="connsiteX4" fmla="*/ 846402 w 12192000"/>
                <a:gd name="connsiteY4" fmla="*/ 36512 h 2868172"/>
                <a:gd name="connsiteX5" fmla="*/ 887677 w 12192000"/>
                <a:gd name="connsiteY5" fmla="*/ 52387 h 2868172"/>
                <a:gd name="connsiteX6" fmla="*/ 924189 w 12192000"/>
                <a:gd name="connsiteY6" fmla="*/ 68262 h 2868172"/>
                <a:gd name="connsiteX7" fmla="*/ 962289 w 12192000"/>
                <a:gd name="connsiteY7" fmla="*/ 87312 h 2868172"/>
                <a:gd name="connsiteX8" fmla="*/ 1000389 w 12192000"/>
                <a:gd name="connsiteY8" fmla="*/ 106362 h 2868172"/>
                <a:gd name="connsiteX9" fmla="*/ 1036902 w 12192000"/>
                <a:gd name="connsiteY9" fmla="*/ 125412 h 2868172"/>
                <a:gd name="connsiteX10" fmla="*/ 1078177 w 12192000"/>
                <a:gd name="connsiteY10" fmla="*/ 141287 h 2868172"/>
                <a:gd name="connsiteX11" fmla="*/ 1124214 w 12192000"/>
                <a:gd name="connsiteY11" fmla="*/ 155575 h 2868172"/>
                <a:gd name="connsiteX12" fmla="*/ 1176602 w 12192000"/>
                <a:gd name="connsiteY12" fmla="*/ 166687 h 2868172"/>
                <a:gd name="connsiteX13" fmla="*/ 1236927 w 12192000"/>
                <a:gd name="connsiteY13" fmla="*/ 174625 h 2868172"/>
                <a:gd name="connsiteX14" fmla="*/ 1305189 w 12192000"/>
                <a:gd name="connsiteY14" fmla="*/ 176212 h 2868172"/>
                <a:gd name="connsiteX15" fmla="*/ 1373452 w 12192000"/>
                <a:gd name="connsiteY15" fmla="*/ 174625 h 2868172"/>
                <a:gd name="connsiteX16" fmla="*/ 1433777 w 12192000"/>
                <a:gd name="connsiteY16" fmla="*/ 166687 h 2868172"/>
                <a:gd name="connsiteX17" fmla="*/ 1486164 w 12192000"/>
                <a:gd name="connsiteY17" fmla="*/ 155575 h 2868172"/>
                <a:gd name="connsiteX18" fmla="*/ 1532202 w 12192000"/>
                <a:gd name="connsiteY18" fmla="*/ 141287 h 2868172"/>
                <a:gd name="connsiteX19" fmla="*/ 1573477 w 12192000"/>
                <a:gd name="connsiteY19" fmla="*/ 125412 h 2868172"/>
                <a:gd name="connsiteX20" fmla="*/ 1609989 w 12192000"/>
                <a:gd name="connsiteY20" fmla="*/ 106362 h 2868172"/>
                <a:gd name="connsiteX21" fmla="*/ 1648089 w 12192000"/>
                <a:gd name="connsiteY21" fmla="*/ 87312 h 2868172"/>
                <a:gd name="connsiteX22" fmla="*/ 1686189 w 12192000"/>
                <a:gd name="connsiteY22" fmla="*/ 68262 h 2868172"/>
                <a:gd name="connsiteX23" fmla="*/ 1722702 w 12192000"/>
                <a:gd name="connsiteY23" fmla="*/ 52387 h 2868172"/>
                <a:gd name="connsiteX24" fmla="*/ 1763977 w 12192000"/>
                <a:gd name="connsiteY24" fmla="*/ 36512 h 2868172"/>
                <a:gd name="connsiteX25" fmla="*/ 1810014 w 12192000"/>
                <a:gd name="connsiteY25" fmla="*/ 20637 h 2868172"/>
                <a:gd name="connsiteX26" fmla="*/ 1862402 w 12192000"/>
                <a:gd name="connsiteY26" fmla="*/ 9525 h 2868172"/>
                <a:gd name="connsiteX27" fmla="*/ 1922727 w 12192000"/>
                <a:gd name="connsiteY27" fmla="*/ 3175 h 2868172"/>
                <a:gd name="connsiteX28" fmla="*/ 1990989 w 12192000"/>
                <a:gd name="connsiteY28" fmla="*/ 0 h 2868172"/>
                <a:gd name="connsiteX29" fmla="*/ 2059252 w 12192000"/>
                <a:gd name="connsiteY29" fmla="*/ 3175 h 2868172"/>
                <a:gd name="connsiteX30" fmla="*/ 2119577 w 12192000"/>
                <a:gd name="connsiteY30" fmla="*/ 9525 h 2868172"/>
                <a:gd name="connsiteX31" fmla="*/ 2171964 w 12192000"/>
                <a:gd name="connsiteY31" fmla="*/ 20637 h 2868172"/>
                <a:gd name="connsiteX32" fmla="*/ 2218002 w 12192000"/>
                <a:gd name="connsiteY32" fmla="*/ 36512 h 2868172"/>
                <a:gd name="connsiteX33" fmla="*/ 2259277 w 12192000"/>
                <a:gd name="connsiteY33" fmla="*/ 52387 h 2868172"/>
                <a:gd name="connsiteX34" fmla="*/ 2295789 w 12192000"/>
                <a:gd name="connsiteY34" fmla="*/ 68262 h 2868172"/>
                <a:gd name="connsiteX35" fmla="*/ 2333889 w 12192000"/>
                <a:gd name="connsiteY35" fmla="*/ 87312 h 2868172"/>
                <a:gd name="connsiteX36" fmla="*/ 2371989 w 12192000"/>
                <a:gd name="connsiteY36" fmla="*/ 106362 h 2868172"/>
                <a:gd name="connsiteX37" fmla="*/ 2408502 w 12192000"/>
                <a:gd name="connsiteY37" fmla="*/ 125412 h 2868172"/>
                <a:gd name="connsiteX38" fmla="*/ 2449777 w 12192000"/>
                <a:gd name="connsiteY38" fmla="*/ 141287 h 2868172"/>
                <a:gd name="connsiteX39" fmla="*/ 2495814 w 12192000"/>
                <a:gd name="connsiteY39" fmla="*/ 155575 h 2868172"/>
                <a:gd name="connsiteX40" fmla="*/ 2548202 w 12192000"/>
                <a:gd name="connsiteY40" fmla="*/ 166687 h 2868172"/>
                <a:gd name="connsiteX41" fmla="*/ 2608527 w 12192000"/>
                <a:gd name="connsiteY41" fmla="*/ 174625 h 2868172"/>
                <a:gd name="connsiteX42" fmla="*/ 2676789 w 12192000"/>
                <a:gd name="connsiteY42" fmla="*/ 176212 h 2868172"/>
                <a:gd name="connsiteX43" fmla="*/ 2745052 w 12192000"/>
                <a:gd name="connsiteY43" fmla="*/ 174625 h 2868172"/>
                <a:gd name="connsiteX44" fmla="*/ 2805377 w 12192000"/>
                <a:gd name="connsiteY44" fmla="*/ 166687 h 2868172"/>
                <a:gd name="connsiteX45" fmla="*/ 2857764 w 12192000"/>
                <a:gd name="connsiteY45" fmla="*/ 155575 h 2868172"/>
                <a:gd name="connsiteX46" fmla="*/ 2903802 w 12192000"/>
                <a:gd name="connsiteY46" fmla="*/ 141287 h 2868172"/>
                <a:gd name="connsiteX47" fmla="*/ 2945077 w 12192000"/>
                <a:gd name="connsiteY47" fmla="*/ 125412 h 2868172"/>
                <a:gd name="connsiteX48" fmla="*/ 2981589 w 12192000"/>
                <a:gd name="connsiteY48" fmla="*/ 106362 h 2868172"/>
                <a:gd name="connsiteX49" fmla="*/ 3019689 w 12192000"/>
                <a:gd name="connsiteY49" fmla="*/ 87312 h 2868172"/>
                <a:gd name="connsiteX50" fmla="*/ 3057789 w 12192000"/>
                <a:gd name="connsiteY50" fmla="*/ 68262 h 2868172"/>
                <a:gd name="connsiteX51" fmla="*/ 3094302 w 12192000"/>
                <a:gd name="connsiteY51" fmla="*/ 52387 h 2868172"/>
                <a:gd name="connsiteX52" fmla="*/ 3135577 w 12192000"/>
                <a:gd name="connsiteY52" fmla="*/ 36512 h 2868172"/>
                <a:gd name="connsiteX53" fmla="*/ 3181614 w 12192000"/>
                <a:gd name="connsiteY53" fmla="*/ 20637 h 2868172"/>
                <a:gd name="connsiteX54" fmla="*/ 3234002 w 12192000"/>
                <a:gd name="connsiteY54" fmla="*/ 9525 h 2868172"/>
                <a:gd name="connsiteX55" fmla="*/ 3294327 w 12192000"/>
                <a:gd name="connsiteY55" fmla="*/ 3175 h 2868172"/>
                <a:gd name="connsiteX56" fmla="*/ 3361002 w 12192000"/>
                <a:gd name="connsiteY56" fmla="*/ 0 h 2868172"/>
                <a:gd name="connsiteX57" fmla="*/ 3430852 w 12192000"/>
                <a:gd name="connsiteY57" fmla="*/ 3175 h 2868172"/>
                <a:gd name="connsiteX58" fmla="*/ 3491177 w 12192000"/>
                <a:gd name="connsiteY58" fmla="*/ 9525 h 2868172"/>
                <a:gd name="connsiteX59" fmla="*/ 3543564 w 12192000"/>
                <a:gd name="connsiteY59" fmla="*/ 20637 h 2868172"/>
                <a:gd name="connsiteX60" fmla="*/ 3589602 w 12192000"/>
                <a:gd name="connsiteY60" fmla="*/ 36512 h 2868172"/>
                <a:gd name="connsiteX61" fmla="*/ 3630877 w 12192000"/>
                <a:gd name="connsiteY61" fmla="*/ 52387 h 2868172"/>
                <a:gd name="connsiteX62" fmla="*/ 3667389 w 12192000"/>
                <a:gd name="connsiteY62" fmla="*/ 68262 h 2868172"/>
                <a:gd name="connsiteX63" fmla="*/ 3705489 w 12192000"/>
                <a:gd name="connsiteY63" fmla="*/ 87312 h 2868172"/>
                <a:gd name="connsiteX64" fmla="*/ 3743589 w 12192000"/>
                <a:gd name="connsiteY64" fmla="*/ 106362 h 2868172"/>
                <a:gd name="connsiteX65" fmla="*/ 3780102 w 12192000"/>
                <a:gd name="connsiteY65" fmla="*/ 125412 h 2868172"/>
                <a:gd name="connsiteX66" fmla="*/ 3821377 w 12192000"/>
                <a:gd name="connsiteY66" fmla="*/ 141287 h 2868172"/>
                <a:gd name="connsiteX67" fmla="*/ 3867414 w 12192000"/>
                <a:gd name="connsiteY67" fmla="*/ 155575 h 2868172"/>
                <a:gd name="connsiteX68" fmla="*/ 3919802 w 12192000"/>
                <a:gd name="connsiteY68" fmla="*/ 166687 h 2868172"/>
                <a:gd name="connsiteX69" fmla="*/ 3980127 w 12192000"/>
                <a:gd name="connsiteY69" fmla="*/ 174625 h 2868172"/>
                <a:gd name="connsiteX70" fmla="*/ 4048389 w 12192000"/>
                <a:gd name="connsiteY70" fmla="*/ 176212 h 2868172"/>
                <a:gd name="connsiteX71" fmla="*/ 4116652 w 12192000"/>
                <a:gd name="connsiteY71" fmla="*/ 174625 h 2868172"/>
                <a:gd name="connsiteX72" fmla="*/ 4176977 w 12192000"/>
                <a:gd name="connsiteY72" fmla="*/ 166687 h 2868172"/>
                <a:gd name="connsiteX73" fmla="*/ 4229364 w 12192000"/>
                <a:gd name="connsiteY73" fmla="*/ 155575 h 2868172"/>
                <a:gd name="connsiteX74" fmla="*/ 4275402 w 12192000"/>
                <a:gd name="connsiteY74" fmla="*/ 141287 h 2868172"/>
                <a:gd name="connsiteX75" fmla="*/ 4316677 w 12192000"/>
                <a:gd name="connsiteY75" fmla="*/ 125412 h 2868172"/>
                <a:gd name="connsiteX76" fmla="*/ 4353189 w 12192000"/>
                <a:gd name="connsiteY76" fmla="*/ 106362 h 2868172"/>
                <a:gd name="connsiteX77" fmla="*/ 4429389 w 12192000"/>
                <a:gd name="connsiteY77" fmla="*/ 68262 h 2868172"/>
                <a:gd name="connsiteX78" fmla="*/ 4465902 w 12192000"/>
                <a:gd name="connsiteY78" fmla="*/ 52387 h 2868172"/>
                <a:gd name="connsiteX79" fmla="*/ 4507177 w 12192000"/>
                <a:gd name="connsiteY79" fmla="*/ 36512 h 2868172"/>
                <a:gd name="connsiteX80" fmla="*/ 4553215 w 12192000"/>
                <a:gd name="connsiteY80" fmla="*/ 20637 h 2868172"/>
                <a:gd name="connsiteX81" fmla="*/ 4605602 w 12192000"/>
                <a:gd name="connsiteY81" fmla="*/ 9525 h 2868172"/>
                <a:gd name="connsiteX82" fmla="*/ 4665928 w 12192000"/>
                <a:gd name="connsiteY82" fmla="*/ 3175 h 2868172"/>
                <a:gd name="connsiteX83" fmla="*/ 4734189 w 12192000"/>
                <a:gd name="connsiteY83" fmla="*/ 0 h 2868172"/>
                <a:gd name="connsiteX84" fmla="*/ 4802453 w 12192000"/>
                <a:gd name="connsiteY84" fmla="*/ 3175 h 2868172"/>
                <a:gd name="connsiteX85" fmla="*/ 4862777 w 12192000"/>
                <a:gd name="connsiteY85" fmla="*/ 9525 h 2868172"/>
                <a:gd name="connsiteX86" fmla="*/ 4915165 w 12192000"/>
                <a:gd name="connsiteY86" fmla="*/ 20637 h 2868172"/>
                <a:gd name="connsiteX87" fmla="*/ 4961201 w 12192000"/>
                <a:gd name="connsiteY87" fmla="*/ 36512 h 2868172"/>
                <a:gd name="connsiteX88" fmla="*/ 5002477 w 12192000"/>
                <a:gd name="connsiteY88" fmla="*/ 52387 h 2868172"/>
                <a:gd name="connsiteX89" fmla="*/ 5038989 w 12192000"/>
                <a:gd name="connsiteY89" fmla="*/ 68262 h 2868172"/>
                <a:gd name="connsiteX90" fmla="*/ 5077090 w 12192000"/>
                <a:gd name="connsiteY90" fmla="*/ 87312 h 2868172"/>
                <a:gd name="connsiteX91" fmla="*/ 5115189 w 12192000"/>
                <a:gd name="connsiteY91" fmla="*/ 106362 h 2868172"/>
                <a:gd name="connsiteX92" fmla="*/ 5151701 w 12192000"/>
                <a:gd name="connsiteY92" fmla="*/ 125412 h 2868172"/>
                <a:gd name="connsiteX93" fmla="*/ 5192977 w 12192000"/>
                <a:gd name="connsiteY93" fmla="*/ 141287 h 2868172"/>
                <a:gd name="connsiteX94" fmla="*/ 5239014 w 12192000"/>
                <a:gd name="connsiteY94" fmla="*/ 155575 h 2868172"/>
                <a:gd name="connsiteX95" fmla="*/ 5291401 w 12192000"/>
                <a:gd name="connsiteY95" fmla="*/ 166687 h 2868172"/>
                <a:gd name="connsiteX96" fmla="*/ 5351727 w 12192000"/>
                <a:gd name="connsiteY96" fmla="*/ 174625 h 2868172"/>
                <a:gd name="connsiteX97" fmla="*/ 5410199 w 12192000"/>
                <a:gd name="connsiteY97" fmla="*/ 175985 h 2868172"/>
                <a:gd name="connsiteX98" fmla="*/ 5468671 w 12192000"/>
                <a:gd name="connsiteY98" fmla="*/ 174625 h 2868172"/>
                <a:gd name="connsiteX99" fmla="*/ 5528996 w 12192000"/>
                <a:gd name="connsiteY99" fmla="*/ 166687 h 2868172"/>
                <a:gd name="connsiteX100" fmla="*/ 5581383 w 12192000"/>
                <a:gd name="connsiteY100" fmla="*/ 155575 h 2868172"/>
                <a:gd name="connsiteX101" fmla="*/ 5627421 w 12192000"/>
                <a:gd name="connsiteY101" fmla="*/ 141287 h 2868172"/>
                <a:gd name="connsiteX102" fmla="*/ 5668696 w 12192000"/>
                <a:gd name="connsiteY102" fmla="*/ 125412 h 2868172"/>
                <a:gd name="connsiteX103" fmla="*/ 5705209 w 12192000"/>
                <a:gd name="connsiteY103" fmla="*/ 106362 h 2868172"/>
                <a:gd name="connsiteX104" fmla="*/ 5743308 w 12192000"/>
                <a:gd name="connsiteY104" fmla="*/ 87312 h 2868172"/>
                <a:gd name="connsiteX105" fmla="*/ 5781408 w 12192000"/>
                <a:gd name="connsiteY105" fmla="*/ 68262 h 2868172"/>
                <a:gd name="connsiteX106" fmla="*/ 5817921 w 12192000"/>
                <a:gd name="connsiteY106" fmla="*/ 52387 h 2868172"/>
                <a:gd name="connsiteX107" fmla="*/ 5859196 w 12192000"/>
                <a:gd name="connsiteY107" fmla="*/ 36512 h 2868172"/>
                <a:gd name="connsiteX108" fmla="*/ 5905234 w 12192000"/>
                <a:gd name="connsiteY108" fmla="*/ 20637 h 2868172"/>
                <a:gd name="connsiteX109" fmla="*/ 5957621 w 12192000"/>
                <a:gd name="connsiteY109" fmla="*/ 9525 h 2868172"/>
                <a:gd name="connsiteX110" fmla="*/ 6017947 w 12192000"/>
                <a:gd name="connsiteY110" fmla="*/ 3175 h 2868172"/>
                <a:gd name="connsiteX111" fmla="*/ 6086209 w 12192000"/>
                <a:gd name="connsiteY111" fmla="*/ 0 h 2868172"/>
                <a:gd name="connsiteX112" fmla="*/ 6095999 w 12192000"/>
                <a:gd name="connsiteY112" fmla="*/ 455 h 2868172"/>
                <a:gd name="connsiteX113" fmla="*/ 6105789 w 12192000"/>
                <a:gd name="connsiteY113" fmla="*/ 0 h 2868172"/>
                <a:gd name="connsiteX114" fmla="*/ 6174052 w 12192000"/>
                <a:gd name="connsiteY114" fmla="*/ 3175 h 2868172"/>
                <a:gd name="connsiteX115" fmla="*/ 6234377 w 12192000"/>
                <a:gd name="connsiteY115" fmla="*/ 9525 h 2868172"/>
                <a:gd name="connsiteX116" fmla="*/ 6286764 w 12192000"/>
                <a:gd name="connsiteY116" fmla="*/ 20637 h 2868172"/>
                <a:gd name="connsiteX117" fmla="*/ 6332802 w 12192000"/>
                <a:gd name="connsiteY117" fmla="*/ 36512 h 2868172"/>
                <a:gd name="connsiteX118" fmla="*/ 6374077 w 12192000"/>
                <a:gd name="connsiteY118" fmla="*/ 52387 h 2868172"/>
                <a:gd name="connsiteX119" fmla="*/ 6410589 w 12192000"/>
                <a:gd name="connsiteY119" fmla="*/ 68262 h 2868172"/>
                <a:gd name="connsiteX120" fmla="*/ 6448689 w 12192000"/>
                <a:gd name="connsiteY120" fmla="*/ 87312 h 2868172"/>
                <a:gd name="connsiteX121" fmla="*/ 6486789 w 12192000"/>
                <a:gd name="connsiteY121" fmla="*/ 106362 h 2868172"/>
                <a:gd name="connsiteX122" fmla="*/ 6523302 w 12192000"/>
                <a:gd name="connsiteY122" fmla="*/ 125412 h 2868172"/>
                <a:gd name="connsiteX123" fmla="*/ 6564577 w 12192000"/>
                <a:gd name="connsiteY123" fmla="*/ 141287 h 2868172"/>
                <a:gd name="connsiteX124" fmla="*/ 6610614 w 12192000"/>
                <a:gd name="connsiteY124" fmla="*/ 155575 h 2868172"/>
                <a:gd name="connsiteX125" fmla="*/ 6663002 w 12192000"/>
                <a:gd name="connsiteY125" fmla="*/ 166687 h 2868172"/>
                <a:gd name="connsiteX126" fmla="*/ 6723327 w 12192000"/>
                <a:gd name="connsiteY126" fmla="*/ 174625 h 2868172"/>
                <a:gd name="connsiteX127" fmla="*/ 6781799 w 12192000"/>
                <a:gd name="connsiteY127" fmla="*/ 175985 h 2868172"/>
                <a:gd name="connsiteX128" fmla="*/ 6840271 w 12192000"/>
                <a:gd name="connsiteY128" fmla="*/ 174625 h 2868172"/>
                <a:gd name="connsiteX129" fmla="*/ 6900596 w 12192000"/>
                <a:gd name="connsiteY129" fmla="*/ 166687 h 2868172"/>
                <a:gd name="connsiteX130" fmla="*/ 6952983 w 12192000"/>
                <a:gd name="connsiteY130" fmla="*/ 155575 h 2868172"/>
                <a:gd name="connsiteX131" fmla="*/ 6999021 w 12192000"/>
                <a:gd name="connsiteY131" fmla="*/ 141287 h 2868172"/>
                <a:gd name="connsiteX132" fmla="*/ 7040296 w 12192000"/>
                <a:gd name="connsiteY132" fmla="*/ 125412 h 2868172"/>
                <a:gd name="connsiteX133" fmla="*/ 7076808 w 12192000"/>
                <a:gd name="connsiteY133" fmla="*/ 106362 h 2868172"/>
                <a:gd name="connsiteX134" fmla="*/ 7114908 w 12192000"/>
                <a:gd name="connsiteY134" fmla="*/ 87312 h 2868172"/>
                <a:gd name="connsiteX135" fmla="*/ 7153008 w 12192000"/>
                <a:gd name="connsiteY135" fmla="*/ 68262 h 2868172"/>
                <a:gd name="connsiteX136" fmla="*/ 7189521 w 12192000"/>
                <a:gd name="connsiteY136" fmla="*/ 52387 h 2868172"/>
                <a:gd name="connsiteX137" fmla="*/ 7230796 w 12192000"/>
                <a:gd name="connsiteY137" fmla="*/ 36512 h 2868172"/>
                <a:gd name="connsiteX138" fmla="*/ 7276833 w 12192000"/>
                <a:gd name="connsiteY138" fmla="*/ 20637 h 2868172"/>
                <a:gd name="connsiteX139" fmla="*/ 7329221 w 12192000"/>
                <a:gd name="connsiteY139" fmla="*/ 9525 h 2868172"/>
                <a:gd name="connsiteX140" fmla="*/ 7389546 w 12192000"/>
                <a:gd name="connsiteY140" fmla="*/ 3175 h 2868172"/>
                <a:gd name="connsiteX141" fmla="*/ 7457808 w 12192000"/>
                <a:gd name="connsiteY141" fmla="*/ 0 h 2868172"/>
                <a:gd name="connsiteX142" fmla="*/ 7526071 w 12192000"/>
                <a:gd name="connsiteY142" fmla="*/ 3175 h 2868172"/>
                <a:gd name="connsiteX143" fmla="*/ 7586396 w 12192000"/>
                <a:gd name="connsiteY143" fmla="*/ 9525 h 2868172"/>
                <a:gd name="connsiteX144" fmla="*/ 7638783 w 12192000"/>
                <a:gd name="connsiteY144" fmla="*/ 20637 h 2868172"/>
                <a:gd name="connsiteX145" fmla="*/ 7684821 w 12192000"/>
                <a:gd name="connsiteY145" fmla="*/ 36512 h 2868172"/>
                <a:gd name="connsiteX146" fmla="*/ 7726096 w 12192000"/>
                <a:gd name="connsiteY146" fmla="*/ 52387 h 2868172"/>
                <a:gd name="connsiteX147" fmla="*/ 7762608 w 12192000"/>
                <a:gd name="connsiteY147" fmla="*/ 68262 h 2868172"/>
                <a:gd name="connsiteX148" fmla="*/ 7800708 w 12192000"/>
                <a:gd name="connsiteY148" fmla="*/ 87312 h 2868172"/>
                <a:gd name="connsiteX149" fmla="*/ 7838808 w 12192000"/>
                <a:gd name="connsiteY149" fmla="*/ 106362 h 2868172"/>
                <a:gd name="connsiteX150" fmla="*/ 7875321 w 12192000"/>
                <a:gd name="connsiteY150" fmla="*/ 125412 h 2868172"/>
                <a:gd name="connsiteX151" fmla="*/ 7916596 w 12192000"/>
                <a:gd name="connsiteY151" fmla="*/ 141287 h 2868172"/>
                <a:gd name="connsiteX152" fmla="*/ 7962633 w 12192000"/>
                <a:gd name="connsiteY152" fmla="*/ 155575 h 2868172"/>
                <a:gd name="connsiteX153" fmla="*/ 8015021 w 12192000"/>
                <a:gd name="connsiteY153" fmla="*/ 166687 h 2868172"/>
                <a:gd name="connsiteX154" fmla="*/ 8075346 w 12192000"/>
                <a:gd name="connsiteY154" fmla="*/ 174625 h 2868172"/>
                <a:gd name="connsiteX155" fmla="*/ 8143608 w 12192000"/>
                <a:gd name="connsiteY155" fmla="*/ 176212 h 2868172"/>
                <a:gd name="connsiteX156" fmla="*/ 8211871 w 12192000"/>
                <a:gd name="connsiteY156" fmla="*/ 174625 h 2868172"/>
                <a:gd name="connsiteX157" fmla="*/ 8272196 w 12192000"/>
                <a:gd name="connsiteY157" fmla="*/ 166687 h 2868172"/>
                <a:gd name="connsiteX158" fmla="*/ 8324583 w 12192000"/>
                <a:gd name="connsiteY158" fmla="*/ 155575 h 2868172"/>
                <a:gd name="connsiteX159" fmla="*/ 8370621 w 12192000"/>
                <a:gd name="connsiteY159" fmla="*/ 141287 h 2868172"/>
                <a:gd name="connsiteX160" fmla="*/ 8411896 w 12192000"/>
                <a:gd name="connsiteY160" fmla="*/ 125412 h 2868172"/>
                <a:gd name="connsiteX161" fmla="*/ 8448408 w 12192000"/>
                <a:gd name="connsiteY161" fmla="*/ 106362 h 2868172"/>
                <a:gd name="connsiteX162" fmla="*/ 8486508 w 12192000"/>
                <a:gd name="connsiteY162" fmla="*/ 87312 h 2868172"/>
                <a:gd name="connsiteX163" fmla="*/ 8524608 w 12192000"/>
                <a:gd name="connsiteY163" fmla="*/ 68262 h 2868172"/>
                <a:gd name="connsiteX164" fmla="*/ 8561120 w 12192000"/>
                <a:gd name="connsiteY164" fmla="*/ 52387 h 2868172"/>
                <a:gd name="connsiteX165" fmla="*/ 8602396 w 12192000"/>
                <a:gd name="connsiteY165" fmla="*/ 36512 h 2868172"/>
                <a:gd name="connsiteX166" fmla="*/ 8648432 w 12192000"/>
                <a:gd name="connsiteY166" fmla="*/ 20637 h 2868172"/>
                <a:gd name="connsiteX167" fmla="*/ 8700820 w 12192000"/>
                <a:gd name="connsiteY167" fmla="*/ 9525 h 2868172"/>
                <a:gd name="connsiteX168" fmla="*/ 8761146 w 12192000"/>
                <a:gd name="connsiteY168" fmla="*/ 3175 h 2868172"/>
                <a:gd name="connsiteX169" fmla="*/ 8827820 w 12192000"/>
                <a:gd name="connsiteY169" fmla="*/ 0 h 2868172"/>
                <a:gd name="connsiteX170" fmla="*/ 8897670 w 12192000"/>
                <a:gd name="connsiteY170" fmla="*/ 3175 h 2868172"/>
                <a:gd name="connsiteX171" fmla="*/ 8957996 w 12192000"/>
                <a:gd name="connsiteY171" fmla="*/ 9525 h 2868172"/>
                <a:gd name="connsiteX172" fmla="*/ 9010382 w 12192000"/>
                <a:gd name="connsiteY172" fmla="*/ 20637 h 2868172"/>
                <a:gd name="connsiteX173" fmla="*/ 9056420 w 12192000"/>
                <a:gd name="connsiteY173" fmla="*/ 36512 h 2868172"/>
                <a:gd name="connsiteX174" fmla="*/ 9097696 w 12192000"/>
                <a:gd name="connsiteY174" fmla="*/ 52387 h 2868172"/>
                <a:gd name="connsiteX175" fmla="*/ 9134208 w 12192000"/>
                <a:gd name="connsiteY175" fmla="*/ 68262 h 2868172"/>
                <a:gd name="connsiteX176" fmla="*/ 9172308 w 12192000"/>
                <a:gd name="connsiteY176" fmla="*/ 87312 h 2868172"/>
                <a:gd name="connsiteX177" fmla="*/ 9210408 w 12192000"/>
                <a:gd name="connsiteY177" fmla="*/ 106362 h 2868172"/>
                <a:gd name="connsiteX178" fmla="*/ 9246920 w 12192000"/>
                <a:gd name="connsiteY178" fmla="*/ 125412 h 2868172"/>
                <a:gd name="connsiteX179" fmla="*/ 9288196 w 12192000"/>
                <a:gd name="connsiteY179" fmla="*/ 141287 h 2868172"/>
                <a:gd name="connsiteX180" fmla="*/ 9334232 w 12192000"/>
                <a:gd name="connsiteY180" fmla="*/ 155575 h 2868172"/>
                <a:gd name="connsiteX181" fmla="*/ 9386620 w 12192000"/>
                <a:gd name="connsiteY181" fmla="*/ 166687 h 2868172"/>
                <a:gd name="connsiteX182" fmla="*/ 9446946 w 12192000"/>
                <a:gd name="connsiteY182" fmla="*/ 174625 h 2868172"/>
                <a:gd name="connsiteX183" fmla="*/ 9515208 w 12192000"/>
                <a:gd name="connsiteY183" fmla="*/ 176212 h 2868172"/>
                <a:gd name="connsiteX184" fmla="*/ 9583470 w 12192000"/>
                <a:gd name="connsiteY184" fmla="*/ 174625 h 2868172"/>
                <a:gd name="connsiteX185" fmla="*/ 9643796 w 12192000"/>
                <a:gd name="connsiteY185" fmla="*/ 166687 h 2868172"/>
                <a:gd name="connsiteX186" fmla="*/ 9696182 w 12192000"/>
                <a:gd name="connsiteY186" fmla="*/ 155575 h 2868172"/>
                <a:gd name="connsiteX187" fmla="*/ 9742220 w 12192000"/>
                <a:gd name="connsiteY187" fmla="*/ 141287 h 2868172"/>
                <a:gd name="connsiteX188" fmla="*/ 9783496 w 12192000"/>
                <a:gd name="connsiteY188" fmla="*/ 125412 h 2868172"/>
                <a:gd name="connsiteX189" fmla="*/ 9820008 w 12192000"/>
                <a:gd name="connsiteY189" fmla="*/ 106362 h 2868172"/>
                <a:gd name="connsiteX190" fmla="*/ 9896208 w 12192000"/>
                <a:gd name="connsiteY190" fmla="*/ 68262 h 2868172"/>
                <a:gd name="connsiteX191" fmla="*/ 9932720 w 12192000"/>
                <a:gd name="connsiteY191" fmla="*/ 52387 h 2868172"/>
                <a:gd name="connsiteX192" fmla="*/ 9973996 w 12192000"/>
                <a:gd name="connsiteY192" fmla="*/ 36512 h 2868172"/>
                <a:gd name="connsiteX193" fmla="*/ 10020032 w 12192000"/>
                <a:gd name="connsiteY193" fmla="*/ 20637 h 2868172"/>
                <a:gd name="connsiteX194" fmla="*/ 10072420 w 12192000"/>
                <a:gd name="connsiteY194" fmla="*/ 9525 h 2868172"/>
                <a:gd name="connsiteX195" fmla="*/ 10132746 w 12192000"/>
                <a:gd name="connsiteY195" fmla="*/ 3175 h 2868172"/>
                <a:gd name="connsiteX196" fmla="*/ 10201008 w 12192000"/>
                <a:gd name="connsiteY196" fmla="*/ 0 h 2868172"/>
                <a:gd name="connsiteX197" fmla="*/ 10269270 w 12192000"/>
                <a:gd name="connsiteY197" fmla="*/ 3175 h 2868172"/>
                <a:gd name="connsiteX198" fmla="*/ 10329596 w 12192000"/>
                <a:gd name="connsiteY198" fmla="*/ 9525 h 2868172"/>
                <a:gd name="connsiteX199" fmla="*/ 10381982 w 12192000"/>
                <a:gd name="connsiteY199" fmla="*/ 20637 h 2868172"/>
                <a:gd name="connsiteX200" fmla="*/ 10428020 w 12192000"/>
                <a:gd name="connsiteY200" fmla="*/ 36512 h 2868172"/>
                <a:gd name="connsiteX201" fmla="*/ 10469296 w 12192000"/>
                <a:gd name="connsiteY201" fmla="*/ 52387 h 2868172"/>
                <a:gd name="connsiteX202" fmla="*/ 10505808 w 12192000"/>
                <a:gd name="connsiteY202" fmla="*/ 68262 h 2868172"/>
                <a:gd name="connsiteX203" fmla="*/ 10543908 w 12192000"/>
                <a:gd name="connsiteY203" fmla="*/ 87312 h 2868172"/>
                <a:gd name="connsiteX204" fmla="*/ 10582008 w 12192000"/>
                <a:gd name="connsiteY204" fmla="*/ 106362 h 2868172"/>
                <a:gd name="connsiteX205" fmla="*/ 10618520 w 12192000"/>
                <a:gd name="connsiteY205" fmla="*/ 125412 h 2868172"/>
                <a:gd name="connsiteX206" fmla="*/ 10659796 w 12192000"/>
                <a:gd name="connsiteY206" fmla="*/ 141287 h 2868172"/>
                <a:gd name="connsiteX207" fmla="*/ 10705832 w 12192000"/>
                <a:gd name="connsiteY207" fmla="*/ 155575 h 2868172"/>
                <a:gd name="connsiteX208" fmla="*/ 10758220 w 12192000"/>
                <a:gd name="connsiteY208" fmla="*/ 166687 h 2868172"/>
                <a:gd name="connsiteX209" fmla="*/ 10818546 w 12192000"/>
                <a:gd name="connsiteY209" fmla="*/ 174625 h 2868172"/>
                <a:gd name="connsiteX210" fmla="*/ 10886808 w 12192000"/>
                <a:gd name="connsiteY210" fmla="*/ 176212 h 2868172"/>
                <a:gd name="connsiteX211" fmla="*/ 10955070 w 12192000"/>
                <a:gd name="connsiteY211" fmla="*/ 174625 h 2868172"/>
                <a:gd name="connsiteX212" fmla="*/ 11015396 w 12192000"/>
                <a:gd name="connsiteY212" fmla="*/ 166687 h 2868172"/>
                <a:gd name="connsiteX213" fmla="*/ 11067782 w 12192000"/>
                <a:gd name="connsiteY213" fmla="*/ 155575 h 2868172"/>
                <a:gd name="connsiteX214" fmla="*/ 11113820 w 12192000"/>
                <a:gd name="connsiteY214" fmla="*/ 141287 h 2868172"/>
                <a:gd name="connsiteX215" fmla="*/ 11155096 w 12192000"/>
                <a:gd name="connsiteY215" fmla="*/ 125412 h 2868172"/>
                <a:gd name="connsiteX216" fmla="*/ 11191608 w 12192000"/>
                <a:gd name="connsiteY216" fmla="*/ 106362 h 2868172"/>
                <a:gd name="connsiteX217" fmla="*/ 11229708 w 12192000"/>
                <a:gd name="connsiteY217" fmla="*/ 87312 h 2868172"/>
                <a:gd name="connsiteX218" fmla="*/ 11267808 w 12192000"/>
                <a:gd name="connsiteY218" fmla="*/ 68262 h 2868172"/>
                <a:gd name="connsiteX219" fmla="*/ 11304320 w 12192000"/>
                <a:gd name="connsiteY219" fmla="*/ 52387 h 2868172"/>
                <a:gd name="connsiteX220" fmla="*/ 11345596 w 12192000"/>
                <a:gd name="connsiteY220" fmla="*/ 36512 h 2868172"/>
                <a:gd name="connsiteX221" fmla="*/ 11391632 w 12192000"/>
                <a:gd name="connsiteY221" fmla="*/ 20637 h 2868172"/>
                <a:gd name="connsiteX222" fmla="*/ 11444020 w 12192000"/>
                <a:gd name="connsiteY222" fmla="*/ 9525 h 2868172"/>
                <a:gd name="connsiteX223" fmla="*/ 11504346 w 12192000"/>
                <a:gd name="connsiteY223" fmla="*/ 3175 h 2868172"/>
                <a:gd name="connsiteX224" fmla="*/ 11572608 w 12192000"/>
                <a:gd name="connsiteY224" fmla="*/ 0 h 2868172"/>
                <a:gd name="connsiteX225" fmla="*/ 11640870 w 12192000"/>
                <a:gd name="connsiteY225" fmla="*/ 3175 h 2868172"/>
                <a:gd name="connsiteX226" fmla="*/ 11701196 w 12192000"/>
                <a:gd name="connsiteY226" fmla="*/ 9525 h 2868172"/>
                <a:gd name="connsiteX227" fmla="*/ 11753582 w 12192000"/>
                <a:gd name="connsiteY227" fmla="*/ 20637 h 2868172"/>
                <a:gd name="connsiteX228" fmla="*/ 11799620 w 12192000"/>
                <a:gd name="connsiteY228" fmla="*/ 36512 h 2868172"/>
                <a:gd name="connsiteX229" fmla="*/ 11840896 w 12192000"/>
                <a:gd name="connsiteY229" fmla="*/ 52387 h 2868172"/>
                <a:gd name="connsiteX230" fmla="*/ 11877408 w 12192000"/>
                <a:gd name="connsiteY230" fmla="*/ 68262 h 2868172"/>
                <a:gd name="connsiteX231" fmla="*/ 11915508 w 12192000"/>
                <a:gd name="connsiteY231" fmla="*/ 87312 h 2868172"/>
                <a:gd name="connsiteX232" fmla="*/ 11953608 w 12192000"/>
                <a:gd name="connsiteY232" fmla="*/ 106362 h 2868172"/>
                <a:gd name="connsiteX233" fmla="*/ 11990120 w 12192000"/>
                <a:gd name="connsiteY233" fmla="*/ 125412 h 2868172"/>
                <a:gd name="connsiteX234" fmla="*/ 12031396 w 12192000"/>
                <a:gd name="connsiteY234" fmla="*/ 141287 h 2868172"/>
                <a:gd name="connsiteX235" fmla="*/ 12077432 w 12192000"/>
                <a:gd name="connsiteY235" fmla="*/ 155575 h 2868172"/>
                <a:gd name="connsiteX236" fmla="*/ 12129820 w 12192000"/>
                <a:gd name="connsiteY236" fmla="*/ 166688 h 2868172"/>
                <a:gd name="connsiteX237" fmla="*/ 12190146 w 12192000"/>
                <a:gd name="connsiteY237" fmla="*/ 174625 h 2868172"/>
                <a:gd name="connsiteX238" fmla="*/ 12192000 w 12192000"/>
                <a:gd name="connsiteY238" fmla="*/ 174668 h 2868172"/>
                <a:gd name="connsiteX239" fmla="*/ 12192000 w 12192000"/>
                <a:gd name="connsiteY239" fmla="*/ 319047 h 2868172"/>
                <a:gd name="connsiteX240" fmla="*/ 12192000 w 12192000"/>
                <a:gd name="connsiteY240" fmla="*/ 885826 h 2868172"/>
                <a:gd name="connsiteX241" fmla="*/ 12192000 w 12192000"/>
                <a:gd name="connsiteY241" fmla="*/ 1030205 h 2868172"/>
                <a:gd name="connsiteX242" fmla="*/ 12192000 w 12192000"/>
                <a:gd name="connsiteY242" fmla="*/ 1553722 h 2868172"/>
                <a:gd name="connsiteX243" fmla="*/ 12192000 w 12192000"/>
                <a:gd name="connsiteY243" fmla="*/ 1787292 h 2868172"/>
                <a:gd name="connsiteX244" fmla="*/ 12192000 w 12192000"/>
                <a:gd name="connsiteY244" fmla="*/ 1931671 h 2868172"/>
                <a:gd name="connsiteX245" fmla="*/ 12192000 w 12192000"/>
                <a:gd name="connsiteY245" fmla="*/ 2868172 h 2868172"/>
                <a:gd name="connsiteX246" fmla="*/ 12191997 w 12192000"/>
                <a:gd name="connsiteY246" fmla="*/ 2868172 h 2868172"/>
                <a:gd name="connsiteX247" fmla="*/ 1 w 12192000"/>
                <a:gd name="connsiteY247" fmla="*/ 2868172 h 2868172"/>
                <a:gd name="connsiteX248" fmla="*/ 0 w 12192000"/>
                <a:gd name="connsiteY248" fmla="*/ 2868172 h 2868172"/>
                <a:gd name="connsiteX249" fmla="*/ 0 w 12192000"/>
                <a:gd name="connsiteY249" fmla="*/ 1931671 h 2868172"/>
                <a:gd name="connsiteX250" fmla="*/ 0 w 12192000"/>
                <a:gd name="connsiteY250" fmla="*/ 1787292 h 2868172"/>
                <a:gd name="connsiteX251" fmla="*/ 0 w 12192000"/>
                <a:gd name="connsiteY251" fmla="*/ 1553722 h 2868172"/>
                <a:gd name="connsiteX252" fmla="*/ 0 w 12192000"/>
                <a:gd name="connsiteY252" fmla="*/ 1030205 h 2868172"/>
                <a:gd name="connsiteX253" fmla="*/ 0 w 12192000"/>
                <a:gd name="connsiteY253" fmla="*/ 885826 h 2868172"/>
                <a:gd name="connsiteX254" fmla="*/ 0 w 12192000"/>
                <a:gd name="connsiteY254" fmla="*/ 319047 h 2868172"/>
                <a:gd name="connsiteX255" fmla="*/ 0 w 12192000"/>
                <a:gd name="connsiteY255" fmla="*/ 174668 h 2868172"/>
                <a:gd name="connsiteX256" fmla="*/ 1852 w 12192000"/>
                <a:gd name="connsiteY256" fmla="*/ 174625 h 2868172"/>
                <a:gd name="connsiteX257" fmla="*/ 62177 w 12192000"/>
                <a:gd name="connsiteY257" fmla="*/ 166687 h 2868172"/>
                <a:gd name="connsiteX258" fmla="*/ 114564 w 12192000"/>
                <a:gd name="connsiteY258" fmla="*/ 155575 h 2868172"/>
                <a:gd name="connsiteX259" fmla="*/ 160602 w 12192000"/>
                <a:gd name="connsiteY259" fmla="*/ 141287 h 2868172"/>
                <a:gd name="connsiteX260" fmla="*/ 201877 w 12192000"/>
                <a:gd name="connsiteY260" fmla="*/ 125412 h 2868172"/>
                <a:gd name="connsiteX261" fmla="*/ 238389 w 12192000"/>
                <a:gd name="connsiteY261" fmla="*/ 106362 h 2868172"/>
                <a:gd name="connsiteX262" fmla="*/ 276489 w 12192000"/>
                <a:gd name="connsiteY262" fmla="*/ 87312 h 2868172"/>
                <a:gd name="connsiteX263" fmla="*/ 314589 w 12192000"/>
                <a:gd name="connsiteY263" fmla="*/ 68262 h 2868172"/>
                <a:gd name="connsiteX264" fmla="*/ 351102 w 12192000"/>
                <a:gd name="connsiteY264" fmla="*/ 52387 h 2868172"/>
                <a:gd name="connsiteX265" fmla="*/ 392377 w 12192000"/>
                <a:gd name="connsiteY265" fmla="*/ 36512 h 2868172"/>
                <a:gd name="connsiteX266" fmla="*/ 438414 w 12192000"/>
                <a:gd name="connsiteY266" fmla="*/ 20637 h 2868172"/>
                <a:gd name="connsiteX267" fmla="*/ 490802 w 12192000"/>
                <a:gd name="connsiteY267" fmla="*/ 9525 h 2868172"/>
                <a:gd name="connsiteX268" fmla="*/ 551127 w 12192000"/>
                <a:gd name="connsiteY268" fmla="*/ 3175 h 286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12192000" h="286817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5" y="20637"/>
                  </a:lnTo>
                  <a:lnTo>
                    <a:pt x="4605602" y="9525"/>
                  </a:lnTo>
                  <a:lnTo>
                    <a:pt x="4665928" y="3175"/>
                  </a:lnTo>
                  <a:lnTo>
                    <a:pt x="4734189" y="0"/>
                  </a:lnTo>
                  <a:lnTo>
                    <a:pt x="4802453" y="3175"/>
                  </a:lnTo>
                  <a:lnTo>
                    <a:pt x="4862777" y="9525"/>
                  </a:lnTo>
                  <a:lnTo>
                    <a:pt x="4915165" y="20637"/>
                  </a:lnTo>
                  <a:lnTo>
                    <a:pt x="4961201" y="36512"/>
                  </a:lnTo>
                  <a:lnTo>
                    <a:pt x="5002477" y="52387"/>
                  </a:lnTo>
                  <a:lnTo>
                    <a:pt x="5038989" y="68262"/>
                  </a:lnTo>
                  <a:lnTo>
                    <a:pt x="5077090" y="87312"/>
                  </a:lnTo>
                  <a:lnTo>
                    <a:pt x="5115189" y="106362"/>
                  </a:lnTo>
                  <a:lnTo>
                    <a:pt x="5151701" y="125412"/>
                  </a:lnTo>
                  <a:lnTo>
                    <a:pt x="5192977"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9"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319047"/>
                  </a:lnTo>
                  <a:lnTo>
                    <a:pt x="12192000" y="885826"/>
                  </a:lnTo>
                  <a:lnTo>
                    <a:pt x="12192000" y="1030205"/>
                  </a:lnTo>
                  <a:lnTo>
                    <a:pt x="12192000" y="1553722"/>
                  </a:lnTo>
                  <a:lnTo>
                    <a:pt x="12192000" y="1787292"/>
                  </a:lnTo>
                  <a:lnTo>
                    <a:pt x="12192000" y="1931671"/>
                  </a:lnTo>
                  <a:lnTo>
                    <a:pt x="12192000" y="2868172"/>
                  </a:lnTo>
                  <a:lnTo>
                    <a:pt x="12191997" y="2868172"/>
                  </a:lnTo>
                  <a:lnTo>
                    <a:pt x="1" y="2868172"/>
                  </a:lnTo>
                  <a:lnTo>
                    <a:pt x="0" y="2868172"/>
                  </a:lnTo>
                  <a:lnTo>
                    <a:pt x="0" y="1931671"/>
                  </a:lnTo>
                  <a:lnTo>
                    <a:pt x="0" y="1787292"/>
                  </a:lnTo>
                  <a:lnTo>
                    <a:pt x="0" y="1553722"/>
                  </a:lnTo>
                  <a:lnTo>
                    <a:pt x="0" y="1030205"/>
                  </a:lnTo>
                  <a:lnTo>
                    <a:pt x="0" y="885826"/>
                  </a:lnTo>
                  <a:lnTo>
                    <a:pt x="0" y="319047"/>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7A502461-DBD9-4B84-92C9-8D95C948D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845450"/>
              <a:ext cx="12192000" cy="3012550"/>
            </a:xfrm>
            <a:custGeom>
              <a:avLst/>
              <a:gdLst>
                <a:gd name="connsiteX0" fmla="*/ 619389 w 12192000"/>
                <a:gd name="connsiteY0" fmla="*/ 0 h 3012550"/>
                <a:gd name="connsiteX1" fmla="*/ 687652 w 12192000"/>
                <a:gd name="connsiteY1" fmla="*/ 3175 h 3012550"/>
                <a:gd name="connsiteX2" fmla="*/ 747977 w 12192000"/>
                <a:gd name="connsiteY2" fmla="*/ 9525 h 3012550"/>
                <a:gd name="connsiteX3" fmla="*/ 800364 w 12192000"/>
                <a:gd name="connsiteY3" fmla="*/ 20637 h 3012550"/>
                <a:gd name="connsiteX4" fmla="*/ 846402 w 12192000"/>
                <a:gd name="connsiteY4" fmla="*/ 36512 h 3012550"/>
                <a:gd name="connsiteX5" fmla="*/ 887677 w 12192000"/>
                <a:gd name="connsiteY5" fmla="*/ 52387 h 3012550"/>
                <a:gd name="connsiteX6" fmla="*/ 924189 w 12192000"/>
                <a:gd name="connsiteY6" fmla="*/ 68262 h 3012550"/>
                <a:gd name="connsiteX7" fmla="*/ 962289 w 12192000"/>
                <a:gd name="connsiteY7" fmla="*/ 87312 h 3012550"/>
                <a:gd name="connsiteX8" fmla="*/ 1000389 w 12192000"/>
                <a:gd name="connsiteY8" fmla="*/ 106362 h 3012550"/>
                <a:gd name="connsiteX9" fmla="*/ 1036902 w 12192000"/>
                <a:gd name="connsiteY9" fmla="*/ 125412 h 3012550"/>
                <a:gd name="connsiteX10" fmla="*/ 1078177 w 12192000"/>
                <a:gd name="connsiteY10" fmla="*/ 141287 h 3012550"/>
                <a:gd name="connsiteX11" fmla="*/ 1124214 w 12192000"/>
                <a:gd name="connsiteY11" fmla="*/ 155575 h 3012550"/>
                <a:gd name="connsiteX12" fmla="*/ 1176602 w 12192000"/>
                <a:gd name="connsiteY12" fmla="*/ 166687 h 3012550"/>
                <a:gd name="connsiteX13" fmla="*/ 1236927 w 12192000"/>
                <a:gd name="connsiteY13" fmla="*/ 174625 h 3012550"/>
                <a:gd name="connsiteX14" fmla="*/ 1305189 w 12192000"/>
                <a:gd name="connsiteY14" fmla="*/ 176212 h 3012550"/>
                <a:gd name="connsiteX15" fmla="*/ 1373452 w 12192000"/>
                <a:gd name="connsiteY15" fmla="*/ 174625 h 3012550"/>
                <a:gd name="connsiteX16" fmla="*/ 1433777 w 12192000"/>
                <a:gd name="connsiteY16" fmla="*/ 166687 h 3012550"/>
                <a:gd name="connsiteX17" fmla="*/ 1486164 w 12192000"/>
                <a:gd name="connsiteY17" fmla="*/ 155575 h 3012550"/>
                <a:gd name="connsiteX18" fmla="*/ 1532202 w 12192000"/>
                <a:gd name="connsiteY18" fmla="*/ 141287 h 3012550"/>
                <a:gd name="connsiteX19" fmla="*/ 1573477 w 12192000"/>
                <a:gd name="connsiteY19" fmla="*/ 125412 h 3012550"/>
                <a:gd name="connsiteX20" fmla="*/ 1609989 w 12192000"/>
                <a:gd name="connsiteY20" fmla="*/ 106362 h 3012550"/>
                <a:gd name="connsiteX21" fmla="*/ 1648089 w 12192000"/>
                <a:gd name="connsiteY21" fmla="*/ 87312 h 3012550"/>
                <a:gd name="connsiteX22" fmla="*/ 1686189 w 12192000"/>
                <a:gd name="connsiteY22" fmla="*/ 68262 h 3012550"/>
                <a:gd name="connsiteX23" fmla="*/ 1722702 w 12192000"/>
                <a:gd name="connsiteY23" fmla="*/ 52387 h 3012550"/>
                <a:gd name="connsiteX24" fmla="*/ 1763977 w 12192000"/>
                <a:gd name="connsiteY24" fmla="*/ 36512 h 3012550"/>
                <a:gd name="connsiteX25" fmla="*/ 1810014 w 12192000"/>
                <a:gd name="connsiteY25" fmla="*/ 20637 h 3012550"/>
                <a:gd name="connsiteX26" fmla="*/ 1862402 w 12192000"/>
                <a:gd name="connsiteY26" fmla="*/ 9525 h 3012550"/>
                <a:gd name="connsiteX27" fmla="*/ 1922727 w 12192000"/>
                <a:gd name="connsiteY27" fmla="*/ 3175 h 3012550"/>
                <a:gd name="connsiteX28" fmla="*/ 1990989 w 12192000"/>
                <a:gd name="connsiteY28" fmla="*/ 0 h 3012550"/>
                <a:gd name="connsiteX29" fmla="*/ 2059252 w 12192000"/>
                <a:gd name="connsiteY29" fmla="*/ 3175 h 3012550"/>
                <a:gd name="connsiteX30" fmla="*/ 2119577 w 12192000"/>
                <a:gd name="connsiteY30" fmla="*/ 9525 h 3012550"/>
                <a:gd name="connsiteX31" fmla="*/ 2171964 w 12192000"/>
                <a:gd name="connsiteY31" fmla="*/ 20637 h 3012550"/>
                <a:gd name="connsiteX32" fmla="*/ 2218002 w 12192000"/>
                <a:gd name="connsiteY32" fmla="*/ 36512 h 3012550"/>
                <a:gd name="connsiteX33" fmla="*/ 2259277 w 12192000"/>
                <a:gd name="connsiteY33" fmla="*/ 52387 h 3012550"/>
                <a:gd name="connsiteX34" fmla="*/ 2295789 w 12192000"/>
                <a:gd name="connsiteY34" fmla="*/ 68262 h 3012550"/>
                <a:gd name="connsiteX35" fmla="*/ 2333889 w 12192000"/>
                <a:gd name="connsiteY35" fmla="*/ 87312 h 3012550"/>
                <a:gd name="connsiteX36" fmla="*/ 2371989 w 12192000"/>
                <a:gd name="connsiteY36" fmla="*/ 106362 h 3012550"/>
                <a:gd name="connsiteX37" fmla="*/ 2408502 w 12192000"/>
                <a:gd name="connsiteY37" fmla="*/ 125412 h 3012550"/>
                <a:gd name="connsiteX38" fmla="*/ 2449777 w 12192000"/>
                <a:gd name="connsiteY38" fmla="*/ 141287 h 3012550"/>
                <a:gd name="connsiteX39" fmla="*/ 2495814 w 12192000"/>
                <a:gd name="connsiteY39" fmla="*/ 155575 h 3012550"/>
                <a:gd name="connsiteX40" fmla="*/ 2548202 w 12192000"/>
                <a:gd name="connsiteY40" fmla="*/ 166687 h 3012550"/>
                <a:gd name="connsiteX41" fmla="*/ 2608527 w 12192000"/>
                <a:gd name="connsiteY41" fmla="*/ 174625 h 3012550"/>
                <a:gd name="connsiteX42" fmla="*/ 2676789 w 12192000"/>
                <a:gd name="connsiteY42" fmla="*/ 176212 h 3012550"/>
                <a:gd name="connsiteX43" fmla="*/ 2745052 w 12192000"/>
                <a:gd name="connsiteY43" fmla="*/ 174625 h 3012550"/>
                <a:gd name="connsiteX44" fmla="*/ 2805377 w 12192000"/>
                <a:gd name="connsiteY44" fmla="*/ 166687 h 3012550"/>
                <a:gd name="connsiteX45" fmla="*/ 2857764 w 12192000"/>
                <a:gd name="connsiteY45" fmla="*/ 155575 h 3012550"/>
                <a:gd name="connsiteX46" fmla="*/ 2903802 w 12192000"/>
                <a:gd name="connsiteY46" fmla="*/ 141287 h 3012550"/>
                <a:gd name="connsiteX47" fmla="*/ 2945077 w 12192000"/>
                <a:gd name="connsiteY47" fmla="*/ 125412 h 3012550"/>
                <a:gd name="connsiteX48" fmla="*/ 2981589 w 12192000"/>
                <a:gd name="connsiteY48" fmla="*/ 106362 h 3012550"/>
                <a:gd name="connsiteX49" fmla="*/ 3019689 w 12192000"/>
                <a:gd name="connsiteY49" fmla="*/ 87312 h 3012550"/>
                <a:gd name="connsiteX50" fmla="*/ 3057789 w 12192000"/>
                <a:gd name="connsiteY50" fmla="*/ 68262 h 3012550"/>
                <a:gd name="connsiteX51" fmla="*/ 3094302 w 12192000"/>
                <a:gd name="connsiteY51" fmla="*/ 52387 h 3012550"/>
                <a:gd name="connsiteX52" fmla="*/ 3135577 w 12192000"/>
                <a:gd name="connsiteY52" fmla="*/ 36512 h 3012550"/>
                <a:gd name="connsiteX53" fmla="*/ 3181614 w 12192000"/>
                <a:gd name="connsiteY53" fmla="*/ 20637 h 3012550"/>
                <a:gd name="connsiteX54" fmla="*/ 3234002 w 12192000"/>
                <a:gd name="connsiteY54" fmla="*/ 9525 h 3012550"/>
                <a:gd name="connsiteX55" fmla="*/ 3294327 w 12192000"/>
                <a:gd name="connsiteY55" fmla="*/ 3175 h 3012550"/>
                <a:gd name="connsiteX56" fmla="*/ 3361002 w 12192000"/>
                <a:gd name="connsiteY56" fmla="*/ 0 h 3012550"/>
                <a:gd name="connsiteX57" fmla="*/ 3430852 w 12192000"/>
                <a:gd name="connsiteY57" fmla="*/ 3175 h 3012550"/>
                <a:gd name="connsiteX58" fmla="*/ 3491177 w 12192000"/>
                <a:gd name="connsiteY58" fmla="*/ 9525 h 3012550"/>
                <a:gd name="connsiteX59" fmla="*/ 3543564 w 12192000"/>
                <a:gd name="connsiteY59" fmla="*/ 20637 h 3012550"/>
                <a:gd name="connsiteX60" fmla="*/ 3589602 w 12192000"/>
                <a:gd name="connsiteY60" fmla="*/ 36512 h 3012550"/>
                <a:gd name="connsiteX61" fmla="*/ 3630877 w 12192000"/>
                <a:gd name="connsiteY61" fmla="*/ 52387 h 3012550"/>
                <a:gd name="connsiteX62" fmla="*/ 3667389 w 12192000"/>
                <a:gd name="connsiteY62" fmla="*/ 68262 h 3012550"/>
                <a:gd name="connsiteX63" fmla="*/ 3705489 w 12192000"/>
                <a:gd name="connsiteY63" fmla="*/ 87312 h 3012550"/>
                <a:gd name="connsiteX64" fmla="*/ 3743589 w 12192000"/>
                <a:gd name="connsiteY64" fmla="*/ 106362 h 3012550"/>
                <a:gd name="connsiteX65" fmla="*/ 3780102 w 12192000"/>
                <a:gd name="connsiteY65" fmla="*/ 125412 h 3012550"/>
                <a:gd name="connsiteX66" fmla="*/ 3821377 w 12192000"/>
                <a:gd name="connsiteY66" fmla="*/ 141287 h 3012550"/>
                <a:gd name="connsiteX67" fmla="*/ 3867414 w 12192000"/>
                <a:gd name="connsiteY67" fmla="*/ 155575 h 3012550"/>
                <a:gd name="connsiteX68" fmla="*/ 3919802 w 12192000"/>
                <a:gd name="connsiteY68" fmla="*/ 166687 h 3012550"/>
                <a:gd name="connsiteX69" fmla="*/ 3980127 w 12192000"/>
                <a:gd name="connsiteY69" fmla="*/ 174625 h 3012550"/>
                <a:gd name="connsiteX70" fmla="*/ 4048389 w 12192000"/>
                <a:gd name="connsiteY70" fmla="*/ 176212 h 3012550"/>
                <a:gd name="connsiteX71" fmla="*/ 4116652 w 12192000"/>
                <a:gd name="connsiteY71" fmla="*/ 174625 h 3012550"/>
                <a:gd name="connsiteX72" fmla="*/ 4176977 w 12192000"/>
                <a:gd name="connsiteY72" fmla="*/ 166687 h 3012550"/>
                <a:gd name="connsiteX73" fmla="*/ 4229364 w 12192000"/>
                <a:gd name="connsiteY73" fmla="*/ 155575 h 3012550"/>
                <a:gd name="connsiteX74" fmla="*/ 4275402 w 12192000"/>
                <a:gd name="connsiteY74" fmla="*/ 141287 h 3012550"/>
                <a:gd name="connsiteX75" fmla="*/ 4316677 w 12192000"/>
                <a:gd name="connsiteY75" fmla="*/ 125412 h 3012550"/>
                <a:gd name="connsiteX76" fmla="*/ 4353189 w 12192000"/>
                <a:gd name="connsiteY76" fmla="*/ 106362 h 3012550"/>
                <a:gd name="connsiteX77" fmla="*/ 4429389 w 12192000"/>
                <a:gd name="connsiteY77" fmla="*/ 68262 h 3012550"/>
                <a:gd name="connsiteX78" fmla="*/ 4465902 w 12192000"/>
                <a:gd name="connsiteY78" fmla="*/ 52387 h 3012550"/>
                <a:gd name="connsiteX79" fmla="*/ 4507177 w 12192000"/>
                <a:gd name="connsiteY79" fmla="*/ 36512 h 3012550"/>
                <a:gd name="connsiteX80" fmla="*/ 4553215 w 12192000"/>
                <a:gd name="connsiteY80" fmla="*/ 20637 h 3012550"/>
                <a:gd name="connsiteX81" fmla="*/ 4605602 w 12192000"/>
                <a:gd name="connsiteY81" fmla="*/ 9525 h 3012550"/>
                <a:gd name="connsiteX82" fmla="*/ 4665928 w 12192000"/>
                <a:gd name="connsiteY82" fmla="*/ 3175 h 3012550"/>
                <a:gd name="connsiteX83" fmla="*/ 4734189 w 12192000"/>
                <a:gd name="connsiteY83" fmla="*/ 0 h 3012550"/>
                <a:gd name="connsiteX84" fmla="*/ 4802453 w 12192000"/>
                <a:gd name="connsiteY84" fmla="*/ 3175 h 3012550"/>
                <a:gd name="connsiteX85" fmla="*/ 4862777 w 12192000"/>
                <a:gd name="connsiteY85" fmla="*/ 9525 h 3012550"/>
                <a:gd name="connsiteX86" fmla="*/ 4915165 w 12192000"/>
                <a:gd name="connsiteY86" fmla="*/ 20637 h 3012550"/>
                <a:gd name="connsiteX87" fmla="*/ 4961201 w 12192000"/>
                <a:gd name="connsiteY87" fmla="*/ 36512 h 3012550"/>
                <a:gd name="connsiteX88" fmla="*/ 5002477 w 12192000"/>
                <a:gd name="connsiteY88" fmla="*/ 52387 h 3012550"/>
                <a:gd name="connsiteX89" fmla="*/ 5038989 w 12192000"/>
                <a:gd name="connsiteY89" fmla="*/ 68262 h 3012550"/>
                <a:gd name="connsiteX90" fmla="*/ 5077090 w 12192000"/>
                <a:gd name="connsiteY90" fmla="*/ 87312 h 3012550"/>
                <a:gd name="connsiteX91" fmla="*/ 5115189 w 12192000"/>
                <a:gd name="connsiteY91" fmla="*/ 106362 h 3012550"/>
                <a:gd name="connsiteX92" fmla="*/ 5151701 w 12192000"/>
                <a:gd name="connsiteY92" fmla="*/ 125412 h 3012550"/>
                <a:gd name="connsiteX93" fmla="*/ 5192977 w 12192000"/>
                <a:gd name="connsiteY93" fmla="*/ 141287 h 3012550"/>
                <a:gd name="connsiteX94" fmla="*/ 5239014 w 12192000"/>
                <a:gd name="connsiteY94" fmla="*/ 155575 h 3012550"/>
                <a:gd name="connsiteX95" fmla="*/ 5291401 w 12192000"/>
                <a:gd name="connsiteY95" fmla="*/ 166687 h 3012550"/>
                <a:gd name="connsiteX96" fmla="*/ 5351727 w 12192000"/>
                <a:gd name="connsiteY96" fmla="*/ 174625 h 3012550"/>
                <a:gd name="connsiteX97" fmla="*/ 5410199 w 12192000"/>
                <a:gd name="connsiteY97" fmla="*/ 175985 h 3012550"/>
                <a:gd name="connsiteX98" fmla="*/ 5468671 w 12192000"/>
                <a:gd name="connsiteY98" fmla="*/ 174625 h 3012550"/>
                <a:gd name="connsiteX99" fmla="*/ 5528996 w 12192000"/>
                <a:gd name="connsiteY99" fmla="*/ 166687 h 3012550"/>
                <a:gd name="connsiteX100" fmla="*/ 5581383 w 12192000"/>
                <a:gd name="connsiteY100" fmla="*/ 155575 h 3012550"/>
                <a:gd name="connsiteX101" fmla="*/ 5627421 w 12192000"/>
                <a:gd name="connsiteY101" fmla="*/ 141287 h 3012550"/>
                <a:gd name="connsiteX102" fmla="*/ 5668696 w 12192000"/>
                <a:gd name="connsiteY102" fmla="*/ 125412 h 3012550"/>
                <a:gd name="connsiteX103" fmla="*/ 5705209 w 12192000"/>
                <a:gd name="connsiteY103" fmla="*/ 106362 h 3012550"/>
                <a:gd name="connsiteX104" fmla="*/ 5743308 w 12192000"/>
                <a:gd name="connsiteY104" fmla="*/ 87312 h 3012550"/>
                <a:gd name="connsiteX105" fmla="*/ 5781408 w 12192000"/>
                <a:gd name="connsiteY105" fmla="*/ 68262 h 3012550"/>
                <a:gd name="connsiteX106" fmla="*/ 5817921 w 12192000"/>
                <a:gd name="connsiteY106" fmla="*/ 52387 h 3012550"/>
                <a:gd name="connsiteX107" fmla="*/ 5859196 w 12192000"/>
                <a:gd name="connsiteY107" fmla="*/ 36512 h 3012550"/>
                <a:gd name="connsiteX108" fmla="*/ 5905234 w 12192000"/>
                <a:gd name="connsiteY108" fmla="*/ 20637 h 3012550"/>
                <a:gd name="connsiteX109" fmla="*/ 5957621 w 12192000"/>
                <a:gd name="connsiteY109" fmla="*/ 9525 h 3012550"/>
                <a:gd name="connsiteX110" fmla="*/ 6017947 w 12192000"/>
                <a:gd name="connsiteY110" fmla="*/ 3175 h 3012550"/>
                <a:gd name="connsiteX111" fmla="*/ 6086209 w 12192000"/>
                <a:gd name="connsiteY111" fmla="*/ 0 h 3012550"/>
                <a:gd name="connsiteX112" fmla="*/ 6095999 w 12192000"/>
                <a:gd name="connsiteY112" fmla="*/ 455 h 3012550"/>
                <a:gd name="connsiteX113" fmla="*/ 6105789 w 12192000"/>
                <a:gd name="connsiteY113" fmla="*/ 0 h 3012550"/>
                <a:gd name="connsiteX114" fmla="*/ 6174052 w 12192000"/>
                <a:gd name="connsiteY114" fmla="*/ 3175 h 3012550"/>
                <a:gd name="connsiteX115" fmla="*/ 6234377 w 12192000"/>
                <a:gd name="connsiteY115" fmla="*/ 9525 h 3012550"/>
                <a:gd name="connsiteX116" fmla="*/ 6286764 w 12192000"/>
                <a:gd name="connsiteY116" fmla="*/ 20637 h 3012550"/>
                <a:gd name="connsiteX117" fmla="*/ 6332802 w 12192000"/>
                <a:gd name="connsiteY117" fmla="*/ 36512 h 3012550"/>
                <a:gd name="connsiteX118" fmla="*/ 6374077 w 12192000"/>
                <a:gd name="connsiteY118" fmla="*/ 52387 h 3012550"/>
                <a:gd name="connsiteX119" fmla="*/ 6410589 w 12192000"/>
                <a:gd name="connsiteY119" fmla="*/ 68262 h 3012550"/>
                <a:gd name="connsiteX120" fmla="*/ 6448689 w 12192000"/>
                <a:gd name="connsiteY120" fmla="*/ 87312 h 3012550"/>
                <a:gd name="connsiteX121" fmla="*/ 6486789 w 12192000"/>
                <a:gd name="connsiteY121" fmla="*/ 106362 h 3012550"/>
                <a:gd name="connsiteX122" fmla="*/ 6523302 w 12192000"/>
                <a:gd name="connsiteY122" fmla="*/ 125412 h 3012550"/>
                <a:gd name="connsiteX123" fmla="*/ 6564577 w 12192000"/>
                <a:gd name="connsiteY123" fmla="*/ 141287 h 3012550"/>
                <a:gd name="connsiteX124" fmla="*/ 6610614 w 12192000"/>
                <a:gd name="connsiteY124" fmla="*/ 155575 h 3012550"/>
                <a:gd name="connsiteX125" fmla="*/ 6663002 w 12192000"/>
                <a:gd name="connsiteY125" fmla="*/ 166687 h 3012550"/>
                <a:gd name="connsiteX126" fmla="*/ 6723327 w 12192000"/>
                <a:gd name="connsiteY126" fmla="*/ 174625 h 3012550"/>
                <a:gd name="connsiteX127" fmla="*/ 6781799 w 12192000"/>
                <a:gd name="connsiteY127" fmla="*/ 175985 h 3012550"/>
                <a:gd name="connsiteX128" fmla="*/ 6840271 w 12192000"/>
                <a:gd name="connsiteY128" fmla="*/ 174625 h 3012550"/>
                <a:gd name="connsiteX129" fmla="*/ 6900596 w 12192000"/>
                <a:gd name="connsiteY129" fmla="*/ 166687 h 3012550"/>
                <a:gd name="connsiteX130" fmla="*/ 6952983 w 12192000"/>
                <a:gd name="connsiteY130" fmla="*/ 155575 h 3012550"/>
                <a:gd name="connsiteX131" fmla="*/ 6999021 w 12192000"/>
                <a:gd name="connsiteY131" fmla="*/ 141287 h 3012550"/>
                <a:gd name="connsiteX132" fmla="*/ 7040296 w 12192000"/>
                <a:gd name="connsiteY132" fmla="*/ 125412 h 3012550"/>
                <a:gd name="connsiteX133" fmla="*/ 7076808 w 12192000"/>
                <a:gd name="connsiteY133" fmla="*/ 106362 h 3012550"/>
                <a:gd name="connsiteX134" fmla="*/ 7114908 w 12192000"/>
                <a:gd name="connsiteY134" fmla="*/ 87312 h 3012550"/>
                <a:gd name="connsiteX135" fmla="*/ 7153008 w 12192000"/>
                <a:gd name="connsiteY135" fmla="*/ 68262 h 3012550"/>
                <a:gd name="connsiteX136" fmla="*/ 7189521 w 12192000"/>
                <a:gd name="connsiteY136" fmla="*/ 52387 h 3012550"/>
                <a:gd name="connsiteX137" fmla="*/ 7230796 w 12192000"/>
                <a:gd name="connsiteY137" fmla="*/ 36512 h 3012550"/>
                <a:gd name="connsiteX138" fmla="*/ 7276833 w 12192000"/>
                <a:gd name="connsiteY138" fmla="*/ 20637 h 3012550"/>
                <a:gd name="connsiteX139" fmla="*/ 7329221 w 12192000"/>
                <a:gd name="connsiteY139" fmla="*/ 9525 h 3012550"/>
                <a:gd name="connsiteX140" fmla="*/ 7389546 w 12192000"/>
                <a:gd name="connsiteY140" fmla="*/ 3175 h 3012550"/>
                <a:gd name="connsiteX141" fmla="*/ 7457808 w 12192000"/>
                <a:gd name="connsiteY141" fmla="*/ 0 h 3012550"/>
                <a:gd name="connsiteX142" fmla="*/ 7526071 w 12192000"/>
                <a:gd name="connsiteY142" fmla="*/ 3175 h 3012550"/>
                <a:gd name="connsiteX143" fmla="*/ 7586396 w 12192000"/>
                <a:gd name="connsiteY143" fmla="*/ 9525 h 3012550"/>
                <a:gd name="connsiteX144" fmla="*/ 7638783 w 12192000"/>
                <a:gd name="connsiteY144" fmla="*/ 20637 h 3012550"/>
                <a:gd name="connsiteX145" fmla="*/ 7684821 w 12192000"/>
                <a:gd name="connsiteY145" fmla="*/ 36512 h 3012550"/>
                <a:gd name="connsiteX146" fmla="*/ 7726096 w 12192000"/>
                <a:gd name="connsiteY146" fmla="*/ 52387 h 3012550"/>
                <a:gd name="connsiteX147" fmla="*/ 7762608 w 12192000"/>
                <a:gd name="connsiteY147" fmla="*/ 68262 h 3012550"/>
                <a:gd name="connsiteX148" fmla="*/ 7800708 w 12192000"/>
                <a:gd name="connsiteY148" fmla="*/ 87312 h 3012550"/>
                <a:gd name="connsiteX149" fmla="*/ 7838808 w 12192000"/>
                <a:gd name="connsiteY149" fmla="*/ 106362 h 3012550"/>
                <a:gd name="connsiteX150" fmla="*/ 7875321 w 12192000"/>
                <a:gd name="connsiteY150" fmla="*/ 125412 h 3012550"/>
                <a:gd name="connsiteX151" fmla="*/ 7916596 w 12192000"/>
                <a:gd name="connsiteY151" fmla="*/ 141287 h 3012550"/>
                <a:gd name="connsiteX152" fmla="*/ 7962633 w 12192000"/>
                <a:gd name="connsiteY152" fmla="*/ 155575 h 3012550"/>
                <a:gd name="connsiteX153" fmla="*/ 8015021 w 12192000"/>
                <a:gd name="connsiteY153" fmla="*/ 166687 h 3012550"/>
                <a:gd name="connsiteX154" fmla="*/ 8075346 w 12192000"/>
                <a:gd name="connsiteY154" fmla="*/ 174625 h 3012550"/>
                <a:gd name="connsiteX155" fmla="*/ 8143608 w 12192000"/>
                <a:gd name="connsiteY155" fmla="*/ 176212 h 3012550"/>
                <a:gd name="connsiteX156" fmla="*/ 8211871 w 12192000"/>
                <a:gd name="connsiteY156" fmla="*/ 174625 h 3012550"/>
                <a:gd name="connsiteX157" fmla="*/ 8272196 w 12192000"/>
                <a:gd name="connsiteY157" fmla="*/ 166687 h 3012550"/>
                <a:gd name="connsiteX158" fmla="*/ 8324583 w 12192000"/>
                <a:gd name="connsiteY158" fmla="*/ 155575 h 3012550"/>
                <a:gd name="connsiteX159" fmla="*/ 8370621 w 12192000"/>
                <a:gd name="connsiteY159" fmla="*/ 141287 h 3012550"/>
                <a:gd name="connsiteX160" fmla="*/ 8411896 w 12192000"/>
                <a:gd name="connsiteY160" fmla="*/ 125412 h 3012550"/>
                <a:gd name="connsiteX161" fmla="*/ 8448408 w 12192000"/>
                <a:gd name="connsiteY161" fmla="*/ 106362 h 3012550"/>
                <a:gd name="connsiteX162" fmla="*/ 8486508 w 12192000"/>
                <a:gd name="connsiteY162" fmla="*/ 87312 h 3012550"/>
                <a:gd name="connsiteX163" fmla="*/ 8524608 w 12192000"/>
                <a:gd name="connsiteY163" fmla="*/ 68262 h 3012550"/>
                <a:gd name="connsiteX164" fmla="*/ 8561120 w 12192000"/>
                <a:gd name="connsiteY164" fmla="*/ 52387 h 3012550"/>
                <a:gd name="connsiteX165" fmla="*/ 8602396 w 12192000"/>
                <a:gd name="connsiteY165" fmla="*/ 36512 h 3012550"/>
                <a:gd name="connsiteX166" fmla="*/ 8648432 w 12192000"/>
                <a:gd name="connsiteY166" fmla="*/ 20637 h 3012550"/>
                <a:gd name="connsiteX167" fmla="*/ 8700820 w 12192000"/>
                <a:gd name="connsiteY167" fmla="*/ 9525 h 3012550"/>
                <a:gd name="connsiteX168" fmla="*/ 8761146 w 12192000"/>
                <a:gd name="connsiteY168" fmla="*/ 3175 h 3012550"/>
                <a:gd name="connsiteX169" fmla="*/ 8827820 w 12192000"/>
                <a:gd name="connsiteY169" fmla="*/ 0 h 3012550"/>
                <a:gd name="connsiteX170" fmla="*/ 8897670 w 12192000"/>
                <a:gd name="connsiteY170" fmla="*/ 3175 h 3012550"/>
                <a:gd name="connsiteX171" fmla="*/ 8957996 w 12192000"/>
                <a:gd name="connsiteY171" fmla="*/ 9525 h 3012550"/>
                <a:gd name="connsiteX172" fmla="*/ 9010382 w 12192000"/>
                <a:gd name="connsiteY172" fmla="*/ 20637 h 3012550"/>
                <a:gd name="connsiteX173" fmla="*/ 9056420 w 12192000"/>
                <a:gd name="connsiteY173" fmla="*/ 36512 h 3012550"/>
                <a:gd name="connsiteX174" fmla="*/ 9097696 w 12192000"/>
                <a:gd name="connsiteY174" fmla="*/ 52387 h 3012550"/>
                <a:gd name="connsiteX175" fmla="*/ 9134208 w 12192000"/>
                <a:gd name="connsiteY175" fmla="*/ 68262 h 3012550"/>
                <a:gd name="connsiteX176" fmla="*/ 9172308 w 12192000"/>
                <a:gd name="connsiteY176" fmla="*/ 87312 h 3012550"/>
                <a:gd name="connsiteX177" fmla="*/ 9210408 w 12192000"/>
                <a:gd name="connsiteY177" fmla="*/ 106362 h 3012550"/>
                <a:gd name="connsiteX178" fmla="*/ 9246920 w 12192000"/>
                <a:gd name="connsiteY178" fmla="*/ 125412 h 3012550"/>
                <a:gd name="connsiteX179" fmla="*/ 9288196 w 12192000"/>
                <a:gd name="connsiteY179" fmla="*/ 141287 h 3012550"/>
                <a:gd name="connsiteX180" fmla="*/ 9334232 w 12192000"/>
                <a:gd name="connsiteY180" fmla="*/ 155575 h 3012550"/>
                <a:gd name="connsiteX181" fmla="*/ 9386620 w 12192000"/>
                <a:gd name="connsiteY181" fmla="*/ 166687 h 3012550"/>
                <a:gd name="connsiteX182" fmla="*/ 9446946 w 12192000"/>
                <a:gd name="connsiteY182" fmla="*/ 174625 h 3012550"/>
                <a:gd name="connsiteX183" fmla="*/ 9515208 w 12192000"/>
                <a:gd name="connsiteY183" fmla="*/ 176212 h 3012550"/>
                <a:gd name="connsiteX184" fmla="*/ 9583470 w 12192000"/>
                <a:gd name="connsiteY184" fmla="*/ 174625 h 3012550"/>
                <a:gd name="connsiteX185" fmla="*/ 9643796 w 12192000"/>
                <a:gd name="connsiteY185" fmla="*/ 166687 h 3012550"/>
                <a:gd name="connsiteX186" fmla="*/ 9696182 w 12192000"/>
                <a:gd name="connsiteY186" fmla="*/ 155575 h 3012550"/>
                <a:gd name="connsiteX187" fmla="*/ 9742220 w 12192000"/>
                <a:gd name="connsiteY187" fmla="*/ 141287 h 3012550"/>
                <a:gd name="connsiteX188" fmla="*/ 9783496 w 12192000"/>
                <a:gd name="connsiteY188" fmla="*/ 125412 h 3012550"/>
                <a:gd name="connsiteX189" fmla="*/ 9820008 w 12192000"/>
                <a:gd name="connsiteY189" fmla="*/ 106362 h 3012550"/>
                <a:gd name="connsiteX190" fmla="*/ 9896208 w 12192000"/>
                <a:gd name="connsiteY190" fmla="*/ 68262 h 3012550"/>
                <a:gd name="connsiteX191" fmla="*/ 9932720 w 12192000"/>
                <a:gd name="connsiteY191" fmla="*/ 52387 h 3012550"/>
                <a:gd name="connsiteX192" fmla="*/ 9973996 w 12192000"/>
                <a:gd name="connsiteY192" fmla="*/ 36512 h 3012550"/>
                <a:gd name="connsiteX193" fmla="*/ 10020032 w 12192000"/>
                <a:gd name="connsiteY193" fmla="*/ 20637 h 3012550"/>
                <a:gd name="connsiteX194" fmla="*/ 10072420 w 12192000"/>
                <a:gd name="connsiteY194" fmla="*/ 9525 h 3012550"/>
                <a:gd name="connsiteX195" fmla="*/ 10132746 w 12192000"/>
                <a:gd name="connsiteY195" fmla="*/ 3175 h 3012550"/>
                <a:gd name="connsiteX196" fmla="*/ 10201008 w 12192000"/>
                <a:gd name="connsiteY196" fmla="*/ 0 h 3012550"/>
                <a:gd name="connsiteX197" fmla="*/ 10269270 w 12192000"/>
                <a:gd name="connsiteY197" fmla="*/ 3175 h 3012550"/>
                <a:gd name="connsiteX198" fmla="*/ 10329596 w 12192000"/>
                <a:gd name="connsiteY198" fmla="*/ 9525 h 3012550"/>
                <a:gd name="connsiteX199" fmla="*/ 10381982 w 12192000"/>
                <a:gd name="connsiteY199" fmla="*/ 20637 h 3012550"/>
                <a:gd name="connsiteX200" fmla="*/ 10428020 w 12192000"/>
                <a:gd name="connsiteY200" fmla="*/ 36512 h 3012550"/>
                <a:gd name="connsiteX201" fmla="*/ 10469296 w 12192000"/>
                <a:gd name="connsiteY201" fmla="*/ 52387 h 3012550"/>
                <a:gd name="connsiteX202" fmla="*/ 10505808 w 12192000"/>
                <a:gd name="connsiteY202" fmla="*/ 68262 h 3012550"/>
                <a:gd name="connsiteX203" fmla="*/ 10543908 w 12192000"/>
                <a:gd name="connsiteY203" fmla="*/ 87312 h 3012550"/>
                <a:gd name="connsiteX204" fmla="*/ 10582008 w 12192000"/>
                <a:gd name="connsiteY204" fmla="*/ 106362 h 3012550"/>
                <a:gd name="connsiteX205" fmla="*/ 10618520 w 12192000"/>
                <a:gd name="connsiteY205" fmla="*/ 125412 h 3012550"/>
                <a:gd name="connsiteX206" fmla="*/ 10659796 w 12192000"/>
                <a:gd name="connsiteY206" fmla="*/ 141287 h 3012550"/>
                <a:gd name="connsiteX207" fmla="*/ 10705832 w 12192000"/>
                <a:gd name="connsiteY207" fmla="*/ 155575 h 3012550"/>
                <a:gd name="connsiteX208" fmla="*/ 10758220 w 12192000"/>
                <a:gd name="connsiteY208" fmla="*/ 166687 h 3012550"/>
                <a:gd name="connsiteX209" fmla="*/ 10818546 w 12192000"/>
                <a:gd name="connsiteY209" fmla="*/ 174625 h 3012550"/>
                <a:gd name="connsiteX210" fmla="*/ 10886808 w 12192000"/>
                <a:gd name="connsiteY210" fmla="*/ 176212 h 3012550"/>
                <a:gd name="connsiteX211" fmla="*/ 10955070 w 12192000"/>
                <a:gd name="connsiteY211" fmla="*/ 174625 h 3012550"/>
                <a:gd name="connsiteX212" fmla="*/ 11015396 w 12192000"/>
                <a:gd name="connsiteY212" fmla="*/ 166687 h 3012550"/>
                <a:gd name="connsiteX213" fmla="*/ 11067782 w 12192000"/>
                <a:gd name="connsiteY213" fmla="*/ 155575 h 3012550"/>
                <a:gd name="connsiteX214" fmla="*/ 11113820 w 12192000"/>
                <a:gd name="connsiteY214" fmla="*/ 141287 h 3012550"/>
                <a:gd name="connsiteX215" fmla="*/ 11155096 w 12192000"/>
                <a:gd name="connsiteY215" fmla="*/ 125412 h 3012550"/>
                <a:gd name="connsiteX216" fmla="*/ 11191608 w 12192000"/>
                <a:gd name="connsiteY216" fmla="*/ 106362 h 3012550"/>
                <a:gd name="connsiteX217" fmla="*/ 11229708 w 12192000"/>
                <a:gd name="connsiteY217" fmla="*/ 87312 h 3012550"/>
                <a:gd name="connsiteX218" fmla="*/ 11267808 w 12192000"/>
                <a:gd name="connsiteY218" fmla="*/ 68262 h 3012550"/>
                <a:gd name="connsiteX219" fmla="*/ 11304320 w 12192000"/>
                <a:gd name="connsiteY219" fmla="*/ 52387 h 3012550"/>
                <a:gd name="connsiteX220" fmla="*/ 11345596 w 12192000"/>
                <a:gd name="connsiteY220" fmla="*/ 36512 h 3012550"/>
                <a:gd name="connsiteX221" fmla="*/ 11391632 w 12192000"/>
                <a:gd name="connsiteY221" fmla="*/ 20637 h 3012550"/>
                <a:gd name="connsiteX222" fmla="*/ 11444020 w 12192000"/>
                <a:gd name="connsiteY222" fmla="*/ 9525 h 3012550"/>
                <a:gd name="connsiteX223" fmla="*/ 11504346 w 12192000"/>
                <a:gd name="connsiteY223" fmla="*/ 3175 h 3012550"/>
                <a:gd name="connsiteX224" fmla="*/ 11572608 w 12192000"/>
                <a:gd name="connsiteY224" fmla="*/ 0 h 3012550"/>
                <a:gd name="connsiteX225" fmla="*/ 11640870 w 12192000"/>
                <a:gd name="connsiteY225" fmla="*/ 3175 h 3012550"/>
                <a:gd name="connsiteX226" fmla="*/ 11701196 w 12192000"/>
                <a:gd name="connsiteY226" fmla="*/ 9525 h 3012550"/>
                <a:gd name="connsiteX227" fmla="*/ 11753582 w 12192000"/>
                <a:gd name="connsiteY227" fmla="*/ 20637 h 3012550"/>
                <a:gd name="connsiteX228" fmla="*/ 11799620 w 12192000"/>
                <a:gd name="connsiteY228" fmla="*/ 36512 h 3012550"/>
                <a:gd name="connsiteX229" fmla="*/ 11840896 w 12192000"/>
                <a:gd name="connsiteY229" fmla="*/ 52387 h 3012550"/>
                <a:gd name="connsiteX230" fmla="*/ 11877408 w 12192000"/>
                <a:gd name="connsiteY230" fmla="*/ 68262 h 3012550"/>
                <a:gd name="connsiteX231" fmla="*/ 11915508 w 12192000"/>
                <a:gd name="connsiteY231" fmla="*/ 87312 h 3012550"/>
                <a:gd name="connsiteX232" fmla="*/ 11953608 w 12192000"/>
                <a:gd name="connsiteY232" fmla="*/ 106362 h 3012550"/>
                <a:gd name="connsiteX233" fmla="*/ 11990120 w 12192000"/>
                <a:gd name="connsiteY233" fmla="*/ 125412 h 3012550"/>
                <a:gd name="connsiteX234" fmla="*/ 12031396 w 12192000"/>
                <a:gd name="connsiteY234" fmla="*/ 141287 h 3012550"/>
                <a:gd name="connsiteX235" fmla="*/ 12077432 w 12192000"/>
                <a:gd name="connsiteY235" fmla="*/ 155575 h 3012550"/>
                <a:gd name="connsiteX236" fmla="*/ 12129820 w 12192000"/>
                <a:gd name="connsiteY236" fmla="*/ 166688 h 3012550"/>
                <a:gd name="connsiteX237" fmla="*/ 12190146 w 12192000"/>
                <a:gd name="connsiteY237" fmla="*/ 174625 h 3012550"/>
                <a:gd name="connsiteX238" fmla="*/ 12192000 w 12192000"/>
                <a:gd name="connsiteY238" fmla="*/ 174668 h 3012550"/>
                <a:gd name="connsiteX239" fmla="*/ 12192000 w 12192000"/>
                <a:gd name="connsiteY239" fmla="*/ 319046 h 3012550"/>
                <a:gd name="connsiteX240" fmla="*/ 12192000 w 12192000"/>
                <a:gd name="connsiteY240" fmla="*/ 319047 h 3012550"/>
                <a:gd name="connsiteX241" fmla="*/ 12192000 w 12192000"/>
                <a:gd name="connsiteY241" fmla="*/ 463425 h 3012550"/>
                <a:gd name="connsiteX242" fmla="*/ 12192000 w 12192000"/>
                <a:gd name="connsiteY242" fmla="*/ 885826 h 3012550"/>
                <a:gd name="connsiteX243" fmla="*/ 12192000 w 12192000"/>
                <a:gd name="connsiteY243" fmla="*/ 1030204 h 3012550"/>
                <a:gd name="connsiteX244" fmla="*/ 12192000 w 12192000"/>
                <a:gd name="connsiteY244" fmla="*/ 1030205 h 3012550"/>
                <a:gd name="connsiteX245" fmla="*/ 12192000 w 12192000"/>
                <a:gd name="connsiteY245" fmla="*/ 1174583 h 3012550"/>
                <a:gd name="connsiteX246" fmla="*/ 12192000 w 12192000"/>
                <a:gd name="connsiteY246" fmla="*/ 1698100 h 3012550"/>
                <a:gd name="connsiteX247" fmla="*/ 12192000 w 12192000"/>
                <a:gd name="connsiteY247" fmla="*/ 1787292 h 3012550"/>
                <a:gd name="connsiteX248" fmla="*/ 12192000 w 12192000"/>
                <a:gd name="connsiteY248" fmla="*/ 1931670 h 3012550"/>
                <a:gd name="connsiteX249" fmla="*/ 12192000 w 12192000"/>
                <a:gd name="connsiteY249" fmla="*/ 1931671 h 3012550"/>
                <a:gd name="connsiteX250" fmla="*/ 12192000 w 12192000"/>
                <a:gd name="connsiteY250" fmla="*/ 2076049 h 3012550"/>
                <a:gd name="connsiteX251" fmla="*/ 12192000 w 12192000"/>
                <a:gd name="connsiteY251" fmla="*/ 3012550 h 3012550"/>
                <a:gd name="connsiteX252" fmla="*/ 12191997 w 12192000"/>
                <a:gd name="connsiteY252" fmla="*/ 3012550 h 3012550"/>
                <a:gd name="connsiteX253" fmla="*/ 1 w 12192000"/>
                <a:gd name="connsiteY253" fmla="*/ 3012550 h 3012550"/>
                <a:gd name="connsiteX254" fmla="*/ 0 w 12192000"/>
                <a:gd name="connsiteY254" fmla="*/ 3012550 h 3012550"/>
                <a:gd name="connsiteX255" fmla="*/ 0 w 12192000"/>
                <a:gd name="connsiteY255" fmla="*/ 2076049 h 3012550"/>
                <a:gd name="connsiteX256" fmla="*/ 0 w 12192000"/>
                <a:gd name="connsiteY256" fmla="*/ 1931671 h 3012550"/>
                <a:gd name="connsiteX257" fmla="*/ 0 w 12192000"/>
                <a:gd name="connsiteY257" fmla="*/ 1931670 h 3012550"/>
                <a:gd name="connsiteX258" fmla="*/ 0 w 12192000"/>
                <a:gd name="connsiteY258" fmla="*/ 1787292 h 3012550"/>
                <a:gd name="connsiteX259" fmla="*/ 0 w 12192000"/>
                <a:gd name="connsiteY259" fmla="*/ 1698100 h 3012550"/>
                <a:gd name="connsiteX260" fmla="*/ 0 w 12192000"/>
                <a:gd name="connsiteY260" fmla="*/ 1174583 h 3012550"/>
                <a:gd name="connsiteX261" fmla="*/ 0 w 12192000"/>
                <a:gd name="connsiteY261" fmla="*/ 1030205 h 3012550"/>
                <a:gd name="connsiteX262" fmla="*/ 0 w 12192000"/>
                <a:gd name="connsiteY262" fmla="*/ 1030204 h 3012550"/>
                <a:gd name="connsiteX263" fmla="*/ 0 w 12192000"/>
                <a:gd name="connsiteY263" fmla="*/ 885826 h 3012550"/>
                <a:gd name="connsiteX264" fmla="*/ 0 w 12192000"/>
                <a:gd name="connsiteY264" fmla="*/ 463425 h 3012550"/>
                <a:gd name="connsiteX265" fmla="*/ 0 w 12192000"/>
                <a:gd name="connsiteY265" fmla="*/ 319047 h 3012550"/>
                <a:gd name="connsiteX266" fmla="*/ 0 w 12192000"/>
                <a:gd name="connsiteY266" fmla="*/ 319046 h 3012550"/>
                <a:gd name="connsiteX267" fmla="*/ 0 w 12192000"/>
                <a:gd name="connsiteY267" fmla="*/ 174668 h 3012550"/>
                <a:gd name="connsiteX268" fmla="*/ 1852 w 12192000"/>
                <a:gd name="connsiteY268" fmla="*/ 174625 h 3012550"/>
                <a:gd name="connsiteX269" fmla="*/ 62177 w 12192000"/>
                <a:gd name="connsiteY269" fmla="*/ 166687 h 3012550"/>
                <a:gd name="connsiteX270" fmla="*/ 114564 w 12192000"/>
                <a:gd name="connsiteY270" fmla="*/ 155575 h 3012550"/>
                <a:gd name="connsiteX271" fmla="*/ 160602 w 12192000"/>
                <a:gd name="connsiteY271" fmla="*/ 141287 h 3012550"/>
                <a:gd name="connsiteX272" fmla="*/ 201877 w 12192000"/>
                <a:gd name="connsiteY272" fmla="*/ 125412 h 3012550"/>
                <a:gd name="connsiteX273" fmla="*/ 238389 w 12192000"/>
                <a:gd name="connsiteY273" fmla="*/ 106362 h 3012550"/>
                <a:gd name="connsiteX274" fmla="*/ 276489 w 12192000"/>
                <a:gd name="connsiteY274" fmla="*/ 87312 h 3012550"/>
                <a:gd name="connsiteX275" fmla="*/ 314589 w 12192000"/>
                <a:gd name="connsiteY275" fmla="*/ 68262 h 3012550"/>
                <a:gd name="connsiteX276" fmla="*/ 351102 w 12192000"/>
                <a:gd name="connsiteY276" fmla="*/ 52387 h 3012550"/>
                <a:gd name="connsiteX277" fmla="*/ 392377 w 12192000"/>
                <a:gd name="connsiteY277" fmla="*/ 36512 h 3012550"/>
                <a:gd name="connsiteX278" fmla="*/ 438414 w 12192000"/>
                <a:gd name="connsiteY278" fmla="*/ 20637 h 3012550"/>
                <a:gd name="connsiteX279" fmla="*/ 490802 w 12192000"/>
                <a:gd name="connsiteY279" fmla="*/ 9525 h 3012550"/>
                <a:gd name="connsiteX280" fmla="*/ 551127 w 12192000"/>
                <a:gd name="connsiteY280" fmla="*/ 3175 h 301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2192000" h="3012550">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5" y="20637"/>
                  </a:lnTo>
                  <a:lnTo>
                    <a:pt x="4605602" y="9525"/>
                  </a:lnTo>
                  <a:lnTo>
                    <a:pt x="4665928" y="3175"/>
                  </a:lnTo>
                  <a:lnTo>
                    <a:pt x="4734189" y="0"/>
                  </a:lnTo>
                  <a:lnTo>
                    <a:pt x="4802453" y="3175"/>
                  </a:lnTo>
                  <a:lnTo>
                    <a:pt x="4862777" y="9525"/>
                  </a:lnTo>
                  <a:lnTo>
                    <a:pt x="4915165" y="20637"/>
                  </a:lnTo>
                  <a:lnTo>
                    <a:pt x="4961201" y="36512"/>
                  </a:lnTo>
                  <a:lnTo>
                    <a:pt x="5002477" y="52387"/>
                  </a:lnTo>
                  <a:lnTo>
                    <a:pt x="5038989" y="68262"/>
                  </a:lnTo>
                  <a:lnTo>
                    <a:pt x="5077090" y="87312"/>
                  </a:lnTo>
                  <a:lnTo>
                    <a:pt x="5115189" y="106362"/>
                  </a:lnTo>
                  <a:lnTo>
                    <a:pt x="5151701" y="125412"/>
                  </a:lnTo>
                  <a:lnTo>
                    <a:pt x="5192977"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9"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319046"/>
                  </a:lnTo>
                  <a:lnTo>
                    <a:pt x="12192000" y="319047"/>
                  </a:lnTo>
                  <a:lnTo>
                    <a:pt x="12192000" y="463425"/>
                  </a:lnTo>
                  <a:lnTo>
                    <a:pt x="12192000" y="885826"/>
                  </a:lnTo>
                  <a:lnTo>
                    <a:pt x="12192000" y="1030204"/>
                  </a:lnTo>
                  <a:lnTo>
                    <a:pt x="12192000" y="1030205"/>
                  </a:lnTo>
                  <a:lnTo>
                    <a:pt x="12192000" y="1174583"/>
                  </a:lnTo>
                  <a:lnTo>
                    <a:pt x="12192000" y="1698100"/>
                  </a:lnTo>
                  <a:lnTo>
                    <a:pt x="12192000" y="1787292"/>
                  </a:lnTo>
                  <a:lnTo>
                    <a:pt x="12192000" y="1931670"/>
                  </a:lnTo>
                  <a:lnTo>
                    <a:pt x="12192000" y="1931671"/>
                  </a:lnTo>
                  <a:lnTo>
                    <a:pt x="12192000" y="2076049"/>
                  </a:lnTo>
                  <a:lnTo>
                    <a:pt x="12192000" y="3012550"/>
                  </a:lnTo>
                  <a:lnTo>
                    <a:pt x="12191997" y="3012550"/>
                  </a:lnTo>
                  <a:lnTo>
                    <a:pt x="1" y="3012550"/>
                  </a:lnTo>
                  <a:lnTo>
                    <a:pt x="0" y="3012550"/>
                  </a:lnTo>
                  <a:lnTo>
                    <a:pt x="0" y="2076049"/>
                  </a:lnTo>
                  <a:lnTo>
                    <a:pt x="0" y="1931671"/>
                  </a:lnTo>
                  <a:lnTo>
                    <a:pt x="0" y="1931670"/>
                  </a:lnTo>
                  <a:lnTo>
                    <a:pt x="0" y="1787292"/>
                  </a:lnTo>
                  <a:lnTo>
                    <a:pt x="0" y="1698100"/>
                  </a:lnTo>
                  <a:lnTo>
                    <a:pt x="0" y="1174583"/>
                  </a:lnTo>
                  <a:lnTo>
                    <a:pt x="0" y="1030205"/>
                  </a:lnTo>
                  <a:lnTo>
                    <a:pt x="0" y="1030204"/>
                  </a:lnTo>
                  <a:lnTo>
                    <a:pt x="0" y="885826"/>
                  </a:lnTo>
                  <a:lnTo>
                    <a:pt x="0" y="463425"/>
                  </a:lnTo>
                  <a:lnTo>
                    <a:pt x="0" y="319047"/>
                  </a:lnTo>
                  <a:lnTo>
                    <a:pt x="0" y="31904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D5F8D6D-5D03-3D44-3A53-12BEAE4184F6}"/>
              </a:ext>
            </a:extLst>
          </p:cNvPr>
          <p:cNvSpPr>
            <a:spLocks noGrp="1"/>
          </p:cNvSpPr>
          <p:nvPr>
            <p:ph type="title"/>
          </p:nvPr>
        </p:nvSpPr>
        <p:spPr>
          <a:xfrm>
            <a:off x="766762" y="4334175"/>
            <a:ext cx="10658474" cy="1159200"/>
          </a:xfrm>
        </p:spPr>
        <p:txBody>
          <a:bodyPr vert="horz" lIns="91440" tIns="45720" rIns="91440" bIns="45720" rtlCol="0" anchor="b">
            <a:normAutofit/>
          </a:bodyPr>
          <a:lstStyle/>
          <a:p>
            <a:pPr algn="ctr"/>
            <a:r>
              <a:rPr lang="en-US">
                <a:solidFill>
                  <a:schemeClr val="bg1"/>
                </a:solidFill>
              </a:rPr>
              <a:t>Visualize Insertion Sort</a:t>
            </a:r>
          </a:p>
        </p:txBody>
      </p:sp>
      <p:pic>
        <p:nvPicPr>
          <p:cNvPr id="4" name="Picture 4" descr="A picture containing text, queen, vector graphics&#10;&#10;Description automatically generated">
            <a:extLst>
              <a:ext uri="{FF2B5EF4-FFF2-40B4-BE49-F238E27FC236}">
                <a16:creationId xmlns:a16="http://schemas.microsoft.com/office/drawing/2014/main" id="{A6205C2F-2400-F540-6AE0-C58AEE88CC98}"/>
              </a:ext>
            </a:extLst>
          </p:cNvPr>
          <p:cNvPicPr>
            <a:picLocks noGrp="1" noChangeAspect="1"/>
          </p:cNvPicPr>
          <p:nvPr>
            <p:ph idx="1"/>
          </p:nvPr>
        </p:nvPicPr>
        <p:blipFill>
          <a:blip r:embed="rId2"/>
          <a:stretch>
            <a:fillRect/>
          </a:stretch>
        </p:blipFill>
        <p:spPr>
          <a:xfrm>
            <a:off x="1124457" y="643469"/>
            <a:ext cx="4621903" cy="2868172"/>
          </a:xfrm>
          <a:prstGeom prst="rect">
            <a:avLst/>
          </a:prstGeom>
        </p:spPr>
      </p:pic>
      <p:pic>
        <p:nvPicPr>
          <p:cNvPr id="5" name="Picture 5">
            <a:extLst>
              <a:ext uri="{FF2B5EF4-FFF2-40B4-BE49-F238E27FC236}">
                <a16:creationId xmlns:a16="http://schemas.microsoft.com/office/drawing/2014/main" id="{A9199EB0-9AEF-435B-868F-68A1762CA9D7}"/>
              </a:ext>
            </a:extLst>
          </p:cNvPr>
          <p:cNvPicPr>
            <a:picLocks noChangeAspect="1"/>
          </p:cNvPicPr>
          <p:nvPr/>
        </p:nvPicPr>
        <p:blipFill>
          <a:blip r:embed="rId3"/>
          <a:stretch>
            <a:fillRect/>
          </a:stretch>
        </p:blipFill>
        <p:spPr>
          <a:xfrm>
            <a:off x="6488803" y="643469"/>
            <a:ext cx="4780286" cy="2868172"/>
          </a:xfrm>
          <a:prstGeom prst="rect">
            <a:avLst/>
          </a:prstGeom>
        </p:spPr>
      </p:pic>
    </p:spTree>
    <p:extLst>
      <p:ext uri="{BB962C8B-B14F-4D97-AF65-F5344CB8AC3E}">
        <p14:creationId xmlns:p14="http://schemas.microsoft.com/office/powerpoint/2010/main" val="182084075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a:p>
        </p:txBody>
      </p:sp>
      <p:sp>
        <p:nvSpPr>
          <p:cNvPr id="46" name="Freeform: Shape 45">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DB52498-8310-5294-E0E2-941338FA25D6}"/>
              </a:ext>
            </a:extLst>
          </p:cNvPr>
          <p:cNvSpPr>
            <a:spLocks noGrp="1"/>
          </p:cNvSpPr>
          <p:nvPr>
            <p:ph type="title"/>
          </p:nvPr>
        </p:nvSpPr>
        <p:spPr>
          <a:xfrm>
            <a:off x="765051" y="662400"/>
            <a:ext cx="3384000" cy="1492132"/>
          </a:xfrm>
        </p:spPr>
        <p:txBody>
          <a:bodyPr anchor="t">
            <a:normAutofit/>
          </a:bodyPr>
          <a:lstStyle/>
          <a:p>
            <a:r>
              <a:rPr lang="en-US">
                <a:solidFill>
                  <a:schemeClr val="bg1"/>
                </a:solidFill>
                <a:cs typeface="Calibri Light"/>
              </a:rPr>
              <a:t>Quick Sort</a:t>
            </a:r>
            <a:endParaRPr lang="en-US">
              <a:solidFill>
                <a:schemeClr val="bg1"/>
              </a:solidFill>
            </a:endParaRPr>
          </a:p>
        </p:txBody>
      </p:sp>
      <p:sp>
        <p:nvSpPr>
          <p:cNvPr id="3" name="Content Placeholder 2">
            <a:extLst>
              <a:ext uri="{FF2B5EF4-FFF2-40B4-BE49-F238E27FC236}">
                <a16:creationId xmlns:a16="http://schemas.microsoft.com/office/drawing/2014/main" id="{9C6BF3FA-F1D0-A91C-8497-3FC5DA23E91F}"/>
              </a:ext>
            </a:extLst>
          </p:cNvPr>
          <p:cNvSpPr>
            <a:spLocks noGrp="1"/>
          </p:cNvSpPr>
          <p:nvPr>
            <p:ph idx="1"/>
          </p:nvPr>
        </p:nvSpPr>
        <p:spPr>
          <a:xfrm>
            <a:off x="765051" y="2286000"/>
            <a:ext cx="3384000" cy="3844800"/>
          </a:xfrm>
        </p:spPr>
        <p:txBody>
          <a:bodyPr vert="horz" lIns="91440" tIns="45720" rIns="91440" bIns="45720" rtlCol="0">
            <a:normAutofit/>
          </a:bodyPr>
          <a:lstStyle/>
          <a:p>
            <a:r>
              <a:rPr lang="en-US" sz="1700">
                <a:solidFill>
                  <a:schemeClr val="bg1">
                    <a:alpha val="60000"/>
                  </a:schemeClr>
                </a:solidFill>
                <a:ea typeface="+mn-lt"/>
                <a:cs typeface="+mn-lt"/>
              </a:rPr>
              <a:t>follows the</a:t>
            </a:r>
            <a:r>
              <a:rPr lang="en-US" sz="1700">
                <a:solidFill>
                  <a:schemeClr val="bg1">
                    <a:alpha val="60000"/>
                  </a:schemeClr>
                </a:solidFill>
                <a:ea typeface="+mn-lt"/>
                <a:cs typeface="+mn-lt"/>
                <a:hlinkClick r:id="rId2"/>
              </a:rPr>
              <a:t> </a:t>
            </a:r>
            <a:r>
              <a:rPr lang="en-US" sz="1700">
                <a:solidFill>
                  <a:schemeClr val="bg1">
                    <a:alpha val="60000"/>
                  </a:schemeClr>
                </a:solidFill>
                <a:ea typeface="+mn-lt"/>
                <a:cs typeface="+mn-lt"/>
              </a:rPr>
              <a:t>Divide and conquer approach</a:t>
            </a:r>
          </a:p>
          <a:p>
            <a:r>
              <a:rPr lang="en-US" sz="1700">
                <a:solidFill>
                  <a:schemeClr val="bg1">
                    <a:alpha val="60000"/>
                  </a:schemeClr>
                </a:solidFill>
                <a:ea typeface="+mn-lt"/>
                <a:cs typeface="+mn-lt"/>
              </a:rPr>
              <a:t>Quick sort is a highly efficient sorting algorithm and is based on partitioning of array of data into smaller arrays. </a:t>
            </a:r>
            <a:endParaRPr lang="en-US" sz="1700">
              <a:solidFill>
                <a:schemeClr val="bg1">
                  <a:alpha val="60000"/>
                </a:schemeClr>
              </a:solidFill>
            </a:endParaRPr>
          </a:p>
          <a:p>
            <a:r>
              <a:rPr lang="en-US" sz="1700">
                <a:solidFill>
                  <a:schemeClr val="bg1">
                    <a:alpha val="60000"/>
                  </a:schemeClr>
                </a:solidFill>
                <a:ea typeface="+mn-lt"/>
                <a:cs typeface="+mn-lt"/>
              </a:rPr>
              <a:t>A large array is partitioned into two arrays one of which holds values smaller than the specified value.</a:t>
            </a:r>
          </a:p>
          <a:p>
            <a:r>
              <a:rPr lang="en-US" sz="1700">
                <a:solidFill>
                  <a:schemeClr val="bg1">
                    <a:alpha val="60000"/>
                  </a:schemeClr>
                </a:solidFill>
                <a:ea typeface="+mn-lt"/>
                <a:cs typeface="+mn-lt"/>
              </a:rPr>
              <a:t> based on which the partition is made and another array holds values greater than the pivot value</a:t>
            </a:r>
            <a:endParaRPr lang="en-US" sz="1700">
              <a:solidFill>
                <a:schemeClr val="bg1">
                  <a:alpha val="60000"/>
                </a:schemeClr>
              </a:solidFill>
              <a:cs typeface="Calibri"/>
            </a:endParaRPr>
          </a:p>
        </p:txBody>
      </p:sp>
      <p:pic>
        <p:nvPicPr>
          <p:cNvPr id="12" name="Picture 13" descr="Graphical user interface, text, application, chat or text message&#10;&#10;Description automatically generated">
            <a:extLst>
              <a:ext uri="{FF2B5EF4-FFF2-40B4-BE49-F238E27FC236}">
                <a16:creationId xmlns:a16="http://schemas.microsoft.com/office/drawing/2014/main" id="{8348BEDC-9426-C168-8ED7-E3E72933C08E}"/>
              </a:ext>
            </a:extLst>
          </p:cNvPr>
          <p:cNvPicPr>
            <a:picLocks noChangeAspect="1"/>
          </p:cNvPicPr>
          <p:nvPr/>
        </p:nvPicPr>
        <p:blipFill>
          <a:blip r:embed="rId3"/>
          <a:stretch>
            <a:fillRect/>
          </a:stretch>
        </p:blipFill>
        <p:spPr>
          <a:xfrm>
            <a:off x="5411053" y="2226163"/>
            <a:ext cx="6014185" cy="2405674"/>
          </a:xfrm>
          <a:prstGeom prst="rect">
            <a:avLst/>
          </a:prstGeom>
        </p:spPr>
      </p:pic>
    </p:spTree>
    <p:extLst>
      <p:ext uri="{BB962C8B-B14F-4D97-AF65-F5344CB8AC3E}">
        <p14:creationId xmlns:p14="http://schemas.microsoft.com/office/powerpoint/2010/main" val="356601288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7">
            <a:extLst>
              <a:ext uri="{FF2B5EF4-FFF2-40B4-BE49-F238E27FC236}">
                <a16:creationId xmlns:a16="http://schemas.microsoft.com/office/drawing/2014/main" id="{0FBEE5C9-5C2E-46DB-81F2-F4A3DBD16C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D9D43018-6698-A142-19A8-D60E2D98BF6C}"/>
              </a:ext>
            </a:extLst>
          </p:cNvPr>
          <p:cNvPicPr>
            <a:picLocks noChangeAspect="1"/>
          </p:cNvPicPr>
          <p:nvPr/>
        </p:nvPicPr>
        <p:blipFill rotWithShape="1">
          <a:blip r:embed="rId2"/>
          <a:srcRect r="3192" b="2"/>
          <a:stretch/>
        </p:blipFill>
        <p:spPr>
          <a:xfrm>
            <a:off x="4426858" y="3429004"/>
            <a:ext cx="7765144" cy="3428999"/>
          </a:xfrm>
          <a:prstGeom prst="rect">
            <a:avLst/>
          </a:prstGeom>
        </p:spPr>
      </p:pic>
      <p:pic>
        <p:nvPicPr>
          <p:cNvPr id="5" name="Picture 5" descr="A picture containing graphical user interface&#10;&#10;Description automatically generated">
            <a:extLst>
              <a:ext uri="{FF2B5EF4-FFF2-40B4-BE49-F238E27FC236}">
                <a16:creationId xmlns:a16="http://schemas.microsoft.com/office/drawing/2014/main" id="{6CA3B4E6-682E-CB69-0BF4-E7610B0D3187}"/>
              </a:ext>
            </a:extLst>
          </p:cNvPr>
          <p:cNvPicPr>
            <a:picLocks noChangeAspect="1"/>
          </p:cNvPicPr>
          <p:nvPr/>
        </p:nvPicPr>
        <p:blipFill rotWithShape="1">
          <a:blip r:embed="rId3"/>
          <a:srcRect t="9361" r="2" b="5758"/>
          <a:stretch/>
        </p:blipFill>
        <p:spPr>
          <a:xfrm>
            <a:off x="4426853" y="-3"/>
            <a:ext cx="7765146" cy="3434400"/>
          </a:xfrm>
          <a:prstGeom prst="rect">
            <a:avLst/>
          </a:prstGeom>
        </p:spPr>
      </p:pic>
      <p:sp>
        <p:nvSpPr>
          <p:cNvPr id="31" name="Freeform: Shape 19">
            <a:extLst>
              <a:ext uri="{FF2B5EF4-FFF2-40B4-BE49-F238E27FC236}">
                <a16:creationId xmlns:a16="http://schemas.microsoft.com/office/drawing/2014/main" id="{34D94F3A-BF39-47F6-9AAA-3C61AF7E0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21">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a:p>
        </p:txBody>
      </p:sp>
      <p:sp>
        <p:nvSpPr>
          <p:cNvPr id="33" name="Freeform: Shape 23">
            <a:extLst>
              <a:ext uri="{FF2B5EF4-FFF2-40B4-BE49-F238E27FC236}">
                <a16:creationId xmlns:a16="http://schemas.microsoft.com/office/drawing/2014/main" id="{B47765B4-4036-4622-8B6B-AB9832B66B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2" name="Title 1">
            <a:extLst>
              <a:ext uri="{FF2B5EF4-FFF2-40B4-BE49-F238E27FC236}">
                <a16:creationId xmlns:a16="http://schemas.microsoft.com/office/drawing/2014/main" id="{AC369DC6-C959-C8EE-DA7D-04D4DF6EC02D}"/>
              </a:ext>
            </a:extLst>
          </p:cNvPr>
          <p:cNvSpPr>
            <a:spLocks noGrp="1"/>
          </p:cNvSpPr>
          <p:nvPr>
            <p:ph type="title"/>
          </p:nvPr>
        </p:nvSpPr>
        <p:spPr>
          <a:xfrm>
            <a:off x="765051" y="662400"/>
            <a:ext cx="3384000" cy="1492132"/>
          </a:xfrm>
        </p:spPr>
        <p:txBody>
          <a:bodyPr anchor="t">
            <a:normAutofit/>
          </a:bodyPr>
          <a:lstStyle/>
          <a:p>
            <a:r>
              <a:rPr lang="en-US">
                <a:solidFill>
                  <a:schemeClr val="bg1"/>
                </a:solidFill>
                <a:ea typeface="+mj-lt"/>
                <a:cs typeface="+mj-lt"/>
              </a:rPr>
              <a:t>Divide and conquer</a:t>
            </a:r>
            <a:endParaRPr lang="en-US">
              <a:solidFill>
                <a:schemeClr val="bg1"/>
              </a:solidFill>
            </a:endParaRPr>
          </a:p>
        </p:txBody>
      </p:sp>
      <p:sp>
        <p:nvSpPr>
          <p:cNvPr id="3" name="Content Placeholder 2">
            <a:extLst>
              <a:ext uri="{FF2B5EF4-FFF2-40B4-BE49-F238E27FC236}">
                <a16:creationId xmlns:a16="http://schemas.microsoft.com/office/drawing/2014/main" id="{19A805E2-0E6F-18BC-A0C9-73033C3EC79E}"/>
              </a:ext>
            </a:extLst>
          </p:cNvPr>
          <p:cNvSpPr>
            <a:spLocks noGrp="1"/>
          </p:cNvSpPr>
          <p:nvPr>
            <p:ph idx="1"/>
          </p:nvPr>
        </p:nvSpPr>
        <p:spPr>
          <a:xfrm>
            <a:off x="765051" y="2286000"/>
            <a:ext cx="3384000" cy="3844800"/>
          </a:xfrm>
        </p:spPr>
        <p:txBody>
          <a:bodyPr vert="horz" lIns="91440" tIns="45720" rIns="91440" bIns="45720" rtlCol="0">
            <a:normAutofit/>
          </a:bodyPr>
          <a:lstStyle/>
          <a:p>
            <a:r>
              <a:rPr lang="en-US" sz="1700" b="1">
                <a:solidFill>
                  <a:schemeClr val="bg1">
                    <a:alpha val="60000"/>
                  </a:schemeClr>
                </a:solidFill>
                <a:ea typeface="+mn-lt"/>
                <a:cs typeface="+mn-lt"/>
              </a:rPr>
              <a:t>Divide:</a:t>
            </a:r>
            <a:r>
              <a:rPr lang="en-US" sz="1700">
                <a:solidFill>
                  <a:schemeClr val="bg1">
                    <a:alpha val="60000"/>
                  </a:schemeClr>
                </a:solidFill>
                <a:ea typeface="+mn-lt"/>
                <a:cs typeface="+mn-lt"/>
              </a:rPr>
              <a:t> In Divide, first pick a pivot element. After that, partition or rearrange the array into two sub-arrays such that each element in the left sub-array is less than or equal to the pivot element and each element in the right sub-array is larger than the pivot element.</a:t>
            </a:r>
            <a:endParaRPr lang="en-US" sz="1700">
              <a:solidFill>
                <a:schemeClr val="bg1">
                  <a:alpha val="60000"/>
                </a:schemeClr>
              </a:solidFill>
              <a:cs typeface="Calibri" panose="020F0502020204030204"/>
            </a:endParaRPr>
          </a:p>
          <a:p>
            <a:r>
              <a:rPr lang="en-US" sz="1700" b="1">
                <a:solidFill>
                  <a:schemeClr val="bg1">
                    <a:alpha val="60000"/>
                  </a:schemeClr>
                </a:solidFill>
                <a:ea typeface="+mn-lt"/>
                <a:cs typeface="+mn-lt"/>
              </a:rPr>
              <a:t>Conquer:</a:t>
            </a:r>
            <a:r>
              <a:rPr lang="en-US" sz="1700">
                <a:solidFill>
                  <a:schemeClr val="bg1">
                    <a:alpha val="60000"/>
                  </a:schemeClr>
                </a:solidFill>
                <a:ea typeface="+mn-lt"/>
                <a:cs typeface="+mn-lt"/>
              </a:rPr>
              <a:t> Recursively, sort two subarrays with Quicksort.</a:t>
            </a:r>
            <a:endParaRPr lang="en-US" sz="1700">
              <a:solidFill>
                <a:schemeClr val="bg1">
                  <a:alpha val="60000"/>
                </a:schemeClr>
              </a:solidFill>
            </a:endParaRPr>
          </a:p>
          <a:p>
            <a:r>
              <a:rPr lang="en-US" sz="1700" b="1">
                <a:solidFill>
                  <a:schemeClr val="bg1">
                    <a:alpha val="60000"/>
                  </a:schemeClr>
                </a:solidFill>
                <a:ea typeface="+mn-lt"/>
                <a:cs typeface="+mn-lt"/>
              </a:rPr>
              <a:t>Combine:</a:t>
            </a:r>
            <a:r>
              <a:rPr lang="en-US" sz="1700">
                <a:solidFill>
                  <a:schemeClr val="bg1">
                    <a:alpha val="60000"/>
                  </a:schemeClr>
                </a:solidFill>
                <a:ea typeface="+mn-lt"/>
                <a:cs typeface="+mn-lt"/>
              </a:rPr>
              <a:t> Combine the already sorted array.</a:t>
            </a:r>
            <a:endParaRPr lang="en-US" sz="1700">
              <a:solidFill>
                <a:schemeClr val="bg1">
                  <a:alpha val="60000"/>
                </a:schemeClr>
              </a:solidFill>
            </a:endParaRPr>
          </a:p>
          <a:p>
            <a:endParaRPr lang="en-US" sz="1700">
              <a:solidFill>
                <a:schemeClr val="bg1">
                  <a:alpha val="60000"/>
                </a:schemeClr>
              </a:solidFill>
              <a:cs typeface="Calibri"/>
            </a:endParaRPr>
          </a:p>
        </p:txBody>
      </p:sp>
    </p:spTree>
    <p:extLst>
      <p:ext uri="{BB962C8B-B14F-4D97-AF65-F5344CB8AC3E}">
        <p14:creationId xmlns:p14="http://schemas.microsoft.com/office/powerpoint/2010/main" val="399966337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a:p>
        </p:txBody>
      </p:sp>
      <p:sp>
        <p:nvSpPr>
          <p:cNvPr id="44" name="Freeform: Shape 43">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73DCEC4-A196-FC02-5419-457A25B5C6AE}"/>
              </a:ext>
            </a:extLst>
          </p:cNvPr>
          <p:cNvSpPr>
            <a:spLocks noGrp="1"/>
          </p:cNvSpPr>
          <p:nvPr>
            <p:ph type="title"/>
          </p:nvPr>
        </p:nvSpPr>
        <p:spPr>
          <a:xfrm>
            <a:off x="765051" y="662400"/>
            <a:ext cx="3384000" cy="1492132"/>
          </a:xfrm>
        </p:spPr>
        <p:txBody>
          <a:bodyPr anchor="t">
            <a:normAutofit/>
          </a:bodyPr>
          <a:lstStyle/>
          <a:p>
            <a:r>
              <a:rPr lang="en-US">
                <a:solidFill>
                  <a:schemeClr val="bg1"/>
                </a:solidFill>
                <a:cs typeface="Calibri Light"/>
              </a:rPr>
              <a:t>Merge Sort</a:t>
            </a:r>
            <a:endParaRPr lang="en-US">
              <a:solidFill>
                <a:schemeClr val="bg1"/>
              </a:solidFill>
            </a:endParaRPr>
          </a:p>
        </p:txBody>
      </p:sp>
      <p:sp>
        <p:nvSpPr>
          <p:cNvPr id="3" name="Content Placeholder 2">
            <a:extLst>
              <a:ext uri="{FF2B5EF4-FFF2-40B4-BE49-F238E27FC236}">
                <a16:creationId xmlns:a16="http://schemas.microsoft.com/office/drawing/2014/main" id="{FEB66296-1111-041E-357F-4663F761DFAD}"/>
              </a:ext>
            </a:extLst>
          </p:cNvPr>
          <p:cNvSpPr>
            <a:spLocks noGrp="1"/>
          </p:cNvSpPr>
          <p:nvPr>
            <p:ph idx="1"/>
          </p:nvPr>
        </p:nvSpPr>
        <p:spPr>
          <a:xfrm>
            <a:off x="765051" y="2286000"/>
            <a:ext cx="3384000" cy="3844800"/>
          </a:xfrm>
        </p:spPr>
        <p:txBody>
          <a:bodyPr vert="horz" lIns="91440" tIns="45720" rIns="91440" bIns="45720" rtlCol="0">
            <a:normAutofit/>
          </a:bodyPr>
          <a:lstStyle/>
          <a:p>
            <a:r>
              <a:rPr lang="en-US" sz="1600">
                <a:solidFill>
                  <a:schemeClr val="bg1">
                    <a:alpha val="60000"/>
                  </a:schemeClr>
                </a:solidFill>
                <a:ea typeface="+mn-lt"/>
                <a:cs typeface="+mn-lt"/>
              </a:rPr>
              <a:t> follows the </a:t>
            </a:r>
            <a:r>
              <a:rPr lang="en-US" sz="1600">
                <a:solidFill>
                  <a:schemeClr val="bg1">
                    <a:alpha val="60000"/>
                  </a:schemeClr>
                </a:solidFill>
                <a:latin typeface="Calibri Light"/>
                <a:ea typeface="+mn-lt"/>
                <a:cs typeface="Calibri Light"/>
              </a:rPr>
              <a:t>Divide and Conquer approach</a:t>
            </a:r>
          </a:p>
          <a:p>
            <a:r>
              <a:rPr lang="en-US" sz="1600">
                <a:solidFill>
                  <a:schemeClr val="bg1">
                    <a:alpha val="60000"/>
                  </a:schemeClr>
                </a:solidFill>
                <a:ea typeface="+mn-lt"/>
                <a:cs typeface="+mn-lt"/>
              </a:rPr>
              <a:t>Merge sort is similar to the quick sort algorithm</a:t>
            </a:r>
            <a:endParaRPr lang="en-US" sz="1600">
              <a:solidFill>
                <a:schemeClr val="bg1">
                  <a:alpha val="60000"/>
                </a:schemeClr>
              </a:solidFill>
              <a:latin typeface="Calibri Light"/>
              <a:cs typeface="Calibri Light"/>
            </a:endParaRPr>
          </a:p>
          <a:p>
            <a:endParaRPr lang="en-US" sz="1600">
              <a:solidFill>
                <a:schemeClr val="bg1">
                  <a:alpha val="60000"/>
                </a:schemeClr>
              </a:solidFill>
              <a:cs typeface="Calibri"/>
            </a:endParaRPr>
          </a:p>
          <a:p>
            <a:r>
              <a:rPr lang="en-US" sz="1600">
                <a:solidFill>
                  <a:schemeClr val="bg1">
                    <a:alpha val="60000"/>
                  </a:schemeClr>
                </a:solidFill>
                <a:ea typeface="+mn-lt"/>
                <a:cs typeface="+mn-lt"/>
              </a:rPr>
              <a:t>It divides the given list into two equal halves, calls itself for the two halves and then merges the two sorted halves. We have to define the </a:t>
            </a:r>
            <a:r>
              <a:rPr lang="en-US" sz="1600" b="1">
                <a:solidFill>
                  <a:schemeClr val="bg1">
                    <a:alpha val="60000"/>
                  </a:schemeClr>
                </a:solidFill>
                <a:ea typeface="+mn-lt"/>
                <a:cs typeface="+mn-lt"/>
              </a:rPr>
              <a:t>merge()</a:t>
            </a:r>
            <a:r>
              <a:rPr lang="en-US" sz="1600">
                <a:solidFill>
                  <a:schemeClr val="bg1">
                    <a:alpha val="60000"/>
                  </a:schemeClr>
                </a:solidFill>
                <a:ea typeface="+mn-lt"/>
                <a:cs typeface="+mn-lt"/>
              </a:rPr>
              <a:t> function to perform the merging.</a:t>
            </a:r>
            <a:endParaRPr lang="en-US" sz="1600">
              <a:solidFill>
                <a:schemeClr val="bg1">
                  <a:alpha val="60000"/>
                </a:schemeClr>
              </a:solidFill>
              <a:cs typeface="Calibri"/>
            </a:endParaRPr>
          </a:p>
          <a:p>
            <a:r>
              <a:rPr lang="en-US" sz="1600">
                <a:solidFill>
                  <a:schemeClr val="bg1">
                    <a:alpha val="60000"/>
                  </a:schemeClr>
                </a:solidFill>
                <a:ea typeface="+mn-lt"/>
                <a:cs typeface="+mn-lt"/>
              </a:rPr>
              <a:t>The sub-lists are divided again and again into halves until the list cannot be divided further</a:t>
            </a:r>
            <a:endParaRPr lang="en-US" sz="1600">
              <a:solidFill>
                <a:schemeClr val="bg1">
                  <a:alpha val="60000"/>
                </a:schemeClr>
              </a:solidFill>
              <a:cs typeface="Calibri"/>
            </a:endParaRPr>
          </a:p>
          <a:p>
            <a:endParaRPr lang="en-US" sz="1600">
              <a:solidFill>
                <a:schemeClr val="bg1">
                  <a:alpha val="60000"/>
                </a:schemeClr>
              </a:solidFill>
              <a:cs typeface="Calibri"/>
            </a:endParaRPr>
          </a:p>
        </p:txBody>
      </p:sp>
      <p:pic>
        <p:nvPicPr>
          <p:cNvPr id="4" name="Picture 5" descr="Diagram&#10;&#10;Description automatically generated">
            <a:extLst>
              <a:ext uri="{FF2B5EF4-FFF2-40B4-BE49-F238E27FC236}">
                <a16:creationId xmlns:a16="http://schemas.microsoft.com/office/drawing/2014/main" id="{7169C31B-E53F-4B9D-9834-728B6DF89624}"/>
              </a:ext>
            </a:extLst>
          </p:cNvPr>
          <p:cNvPicPr>
            <a:picLocks noChangeAspect="1"/>
          </p:cNvPicPr>
          <p:nvPr/>
        </p:nvPicPr>
        <p:blipFill>
          <a:blip r:embed="rId2"/>
          <a:stretch>
            <a:fillRect/>
          </a:stretch>
        </p:blipFill>
        <p:spPr>
          <a:xfrm>
            <a:off x="5411053" y="876838"/>
            <a:ext cx="6014185" cy="5104323"/>
          </a:xfrm>
          <a:prstGeom prst="rect">
            <a:avLst/>
          </a:prstGeom>
        </p:spPr>
      </p:pic>
    </p:spTree>
    <p:extLst>
      <p:ext uri="{BB962C8B-B14F-4D97-AF65-F5344CB8AC3E}">
        <p14:creationId xmlns:p14="http://schemas.microsoft.com/office/powerpoint/2010/main" val="243367457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21"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CDA04E-F4E3-5341-6762-7A50454ADC40}"/>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cs typeface="Calibri Light"/>
              </a:rPr>
              <a:t>Split &amp; Merge</a:t>
            </a:r>
            <a:endParaRPr lang="en-US" sz="5400">
              <a:solidFill>
                <a:srgbClr val="FFFFFF"/>
              </a:solidFill>
            </a:endParaRPr>
          </a:p>
        </p:txBody>
      </p:sp>
      <p:pic>
        <p:nvPicPr>
          <p:cNvPr id="4" name="Picture 4" descr="Diagram&#10;&#10;Description automatically generated">
            <a:extLst>
              <a:ext uri="{FF2B5EF4-FFF2-40B4-BE49-F238E27FC236}">
                <a16:creationId xmlns:a16="http://schemas.microsoft.com/office/drawing/2014/main" id="{48EB0A80-0FC5-C846-F712-B5618BD2304D}"/>
              </a:ext>
            </a:extLst>
          </p:cNvPr>
          <p:cNvPicPr>
            <a:picLocks noGrp="1" noChangeAspect="1"/>
          </p:cNvPicPr>
          <p:nvPr>
            <p:ph idx="1"/>
          </p:nvPr>
        </p:nvPicPr>
        <p:blipFill>
          <a:blip r:embed="rId2"/>
          <a:stretch>
            <a:fillRect/>
          </a:stretch>
        </p:blipFill>
        <p:spPr>
          <a:xfrm>
            <a:off x="320040" y="356059"/>
            <a:ext cx="5455917" cy="3900980"/>
          </a:xfrm>
          <a:prstGeom prst="rect">
            <a:avLst/>
          </a:prstGeom>
        </p:spPr>
      </p:pic>
      <p:pic>
        <p:nvPicPr>
          <p:cNvPr id="5" name="Picture 5" descr="Diagram&#10;&#10;Description automatically generated">
            <a:extLst>
              <a:ext uri="{FF2B5EF4-FFF2-40B4-BE49-F238E27FC236}">
                <a16:creationId xmlns:a16="http://schemas.microsoft.com/office/drawing/2014/main" id="{B38CD43E-A613-FF42-D6FA-1490DB152D7E}"/>
              </a:ext>
            </a:extLst>
          </p:cNvPr>
          <p:cNvPicPr>
            <a:picLocks noChangeAspect="1"/>
          </p:cNvPicPr>
          <p:nvPr/>
        </p:nvPicPr>
        <p:blipFill>
          <a:blip r:embed="rId3"/>
          <a:stretch>
            <a:fillRect/>
          </a:stretch>
        </p:blipFill>
        <p:spPr>
          <a:xfrm>
            <a:off x="6416043" y="424258"/>
            <a:ext cx="5455917" cy="3764582"/>
          </a:xfrm>
          <a:prstGeom prst="rect">
            <a:avLst/>
          </a:prstGeom>
        </p:spPr>
      </p:pic>
      <p:cxnSp>
        <p:nvCxnSpPr>
          <p:cNvPr id="22"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317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on clear background">
            <a:extLst>
              <a:ext uri="{FF2B5EF4-FFF2-40B4-BE49-F238E27FC236}">
                <a16:creationId xmlns:a16="http://schemas.microsoft.com/office/drawing/2014/main" id="{AA517EB2-696F-1876-8428-516EF060539A}"/>
              </a:ext>
            </a:extLst>
          </p:cNvPr>
          <p:cNvPicPr>
            <a:picLocks noChangeAspect="1"/>
          </p:cNvPicPr>
          <p:nvPr/>
        </p:nvPicPr>
        <p:blipFill rotWithShape="1">
          <a:blip r:embed="rId2"/>
          <a:srcRect l="12823" r="10466" b="9091"/>
          <a:stretch/>
        </p:blipFill>
        <p:spPr>
          <a:xfrm>
            <a:off x="3522468" y="10"/>
            <a:ext cx="8669532" cy="6857990"/>
          </a:xfrm>
          <a:prstGeom prst="rect">
            <a:avLst/>
          </a:prstGeom>
        </p:spPr>
      </p:pic>
      <p:sp>
        <p:nvSpPr>
          <p:cNvPr id="58" name="Rectangle 5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8540C5-29E5-B92D-299D-298C57DB440E}"/>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Searching</a:t>
            </a:r>
          </a:p>
        </p:txBody>
      </p:sp>
      <p:sp>
        <p:nvSpPr>
          <p:cNvPr id="55" name="Rectangle 5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7" name="Rectangle 5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4415E50-31B6-65A0-894A-BA0401E9EC96}"/>
              </a:ext>
            </a:extLst>
          </p:cNvPr>
          <p:cNvSpPr txBox="1"/>
          <p:nvPr/>
        </p:nvSpPr>
        <p:spPr>
          <a:xfrm>
            <a:off x="371094" y="2718054"/>
            <a:ext cx="3438906"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400"/>
              <a:t>Searching is the process of finding some particular element in the list. If the element is present in the list, then the process is called successful, and the process returns the location of that element; otherwise, the search is called unsuccessful.</a:t>
            </a:r>
          </a:p>
          <a:p>
            <a:pPr indent="-228600">
              <a:lnSpc>
                <a:spcPct val="90000"/>
              </a:lnSpc>
              <a:buFont typeface="Arial" panose="020B0604020202020204" pitchFamily="34" charset="0"/>
              <a:buChar char="•"/>
            </a:pPr>
            <a:r>
              <a:rPr lang="en-US" sz="1400"/>
              <a:t>Searching Algorithms are designed to check for an element or retrieve an element from any data structure where it is stored. Based on the type of search operation, these algorithms are generally classified into two categories:</a:t>
            </a:r>
            <a:endParaRPr lang="en-US" sz="1400">
              <a:cs typeface="Calibri"/>
            </a:endParaRPr>
          </a:p>
          <a:p>
            <a:pPr>
              <a:lnSpc>
                <a:spcPct val="90000"/>
              </a:lnSpc>
            </a:pPr>
            <a:r>
              <a:rPr lang="en-US" sz="1400" b="1"/>
              <a:t>             Sequential Search.</a:t>
            </a:r>
            <a:endParaRPr lang="en-US" sz="1400">
              <a:cs typeface="Calibri" panose="020F0502020204030204"/>
            </a:endParaRPr>
          </a:p>
          <a:p>
            <a:pPr>
              <a:lnSpc>
                <a:spcPct val="90000"/>
              </a:lnSpc>
            </a:pPr>
            <a:r>
              <a:rPr lang="en-US" sz="1400" b="1"/>
              <a:t>             Interval Search.</a:t>
            </a:r>
            <a:endParaRPr lang="en-US" sz="1400">
              <a:cs typeface="Calibri" panose="020F0502020204030204"/>
            </a:endParaRPr>
          </a:p>
          <a:p>
            <a:pPr indent="-228600">
              <a:lnSpc>
                <a:spcPct val="90000"/>
              </a:lnSpc>
              <a:spcAft>
                <a:spcPts val="600"/>
              </a:spcAft>
              <a:buFont typeface="Arial" panose="020B0604020202020204" pitchFamily="34" charset="0"/>
              <a:buChar char="•"/>
            </a:pPr>
            <a:endParaRPr lang="en-US" sz="1400"/>
          </a:p>
        </p:txBody>
      </p:sp>
    </p:spTree>
    <p:extLst>
      <p:ext uri="{BB962C8B-B14F-4D97-AF65-F5344CB8AC3E}">
        <p14:creationId xmlns:p14="http://schemas.microsoft.com/office/powerpoint/2010/main" val="3083078440"/>
      </p:ext>
    </p:extLst>
  </p:cSld>
  <p:clrMapOvr>
    <a:overrideClrMapping bg1="dk1" tx1="lt1" bg2="dk2" tx2="lt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a:p>
        </p:txBody>
      </p:sp>
      <p:sp>
        <p:nvSpPr>
          <p:cNvPr id="13" name="Freeform: Shape 12">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B14EA0-CAB1-6BF1-99F5-4027053AB631}"/>
              </a:ext>
            </a:extLst>
          </p:cNvPr>
          <p:cNvSpPr>
            <a:spLocks noGrp="1"/>
          </p:cNvSpPr>
          <p:nvPr>
            <p:ph type="title"/>
          </p:nvPr>
        </p:nvSpPr>
        <p:spPr>
          <a:xfrm>
            <a:off x="765051" y="662400"/>
            <a:ext cx="3384000" cy="1492132"/>
          </a:xfrm>
        </p:spPr>
        <p:txBody>
          <a:bodyPr anchor="t">
            <a:normAutofit/>
          </a:bodyPr>
          <a:lstStyle/>
          <a:p>
            <a:r>
              <a:rPr lang="en-US">
                <a:solidFill>
                  <a:schemeClr val="bg1"/>
                </a:solidFill>
                <a:cs typeface="Calibri Light"/>
              </a:rPr>
              <a:t>Sequential Search</a:t>
            </a:r>
            <a:endParaRPr lang="en-US">
              <a:solidFill>
                <a:schemeClr val="bg1"/>
              </a:solidFill>
            </a:endParaRPr>
          </a:p>
        </p:txBody>
      </p:sp>
      <p:sp>
        <p:nvSpPr>
          <p:cNvPr id="3" name="Content Placeholder 2">
            <a:extLst>
              <a:ext uri="{FF2B5EF4-FFF2-40B4-BE49-F238E27FC236}">
                <a16:creationId xmlns:a16="http://schemas.microsoft.com/office/drawing/2014/main" id="{3A4FA098-7185-39EF-55CC-FE87C1789325}"/>
              </a:ext>
            </a:extLst>
          </p:cNvPr>
          <p:cNvSpPr>
            <a:spLocks noGrp="1"/>
          </p:cNvSpPr>
          <p:nvPr>
            <p:ph idx="1"/>
          </p:nvPr>
        </p:nvSpPr>
        <p:spPr>
          <a:xfrm>
            <a:off x="765051" y="2286000"/>
            <a:ext cx="3384000" cy="3844800"/>
          </a:xfrm>
        </p:spPr>
        <p:txBody>
          <a:bodyPr vert="horz" lIns="91440" tIns="45720" rIns="91440" bIns="45720" rtlCol="0">
            <a:normAutofit/>
          </a:bodyPr>
          <a:lstStyle/>
          <a:p>
            <a:r>
              <a:rPr lang="en-US" sz="1700">
                <a:solidFill>
                  <a:schemeClr val="bg1">
                    <a:alpha val="60000"/>
                  </a:schemeClr>
                </a:solidFill>
                <a:ea typeface="+mn-lt"/>
                <a:cs typeface="+mn-lt"/>
              </a:rPr>
              <a:t>the list or array is traversed sequentially and every element is checked. For example: Linear Search</a:t>
            </a:r>
          </a:p>
          <a:p>
            <a:endParaRPr lang="en-US" sz="1700">
              <a:solidFill>
                <a:schemeClr val="bg1">
                  <a:alpha val="60000"/>
                </a:schemeClr>
              </a:solidFill>
              <a:cs typeface="Calibri"/>
            </a:endParaRPr>
          </a:p>
          <a:p>
            <a:r>
              <a:rPr lang="en-US" sz="1700">
                <a:solidFill>
                  <a:schemeClr val="bg1">
                    <a:alpha val="60000"/>
                  </a:schemeClr>
                </a:solidFill>
                <a:ea typeface="+mn-lt"/>
                <a:cs typeface="+mn-lt"/>
              </a:rPr>
              <a:t>Linear Search is defined as a sequential search algorithm that starts at one end and goes through each element of a list until the desired element is found, otherwise the search continues till the end of the data set. It is the easiest searching algorithm</a:t>
            </a:r>
            <a:endParaRPr lang="en-US" sz="1700">
              <a:solidFill>
                <a:schemeClr val="bg1">
                  <a:alpha val="60000"/>
                </a:schemeClr>
              </a:solidFill>
              <a:cs typeface="Calibri"/>
            </a:endParaRPr>
          </a:p>
        </p:txBody>
      </p:sp>
      <p:pic>
        <p:nvPicPr>
          <p:cNvPr id="4" name="Picture 4" descr="Graphical user interface, text, application, chat or text message&#10;&#10;Description automatically generated">
            <a:extLst>
              <a:ext uri="{FF2B5EF4-FFF2-40B4-BE49-F238E27FC236}">
                <a16:creationId xmlns:a16="http://schemas.microsoft.com/office/drawing/2014/main" id="{406C8921-9E50-4CA1-85A4-66C366FBB448}"/>
              </a:ext>
            </a:extLst>
          </p:cNvPr>
          <p:cNvPicPr>
            <a:picLocks noChangeAspect="1"/>
          </p:cNvPicPr>
          <p:nvPr/>
        </p:nvPicPr>
        <p:blipFill>
          <a:blip r:embed="rId2"/>
          <a:stretch>
            <a:fillRect/>
          </a:stretch>
        </p:blipFill>
        <p:spPr>
          <a:xfrm>
            <a:off x="5411053" y="2193209"/>
            <a:ext cx="6014185" cy="2471582"/>
          </a:xfrm>
          <a:prstGeom prst="rect">
            <a:avLst/>
          </a:prstGeom>
        </p:spPr>
      </p:pic>
    </p:spTree>
    <p:extLst>
      <p:ext uri="{BB962C8B-B14F-4D97-AF65-F5344CB8AC3E}">
        <p14:creationId xmlns:p14="http://schemas.microsoft.com/office/powerpoint/2010/main" val="296476280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a:p>
        </p:txBody>
      </p:sp>
      <p:sp>
        <p:nvSpPr>
          <p:cNvPr id="13" name="Freeform: Shape 12">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8E7AC4-89C6-98EE-6013-30C208C2E136}"/>
              </a:ext>
            </a:extLst>
          </p:cNvPr>
          <p:cNvSpPr>
            <a:spLocks noGrp="1"/>
          </p:cNvSpPr>
          <p:nvPr>
            <p:ph type="title"/>
          </p:nvPr>
        </p:nvSpPr>
        <p:spPr>
          <a:xfrm>
            <a:off x="765051" y="662400"/>
            <a:ext cx="3384000" cy="1492132"/>
          </a:xfrm>
        </p:spPr>
        <p:txBody>
          <a:bodyPr anchor="t">
            <a:normAutofit/>
          </a:bodyPr>
          <a:lstStyle/>
          <a:p>
            <a:r>
              <a:rPr lang="en-US">
                <a:solidFill>
                  <a:schemeClr val="bg1"/>
                </a:solidFill>
                <a:cs typeface="Calibri Light"/>
              </a:rPr>
              <a:t>Binary Search</a:t>
            </a:r>
            <a:endParaRPr lang="en-US">
              <a:solidFill>
                <a:schemeClr val="bg1"/>
              </a:solidFill>
            </a:endParaRPr>
          </a:p>
        </p:txBody>
      </p:sp>
      <p:sp>
        <p:nvSpPr>
          <p:cNvPr id="3" name="Content Placeholder 2">
            <a:extLst>
              <a:ext uri="{FF2B5EF4-FFF2-40B4-BE49-F238E27FC236}">
                <a16:creationId xmlns:a16="http://schemas.microsoft.com/office/drawing/2014/main" id="{2F084AD4-5F6A-75C2-5A88-02FAAD992103}"/>
              </a:ext>
            </a:extLst>
          </p:cNvPr>
          <p:cNvSpPr>
            <a:spLocks noGrp="1"/>
          </p:cNvSpPr>
          <p:nvPr>
            <p:ph idx="1"/>
          </p:nvPr>
        </p:nvSpPr>
        <p:spPr>
          <a:xfrm>
            <a:off x="765051" y="2286000"/>
            <a:ext cx="3384000" cy="3844800"/>
          </a:xfrm>
        </p:spPr>
        <p:txBody>
          <a:bodyPr vert="horz" lIns="91440" tIns="45720" rIns="91440" bIns="45720" rtlCol="0">
            <a:normAutofit/>
          </a:bodyPr>
          <a:lstStyle/>
          <a:p>
            <a:r>
              <a:rPr lang="en-US" sz="1400">
                <a:solidFill>
                  <a:schemeClr val="bg1">
                    <a:alpha val="60000"/>
                  </a:schemeClr>
                </a:solidFill>
                <a:ea typeface="+mn-lt"/>
                <a:cs typeface="+mn-lt"/>
              </a:rPr>
              <a:t>Binary search is the search technique that works efficiently on sorted lists.</a:t>
            </a:r>
          </a:p>
          <a:p>
            <a:r>
              <a:rPr lang="en-US" sz="1400">
                <a:solidFill>
                  <a:schemeClr val="bg1">
                    <a:alpha val="60000"/>
                  </a:schemeClr>
                </a:solidFill>
                <a:ea typeface="+mn-lt"/>
                <a:cs typeface="+mn-lt"/>
              </a:rPr>
              <a:t>Hence, to search an element into some list using the binary search technique, we must ensure that the list is sorted.</a:t>
            </a:r>
            <a:endParaRPr lang="en-US" sz="1400">
              <a:solidFill>
                <a:schemeClr val="bg1">
                  <a:alpha val="60000"/>
                </a:schemeClr>
              </a:solidFill>
              <a:cs typeface="Calibri"/>
            </a:endParaRPr>
          </a:p>
          <a:p>
            <a:r>
              <a:rPr lang="en-US" sz="1400">
                <a:solidFill>
                  <a:schemeClr val="bg1">
                    <a:alpha val="60000"/>
                  </a:schemeClr>
                </a:solidFill>
                <a:ea typeface="+mn-lt"/>
                <a:cs typeface="+mn-lt"/>
              </a:rPr>
              <a:t>Binary search follows the divide and conquer approach in which the list is divided into two halves, and the item is compared with the middle element of the list. If the match is found then, the location of the middle element is returned. Otherwise, we search into either of the halves depending upon the result produced through the match.</a:t>
            </a:r>
            <a:endParaRPr lang="en-US" sz="1400">
              <a:solidFill>
                <a:schemeClr val="bg1">
                  <a:alpha val="60000"/>
                </a:schemeClr>
              </a:solidFill>
            </a:endParaRPr>
          </a:p>
          <a:p>
            <a:endParaRPr lang="en-US" sz="1400">
              <a:solidFill>
                <a:schemeClr val="bg1">
                  <a:alpha val="60000"/>
                </a:schemeClr>
              </a:solidFill>
              <a:cs typeface="Calibri"/>
            </a:endParaRPr>
          </a:p>
        </p:txBody>
      </p:sp>
      <p:pic>
        <p:nvPicPr>
          <p:cNvPr id="4" name="Picture 4">
            <a:extLst>
              <a:ext uri="{FF2B5EF4-FFF2-40B4-BE49-F238E27FC236}">
                <a16:creationId xmlns:a16="http://schemas.microsoft.com/office/drawing/2014/main" id="{06954146-F78B-3E6D-1B43-9BE02375B466}"/>
              </a:ext>
            </a:extLst>
          </p:cNvPr>
          <p:cNvPicPr>
            <a:picLocks noChangeAspect="1"/>
          </p:cNvPicPr>
          <p:nvPr/>
        </p:nvPicPr>
        <p:blipFill>
          <a:blip r:embed="rId2"/>
          <a:stretch>
            <a:fillRect/>
          </a:stretch>
        </p:blipFill>
        <p:spPr>
          <a:xfrm>
            <a:off x="5411053" y="2274540"/>
            <a:ext cx="6014185" cy="2308919"/>
          </a:xfrm>
          <a:prstGeom prst="rect">
            <a:avLst/>
          </a:prstGeom>
        </p:spPr>
      </p:pic>
    </p:spTree>
    <p:extLst>
      <p:ext uri="{BB962C8B-B14F-4D97-AF65-F5344CB8AC3E}">
        <p14:creationId xmlns:p14="http://schemas.microsoft.com/office/powerpoint/2010/main" val="174489270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BE42956-7714-4B88-B946-1AAD087DD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sp>
        <p:nvSpPr>
          <p:cNvPr id="31" name="Freeform 6">
            <a:extLst>
              <a:ext uri="{FF2B5EF4-FFF2-40B4-BE49-F238E27FC236}">
                <a16:creationId xmlns:a16="http://schemas.microsoft.com/office/drawing/2014/main" id="{5102A839-7455-460E-9186-3C46533A3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1"/>
          </a:solidFill>
          <a:ln w="0">
            <a:noFill/>
            <a:prstDash val="solid"/>
            <a:round/>
            <a:headEnd/>
            <a:tailEnd/>
          </a:ln>
        </p:spPr>
      </p:sp>
      <p:sp>
        <p:nvSpPr>
          <p:cNvPr id="33" name="Rectangle 32">
            <a:extLst>
              <a:ext uri="{FF2B5EF4-FFF2-40B4-BE49-F238E27FC236}">
                <a16:creationId xmlns:a16="http://schemas.microsoft.com/office/drawing/2014/main" id="{2B6432E5-D2D8-4E50-8FBE-7126A3F9C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a:solidFill>
                <a:schemeClr val="tx1"/>
              </a:solidFill>
            </a:endParaRPr>
          </a:p>
        </p:txBody>
      </p:sp>
      <p:sp>
        <p:nvSpPr>
          <p:cNvPr id="2" name="Title 1">
            <a:extLst>
              <a:ext uri="{FF2B5EF4-FFF2-40B4-BE49-F238E27FC236}">
                <a16:creationId xmlns:a16="http://schemas.microsoft.com/office/drawing/2014/main" id="{14AA506A-C333-3CB5-8351-18B0DB47846A}"/>
              </a:ext>
            </a:extLst>
          </p:cNvPr>
          <p:cNvSpPr>
            <a:spLocks noGrp="1"/>
          </p:cNvSpPr>
          <p:nvPr>
            <p:ph type="title"/>
          </p:nvPr>
        </p:nvSpPr>
        <p:spPr>
          <a:xfrm>
            <a:off x="1411170" y="4334175"/>
            <a:ext cx="10136422" cy="1159200"/>
          </a:xfrm>
        </p:spPr>
        <p:txBody>
          <a:bodyPr vert="horz" lIns="91440" tIns="45720" rIns="91440" bIns="45720" rtlCol="0" anchor="b">
            <a:normAutofit/>
          </a:bodyPr>
          <a:lstStyle/>
          <a:p>
            <a:pPr algn="ctr"/>
            <a:r>
              <a:rPr lang="en-US" kern="1200">
                <a:solidFill>
                  <a:schemeClr val="tx1"/>
                </a:solidFill>
                <a:latin typeface="+mj-lt"/>
                <a:ea typeface="+mj-ea"/>
                <a:cs typeface="+mj-cs"/>
              </a:rPr>
              <a:t>Binary Search vs Sequential Search</a:t>
            </a:r>
          </a:p>
        </p:txBody>
      </p:sp>
      <p:pic>
        <p:nvPicPr>
          <p:cNvPr id="4" name="Picture 4" descr="Timeline&#10;&#10;Description automatically generated">
            <a:extLst>
              <a:ext uri="{FF2B5EF4-FFF2-40B4-BE49-F238E27FC236}">
                <a16:creationId xmlns:a16="http://schemas.microsoft.com/office/drawing/2014/main" id="{82AD9CE0-07E8-4F6A-CAB6-A4A61334B39B}"/>
              </a:ext>
            </a:extLst>
          </p:cNvPr>
          <p:cNvPicPr>
            <a:picLocks noChangeAspect="1"/>
          </p:cNvPicPr>
          <p:nvPr/>
        </p:nvPicPr>
        <p:blipFill>
          <a:blip r:embed="rId2"/>
          <a:stretch>
            <a:fillRect/>
          </a:stretch>
        </p:blipFill>
        <p:spPr>
          <a:xfrm>
            <a:off x="3557578" y="442187"/>
            <a:ext cx="5843607" cy="3895738"/>
          </a:xfrm>
          <a:prstGeom prst="rect">
            <a:avLst/>
          </a:prstGeom>
        </p:spPr>
      </p:pic>
    </p:spTree>
    <p:extLst>
      <p:ext uri="{BB962C8B-B14F-4D97-AF65-F5344CB8AC3E}">
        <p14:creationId xmlns:p14="http://schemas.microsoft.com/office/powerpoint/2010/main" val="173716932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3" name="Rectangle 1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9F07BD-FC6D-F360-7FA5-FBB937D3FB0B}"/>
              </a:ext>
            </a:extLst>
          </p:cNvPr>
          <p:cNvSpPr>
            <a:spLocks noGrp="1"/>
          </p:cNvSpPr>
          <p:nvPr>
            <p:ph type="title"/>
          </p:nvPr>
        </p:nvSpPr>
        <p:spPr>
          <a:xfrm>
            <a:off x="946521" y="396117"/>
            <a:ext cx="5217172" cy="1158857"/>
          </a:xfrm>
        </p:spPr>
        <p:txBody>
          <a:bodyPr anchor="b">
            <a:normAutofit/>
          </a:bodyPr>
          <a:lstStyle/>
          <a:p>
            <a:r>
              <a:rPr lang="en-US">
                <a:solidFill>
                  <a:schemeClr val="bg1"/>
                </a:solidFill>
                <a:cs typeface="Calibri Light"/>
              </a:rPr>
              <a:t>Structures</a:t>
            </a:r>
            <a:endParaRPr lang="en-US">
              <a:solidFill>
                <a:schemeClr val="bg1"/>
              </a:solidFill>
            </a:endParaRPr>
          </a:p>
        </p:txBody>
      </p:sp>
      <p:sp>
        <p:nvSpPr>
          <p:cNvPr id="374" name="Graphic 212">
            <a:extLst>
              <a:ext uri="{FF2B5EF4-FFF2-40B4-BE49-F238E27FC236}">
                <a16:creationId xmlns:a16="http://schemas.microsoft.com/office/drawing/2014/main" id="{52D7FCC1-2D52-49CE-A986-EE6E0CA64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28C3CACD-E5A7-4AAC-AE47-75CF7D30F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 name="Content Placeholder 2">
            <a:extLst>
              <a:ext uri="{FF2B5EF4-FFF2-40B4-BE49-F238E27FC236}">
                <a16:creationId xmlns:a16="http://schemas.microsoft.com/office/drawing/2014/main" id="{35993406-79D3-1565-3853-65D3EF1346B6}"/>
              </a:ext>
            </a:extLst>
          </p:cNvPr>
          <p:cNvSpPr>
            <a:spLocks noGrp="1"/>
          </p:cNvSpPr>
          <p:nvPr>
            <p:ph idx="1"/>
          </p:nvPr>
        </p:nvSpPr>
        <p:spPr>
          <a:xfrm>
            <a:off x="946520" y="1747592"/>
            <a:ext cx="5217173" cy="4351338"/>
          </a:xfrm>
        </p:spPr>
        <p:txBody>
          <a:bodyPr vert="horz" lIns="91440" tIns="45720" rIns="91440" bIns="45720" rtlCol="0" anchor="t">
            <a:normAutofit/>
          </a:bodyPr>
          <a:lstStyle/>
          <a:p>
            <a:r>
              <a:rPr lang="en-US" sz="2000">
                <a:solidFill>
                  <a:schemeClr val="bg1"/>
                </a:solidFill>
                <a:ea typeface="+mn-lt"/>
                <a:cs typeface="+mn-lt"/>
              </a:rPr>
              <a:t>We often come around situations where we need to store a group of data whether of similar data types or non-similar data types</a:t>
            </a:r>
            <a:endParaRPr lang="en-US" sz="2000">
              <a:solidFill>
                <a:schemeClr val="bg1"/>
              </a:solidFill>
              <a:cs typeface="Calibri" panose="020F0502020204030204"/>
            </a:endParaRPr>
          </a:p>
          <a:p>
            <a:r>
              <a:rPr lang="en-US" sz="2000">
                <a:solidFill>
                  <a:schemeClr val="bg1"/>
                </a:solidFill>
                <a:ea typeface="+mn-lt"/>
                <a:cs typeface="+mn-lt"/>
              </a:rPr>
              <a:t>Structures (also called structs) are a way to group several related variables into one place. Each variable in the structure is known as a </a:t>
            </a:r>
            <a:r>
              <a:rPr lang="en-US" sz="2000" b="1">
                <a:solidFill>
                  <a:schemeClr val="bg1"/>
                </a:solidFill>
                <a:ea typeface="+mn-lt"/>
                <a:cs typeface="+mn-lt"/>
              </a:rPr>
              <a:t>member</a:t>
            </a:r>
            <a:r>
              <a:rPr lang="en-US" sz="2000">
                <a:solidFill>
                  <a:schemeClr val="bg1"/>
                </a:solidFill>
                <a:ea typeface="+mn-lt"/>
                <a:cs typeface="+mn-lt"/>
              </a:rPr>
              <a:t> of the structure. It is useful if you have data that is not intended to be modified after creation of struct.</a:t>
            </a:r>
            <a:endParaRPr lang="en-US" sz="2000">
              <a:solidFill>
                <a:schemeClr val="bg1"/>
              </a:solidFill>
            </a:endParaRPr>
          </a:p>
          <a:p>
            <a:r>
              <a:rPr lang="en-US" sz="2000">
                <a:solidFill>
                  <a:schemeClr val="bg1"/>
                </a:solidFill>
                <a:ea typeface="+mn-lt"/>
                <a:cs typeface="+mn-lt"/>
              </a:rPr>
              <a:t>Unlike an array, a structure can contain many different data types</a:t>
            </a:r>
          </a:p>
          <a:p>
            <a:pPr marL="0" indent="0">
              <a:buNone/>
            </a:pPr>
            <a:r>
              <a:rPr lang="en-US" sz="2000">
                <a:solidFill>
                  <a:schemeClr val="bg1"/>
                </a:solidFill>
                <a:ea typeface="+mn-lt"/>
                <a:cs typeface="+mn-lt"/>
              </a:rPr>
              <a:t>    (int, string, bool, etc.).</a:t>
            </a:r>
            <a:endParaRPr lang="en-US" sz="2000">
              <a:solidFill>
                <a:schemeClr val="bg1"/>
              </a:solidFill>
              <a:cs typeface="Calibri"/>
            </a:endParaRPr>
          </a:p>
          <a:p>
            <a:endParaRPr lang="en-US" sz="2000">
              <a:solidFill>
                <a:schemeClr val="bg1"/>
              </a:solidFill>
              <a:cs typeface="Calibri"/>
            </a:endParaRPr>
          </a:p>
        </p:txBody>
      </p:sp>
      <p:grpSp>
        <p:nvGrpSpPr>
          <p:cNvPr id="375" name="Group 23">
            <a:extLst>
              <a:ext uri="{FF2B5EF4-FFF2-40B4-BE49-F238E27FC236}">
                <a16:creationId xmlns:a16="http://schemas.microsoft.com/office/drawing/2014/main" id="{3A35C15A-135A-4FD3-BA11-A046CFA390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91531" y="1226111"/>
            <a:ext cx="1598829" cy="531293"/>
            <a:chOff x="6491531" y="1420258"/>
            <a:chExt cx="1598829" cy="531293"/>
          </a:xfrm>
          <a:solidFill>
            <a:schemeClr val="bg1"/>
          </a:solidFill>
        </p:grpSpPr>
        <p:grpSp>
          <p:nvGrpSpPr>
            <p:cNvPr id="25" name="Graphic 190">
              <a:extLst>
                <a:ext uri="{FF2B5EF4-FFF2-40B4-BE49-F238E27FC236}">
                  <a16:creationId xmlns:a16="http://schemas.microsoft.com/office/drawing/2014/main" id="{61E65A99-85A2-448D-AA1F-7690BD01A7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29" name="Freeform: Shape 28">
                <a:extLst>
                  <a:ext uri="{FF2B5EF4-FFF2-40B4-BE49-F238E27FC236}">
                    <a16:creationId xmlns:a16="http://schemas.microsoft.com/office/drawing/2014/main" id="{A127EC05-3250-408F-8F9F-A73F8B9B1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6D9B8D4-23BB-4CD2-A0FF-95423AFEB0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76" name="Graphic 190">
              <a:extLst>
                <a:ext uri="{FF2B5EF4-FFF2-40B4-BE49-F238E27FC236}">
                  <a16:creationId xmlns:a16="http://schemas.microsoft.com/office/drawing/2014/main" id="{91DC38B0-ED19-4BAC-A009-485461F23D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27" name="Freeform: Shape 26">
                <a:extLst>
                  <a:ext uri="{FF2B5EF4-FFF2-40B4-BE49-F238E27FC236}">
                    <a16:creationId xmlns:a16="http://schemas.microsoft.com/office/drawing/2014/main" id="{1A2C10C3-E625-41E2-8047-2AE4A87F3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F0340A9-BD8A-4ABB-9AC1-7A14DF22E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pic>
        <p:nvPicPr>
          <p:cNvPr id="4" name="Picture 4" descr="Diagram&#10;&#10;Description automatically generated">
            <a:extLst>
              <a:ext uri="{FF2B5EF4-FFF2-40B4-BE49-F238E27FC236}">
                <a16:creationId xmlns:a16="http://schemas.microsoft.com/office/drawing/2014/main" id="{6EFAF707-0850-CBE8-BE45-1B60D27C0F59}"/>
              </a:ext>
            </a:extLst>
          </p:cNvPr>
          <p:cNvPicPr>
            <a:picLocks noChangeAspect="1"/>
          </p:cNvPicPr>
          <p:nvPr/>
        </p:nvPicPr>
        <p:blipFill>
          <a:blip r:embed="rId2"/>
          <a:stretch>
            <a:fillRect/>
          </a:stretch>
        </p:blipFill>
        <p:spPr>
          <a:xfrm>
            <a:off x="7253021" y="2202511"/>
            <a:ext cx="3555043" cy="2452979"/>
          </a:xfrm>
          <a:prstGeom prst="rect">
            <a:avLst/>
          </a:prstGeom>
        </p:spPr>
      </p:pic>
      <p:grpSp>
        <p:nvGrpSpPr>
          <p:cNvPr id="32" name="Group 31">
            <a:extLst>
              <a:ext uri="{FF2B5EF4-FFF2-40B4-BE49-F238E27FC236}">
                <a16:creationId xmlns:a16="http://schemas.microsoft.com/office/drawing/2014/main" id="{03AF83E4-4DE2-499C-9F36-0279E7E4F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54385" y="4452524"/>
            <a:ext cx="1443404" cy="1443428"/>
            <a:chOff x="10154385" y="4452524"/>
            <a:chExt cx="1443404" cy="1443428"/>
          </a:xfrm>
          <a:solidFill>
            <a:schemeClr val="bg1"/>
          </a:solidFill>
        </p:grpSpPr>
        <p:grpSp>
          <p:nvGrpSpPr>
            <p:cNvPr id="33" name="Graphic 4">
              <a:extLst>
                <a:ext uri="{FF2B5EF4-FFF2-40B4-BE49-F238E27FC236}">
                  <a16:creationId xmlns:a16="http://schemas.microsoft.com/office/drawing/2014/main" id="{0B09EB4D-4323-43F4-9970-42885A83A87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204" name="Freeform: Shape 203">
                <a:extLst>
                  <a:ext uri="{FF2B5EF4-FFF2-40B4-BE49-F238E27FC236}">
                    <a16:creationId xmlns:a16="http://schemas.microsoft.com/office/drawing/2014/main" id="{BA9C6284-1137-47FE-9471-23CA82494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A00A6D3C-23F9-41D9-B891-14D8E2E98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8F8D96F5-1ED7-4891-8D8B-A24E72DA7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0E9A3A72-EC37-423D-B309-A6487A86C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EBE630AB-13C0-44A2-80CA-C07483E93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B7768337-3D65-4FE5-8E1A-D79219E0A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968E4331-550E-4929-ACE8-D2ED2D6EA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768D8817-CAEE-45BB-820E-A67C68D48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350A8C31-0139-4ABD-967A-139738E88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9855AEE1-1C1C-4832-8B4C-042F59E02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A41C5A32-BD0A-4457-9CF7-97467FA2B7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93C14A20-2E3C-49F8-AF55-C384FEB955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DB167719-0D82-4ABF-9BC8-B073A847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660582DE-E250-4561-9298-E4FADEB90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820B635A-6E81-4D8A-98A3-141E57A6F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3909A0ED-D070-4792-A2EE-CCEB6BA6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4619A19C-3B55-4085-8668-458999628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87D16772-2B59-486E-BE47-65D591C08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1D6A06B8-1E4A-497F-B977-F78E5D7D0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55BC53AD-5249-4FB1-AB74-3F71AAEB5A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36F8561A-874A-48BB-BCC2-07F002ED4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BA6B1B8F-9695-447F-BF2F-9010D40A0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454192F9-26C5-4212-BA60-CADA662AF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FBDA013-4858-422E-AE7A-614BF71FB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42BA261C-0C75-431D-9FD5-2C3AA241B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0F8709D9-2655-4A39-9228-BCFCBF4122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9653F80B-5CF7-45EF-889B-FD0AAF483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2A1DA86A-7442-4897-88A4-EDD18A01C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39623279-A4CE-49AC-B5FA-CD224324B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EB9D8B4D-1BE5-4CD9-A592-D0D3D76911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769A47A3-F5B7-4BF0-B920-21A62F96F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6E5DCDE9-48A4-41BA-987D-CC72C62B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0F51F840-3DBF-444E-BC79-718416C51D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2DFD2B64-98D0-4E59-AE1F-693872F36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CF09CB65-8B7E-426C-A3FE-DD20196F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43149294-A5BC-4E62-A167-3CD55E05B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DB99FCDF-C9A0-40F7-ABDE-7247B2238D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0CE59751-EC07-43C1-A5F5-AF5D30EBB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4573CCF2-67F2-4BD1-A01C-1D064B908F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1C60C662-612D-485A-A50D-E938C6E49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0048F63C-A2BB-4D89-9649-91EC2045C0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C29F96C-43D4-4F0F-A76D-4CED9C610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B660107F-776B-455F-AC78-225F21B81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EB1DB332-7265-477D-9A04-EDB3799DE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EBBEFE2D-1654-40D8-A838-45728A168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190211E2-64DF-4171-811B-B8A0CD87B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5F7CDCE8-8B48-4859-BDFE-FCB7BC6F5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B770A8C4-614E-4295-A937-718CC61B2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A699ADB6-675C-44B0-B96E-EDD7AC1F9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64875E98-2AA1-4001-90EA-2F3D9E017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5BEC7219-356F-4141-B57B-8BCD85BF7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564D4AAB-BB2C-4A77-BB45-94EEC66CD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CE9CF29A-81CA-4A03-8B04-55F566882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52FEFF22-7798-4730-9C0B-EC7EAFCD0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00149276-D167-4D2B-93F1-FD2958302B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E7DC22D5-A39C-4789-A952-D891488772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7BA51EF1-15F0-4193-AB83-F8C8A64D6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3FB75ADB-F020-4C56-91C6-9AB4629855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DBCE5CDF-BBF6-4E67-8CCE-9482D7EB4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2138BABC-E51C-4F80-972E-CF44385C1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96B0C850-272E-4B08-8779-B872DCAA3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2EEE54AF-B9C2-494D-9E02-2F67FEF7A2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21349A4-F7C9-492C-A658-EA9F7538B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D88D1ED8-AC07-4621-9933-E10CE6122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6FD21FCD-1DA9-45C2-9AB5-548EE0E6E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C8BDD8CA-1442-470F-A5D3-FC8A87A103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3B8DF094-690E-4C13-8284-7A7C97441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FE0B926C-A114-444D-BA51-FECE28B03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00BDE6CC-5F54-4752-ACC4-E3BCF2BEE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6E28F857-CCD8-4222-84C0-A0B415E7B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CD2687E0-0214-44E6-8BB1-34F6B7BA8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7F1236AA-FC17-487E-83B1-D71BCB2A87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623384AA-72EF-4BCF-9137-194440583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1BD81D1B-2270-4FBE-B437-F0DBB8DDF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6411E268-F8CA-4C78-82ED-DDCF28B0B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D48F8732-5205-4843-A2EB-3E0EB18F9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DC5966DA-8E1A-43FF-A1A4-C6879B4564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E3BEFD3E-662F-4B38-859E-093A14241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06C52F63-F17B-4356-A3AE-9707D93D2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85706A28-0822-4064-AD3E-2A1F4E1C9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348A813F-1672-44DB-A207-F3494E7C2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6FC8AEBA-4BD5-4BB0-B004-A8B06B6A4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71ED8D8F-0325-426C-9257-1A5048211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0FF054DF-85C2-466A-9D64-EB6D95AA8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2D01FA60-E77D-41EE-8228-CFB979E3D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AC8D6F02-E0C8-4EF5-9D41-E75C16C16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BD111AAF-4EE4-4A89-84D2-4201F035D7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E8F4C133-3F54-4715-A7D6-4261B9A99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0BAA2E6B-E393-45EA-8AE6-A775AA69C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7DB4F953-9FE8-4B8D-A62B-CB20A7037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9D918AF2-85FB-436F-99DB-622B07664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1F078C58-0893-4D64-B685-BCB70CAC6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AEDA3784-7618-477C-A8B0-36FA393D6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0AC49727-CA00-439E-82D4-B446B78965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6B67B441-65C8-4A53-968B-C56CB4086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94CEDDB5-CC85-4A9E-A73C-85D7B714F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80BF7883-770D-4CA2-BE01-C5F4B102B9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7DF07BC6-9560-430C-86FA-AFA6F7DF0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B085920-7744-44C8-AF91-D2F16C997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22308C0A-08FC-4AAA-87B2-1E57033E4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AB727BDA-993C-4BB5-8CED-8D50C55F7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1BB192D1-56DC-4342-911C-7D80A9084D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337ADC5A-E225-4E91-B940-2DD15330E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0D170CF5-349D-4588-8AD3-373D47A4E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297A6982-5B80-4376-A9D2-C11E9B084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0B14F779-546D-4011-8459-2E8E34C50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35AE6943-22C6-405D-A071-F8EC29DAB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2464DBFD-1DA1-456F-8427-CF66CD4C8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C9CA1114-00C4-448B-BF9A-9D70C709B0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101A885-A4A8-4AFE-9905-E510D58C8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661E165D-4826-43AD-AD75-1C965A71A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C1F2231A-5945-44AF-95E4-6D14529C8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1998F14A-698C-4220-92B8-2EC10C356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496E0BBF-D595-4DAE-91C6-4EB179C693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E31F1BC0-CB0A-4386-BE5E-7972AFB050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B1575BDE-4CFA-4FAD-9F64-692A6DBFF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9D32D2E3-5D5B-4751-A477-A26860AC17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2009233-25F1-4029-B170-318CBBA00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CCBFA5E5-8384-4D58-BD73-BA36E23E80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3ACBBAC3-185E-4C28-81AB-C9BE2A88D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225AF996-F3FB-4AF2-B954-BDF79069E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E10B0127-17D3-4B62-8708-9558A7945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A36A9D1B-B750-446F-99FF-E3280E32A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C078DB92-DE53-4BEC-BBD4-B5966EAA1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7334AD7D-F850-4E92-89F9-49EE6E3AA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14D983A3-96A9-4BB8-90D5-93B0E625F8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43A1FFE3-BB5F-4455-B23F-DA56AE791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C34E69E0-4115-4CAA-86FB-1D5A8830D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E5707C7C-BEB2-4920-9D44-8AF218FFB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D95D2E5E-6D1E-43FC-A231-E28A08296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DB511D52-FE0D-4F8D-AC2F-6806904C67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E4D31CC7-D38B-4566-A6F9-5CB84EEAA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48116577-FA2A-434D-83D4-213A1497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2288414-AA9B-4065-A506-AE5ED2ABC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92EAF5E5-70A0-4FE6-B906-6BCF9C49F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3DA12971-2CD2-4DE8-8B05-8B11B5614B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B9486073-CABC-45A3-B442-5959E5CE6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3EEB7953-85A2-4391-931C-CE88AC053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1BF2EBC9-4A08-4A35-8C75-15E51BA0A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1686BEF1-7F1A-40F6-BC3F-24221ACEC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5D2D2281-DA3F-41A6-B56E-2EE507826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B1EBA419-056B-478C-A25C-B349F4DDD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3DE38383-61B3-4E4E-B781-1C7DA04D65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F62AD048-154B-4830-A46F-263BA35AA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636A730F-15EE-440C-84B5-0541AE954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31AF286F-6D0E-447F-B4D1-24729E0D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36F64061-98E4-477D-BABF-CC6BA8D67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1C601616-D38B-4ED2-BD55-F5AEA36AB0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E0593B16-48EE-41A8-B4AF-E03A74CBB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26B2406B-8A3A-4381-8D69-1178F16C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DF1F792D-BA16-4D8F-99C3-E5E6959A5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AA77D5AF-6FFE-4577-BC40-BA1902307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08F16A01-2EE8-4E4F-83CD-2000577D1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18ACB7FF-8D64-44A2-8571-7DB441D97E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E15E0D81-20B6-4D4C-9B7C-4D5A01B6A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8F687395-0ADA-4504-B6D0-D55493AB6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94D99C3F-4701-403D-A69E-EE345B0E4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0C6D9CF1-A535-4742-B2CF-B61ADC55E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E9EB265F-CF4E-4485-88F1-AE3CE1BE3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9B354D37-6517-4AF4-8195-9A7B43D20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2A3087FA-3C5B-4898-9FE2-633DAA0B74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C8D7AB32-147E-4110-ABBE-7F1FB68942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542ED17E-A6FC-4BC6-B7FE-EF9BC5B1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4610CFBC-B173-4CBE-BBD7-7E859FCA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7578019C-8AAF-4A81-84C4-155EB43FA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46936191-0661-4BD8-9A61-D00FAC97D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F7BC1D8F-F88B-4A19-B640-8DCC73992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47D77817-943A-4D8A-82EE-C309FC9FF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BF86E220-D031-40B7-B3A2-0C723E3A9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grpSp>
          <p:nvGrpSpPr>
            <p:cNvPr id="34" name="Graphic 4">
              <a:extLst>
                <a:ext uri="{FF2B5EF4-FFF2-40B4-BE49-F238E27FC236}">
                  <a16:creationId xmlns:a16="http://schemas.microsoft.com/office/drawing/2014/main" id="{226E1D80-1BFB-4A13-8F3C-94D54398C5F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35" name="Freeform: Shape 34">
                <a:extLst>
                  <a:ext uri="{FF2B5EF4-FFF2-40B4-BE49-F238E27FC236}">
                    <a16:creationId xmlns:a16="http://schemas.microsoft.com/office/drawing/2014/main" id="{3DCC1C21-CB11-4506-90E4-37DCD97AF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68177170-8FD3-4752-B1DB-0186ADF9B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CAA5FB4-9073-4612-99F5-95E1C6D06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E021324-18DD-4114-8992-9652707C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ECBC33B-D8EB-4804-9EA3-57C07B57C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03927C7-0E45-4B61-844A-4A626FDF6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7" name="Freeform: Shape 40">
                <a:extLst>
                  <a:ext uri="{FF2B5EF4-FFF2-40B4-BE49-F238E27FC236}">
                    <a16:creationId xmlns:a16="http://schemas.microsoft.com/office/drawing/2014/main" id="{AC6AF6E8-E748-47F7-B35C-567D5FBA6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EC671E5-B299-470C-9C7A-A50106E51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410EBDF-623D-41EF-82A4-9FB938A7B6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B6F866F8-B429-471B-9C2B-051BDCBAF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83B4FBD-06C8-4D5D-B0D9-755E4CD1A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E3FD149-0B2F-4DA0-9721-59B9FEE8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D26DB48-036E-4616-BA8B-C606A7B58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8D6F6275-06AB-4316-B8C4-927E53487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E8CABF3-9C76-46A0-8DE9-F055C94A93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1A12ED9-6299-4ABD-9827-DD52FE22B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C0ADA37A-E396-4F92-AB19-D6994E0DD5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6A96001A-BD0F-4CF9-A22B-545ED4F86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BD9ACB13-4C6C-4347-9F65-1309B33A17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1F17BE4A-72F8-4529-8558-E62103AEA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806708C3-D03F-4605-8C6F-AE8EDA08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520ADFA-68AE-4CE4-913A-F070A2817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C6C63AD-C87A-403E-ADB5-4EDD034438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9370EAC6-89F0-4826-90D1-E55C334479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FB61DD4-AB7B-417A-AE96-B1D9CBAC10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B4AD18D2-11BA-4192-9845-206C033F3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892E2D-483A-4C0A-87C7-6FFA2EB5E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4037ACD-005D-4907-942F-D565AF6C8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AA8FD84E-39BE-456B-84C5-E03698AAC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2FC47C2-6EF5-4D17-8703-527F28609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D29BC8A-00E1-481E-8BA4-1AA7F4AA1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5AF6ABE5-726A-495B-A832-3851CB911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F8E250A7-0600-440B-BEBC-61B2D4D7B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CC36BEB1-881D-4496-AD7F-1CC4B46FA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71DFE25-AF37-409C-B032-5F47D7150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39AF97A7-FC44-49BF-ABD1-59DB48B89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939D792-9C64-48CF-8607-C7873A563A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2F69E48F-45D8-4A8A-A101-5DF775A5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EE47C3F3-8AC5-414F-8E20-25DA306C5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F09CB222-24C1-414A-B56E-EA3617D05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FC26844-A93E-4C55-8619-F58615B4A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EA8BA8A-4848-4084-A841-501CECF28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34BC148C-3116-4C75-89DF-2BF348429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91F3F7CB-7B69-49A3-A09E-D20648831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8072F8C-2347-472F-9D9A-F5511BA40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22C76E0-8D4F-4788-9856-B1AB15B209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3A9EC23-E263-4098-AC45-E628E1A29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B72211D0-3733-443C-999F-6CE736381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EC069AD-6364-4585-A8F1-931648A1B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39361719-49F1-40E3-9ABA-2FE9D78364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737F2D47-03EF-4AE6-ABB9-36506DF5A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554F257-3BD2-493C-A5F1-FCC2C64C3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4D297D55-4523-4CE1-9A0F-3EA6B27F7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605D1D96-783B-407F-BF8C-B0773589E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5D03B3C-A55A-4738-A6FF-8F2DA5B99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D41CE56E-C4C8-427A-9E82-C1EEF78E8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72359086-D108-47DE-B6EA-0BEE1835D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6FA49818-F2EA-427C-B93C-15E320DA1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E435C1E1-0D80-4B30-8CAC-C6EDE1DE7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0FCB137-01B0-4770-AFC3-003DF7897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D03298B-8D34-487C-9DF0-DB9AC8307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4698B28F-FFEF-44BA-B657-E59F80990F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900A4B40-BCFB-46E4-AE4F-FCC5C6509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14CE6AE-7FAB-4A5D-8EA2-861CAF598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FF0F3D4A-D39F-48EE-934D-C73834DC5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09B630BB-5848-4C72-9F5A-FC8EBE7A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F662A334-5814-480B-861F-17661B60F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C0FC730-550F-42A2-AE79-EEA30B11C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03054F4A-43DC-46A1-89D0-87DA8F315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F66EF36-2C9F-49B2-B972-1BA82C8F3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47955EF8-6501-4579-B85F-DE5C0815F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E0BA4174-EBEB-40DA-8B1D-6A7851E38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0512C7C-98D6-45AD-8CA4-1BEB01262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416CB557-0CE9-4015-A920-C6766A066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EA7B3B4-3BF2-4B69-B300-5D86CCB0A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D887DF00-5D34-4A8B-9A84-C40D33623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EADE921C-83B0-4521-916F-E7EC5CFDA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5CEDA6FA-EB55-47AE-A005-BF546085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9DAC0C40-EF50-4632-B781-ACDAE95AF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582AAB43-E3D9-4272-8809-5F70B302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8C7D300-E0BD-4C12-92B1-0801266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CA3ED35-2344-4402-B61B-3932E6945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49146BF-06FF-41BB-BDD3-B80BABB3AA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393A6A5F-F75B-4BBC-AADC-A84DA758E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7B21059-EA9B-4329-968B-81F7966D2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BFF9C99F-41B4-4789-934B-8BF03EA94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C180277F-7E18-4896-AE91-960B379D2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95FE437-DA37-44C9-B975-96C6DD9DE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A2A5369E-5DB7-4854-BBEC-D043F3A5F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6B0D6D9-913A-4804-83B5-5A9858F57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29B4FACF-EF13-4EFA-86D3-D5B2B6703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BD767A9-D2A3-4942-B654-34DDDFD60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0C97F02F-13B9-4D7E-B916-BC8713CC0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99C0654B-0803-40FA-BF28-D8EA65F58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D44F31B6-3657-4241-A94E-EEDBFF0C9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3557624B-3CCB-43DA-998B-B1EC599C7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75B0CCD4-215D-456D-808C-F96ABB7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FE4E038E-23E6-43BE-9A3B-523A28DF7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A686F1FD-4135-414B-8575-ED97CC8DB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36FBC8D5-B3FE-4E26-8B4F-5D5668A8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33A60C97-778A-4251-A66B-49769F0C2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CC04E3B-2AC3-4A7B-A425-DDABEA8AF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CEF7D0E1-459C-4A15-9F05-545F6430B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D5797445-BFB3-4EB2-8B44-4BF2C9E91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E27FB1FC-477D-45B3-82B0-0F4936469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D94CF442-4FF2-41B3-8870-097DBAF46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A24927C8-A42E-4B8D-84A4-50A58968B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5379CB96-0D3A-4582-8650-A909955BA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31F84F2-CE93-4841-9AA6-BC9E35579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D1BED9D2-07EF-452E-AFA1-9A1E80AE2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2C75A1A5-0A11-42EA-AF4E-FF5272125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4275A1C7-FA96-4BBB-A7EF-A7ED02814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8CA8B3B4-73BE-41D5-900B-42FBF6AA7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B0264B0D-E150-4641-BBB1-58080670E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BCC2D199-EF36-4077-A50C-D9FC99331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6DCCA13-7F75-46F9-97B3-A9DA4C217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6C76EEB-75A4-418F-9FE0-CC513BC3C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1E952CEF-EC1B-4714-8900-D2DFAEF30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B899198-ADCC-4613-957B-7A40B17B1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5581AF7F-95DB-4163-B608-C04A61FB92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5616F834-835A-42B4-B51B-5AD285E28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F598AFA-5F8F-4191-8881-1DE91BB2B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6623A080-F2C6-4664-B99C-99A9C287B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30E7091-D82F-490A-8F32-DE8745212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2B340B39-E421-434F-AF1A-DAD7E7802D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6C2ED568-9809-4A18-A06A-87018A987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A6C26F4B-6369-4557-B6D4-A1B448B1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42CEA830-FB77-4EA5-9BAB-64B6F500F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E5A9B88C-3ADF-40D8-9E9B-42439F852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CC9DEE2F-0410-4B1A-BED8-D1371CE8B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8A66E75A-959E-436D-B1F1-DBD1E460E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35526DB-3749-43FA-84BA-E73EE1D1D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6503C90B-19EF-4925-A08A-AE40956A2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B98692DC-F401-45BC-ABC7-421F3391C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8629B1A4-7BFC-4F45-9FAD-BB035C4E4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A2F92592-AB8B-4732-BEE7-3E2B830EA3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9C3644DC-02D1-43FF-8ED1-0ECBBA4B3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4DC12AE3-E70C-4CD8-9A74-7567F99C4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E0DDE12-8B48-4D21-8863-06298ED8B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C611F1DE-AF40-48FC-8A1E-0A175D439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34C2CAED-22FC-4450-8BBC-7811F7DF9B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F89E6B45-A41C-4735-A7F5-E4EFD5DCF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44BFE35C-5487-42E8-AC30-01FC1E4F51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3575E1A5-C3CB-4081-A394-36172B7DB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C9C6DF24-803A-44A1-B29A-B90297D39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22A7B096-566C-4312-AF19-D9A3B6BC0E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8B429767-12DD-4020-BC3E-9944CF36F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F510776-417B-4B74-9082-ED3915450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FEF51D3D-E951-49CE-BCE4-D444BEF6B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B27BA73E-E784-4961-884D-F507DDE38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849019E-0178-4A1C-A5D8-DC3DFC572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B49676D-9D41-4B2D-8FF9-69AC31CFD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6BDFE3E8-9647-4400-B019-8EDD4E688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EDD57B95-ED61-4561-9ADF-38126BADC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3744F230-BFBA-41B0-9FE2-481D1EAFFF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C32022D3-12E0-4BC1-8085-D6CBF3CDD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D1AED37F-874A-4B21-A522-FEBCB38F4C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5BB466E2-3497-4A3B-8777-FAA0AAEE2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A924D178-36E4-4E29-86E8-7716F3B4A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D0DF84E5-BB3D-4120-8FD3-98ECDA31B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E5B29635-10AC-481E-A2DE-80E9DE612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AAB430CA-3259-463F-85F9-B6E180323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8EF18909-FC9F-4845-B1DC-027E82B21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EFCE2389-D574-49C1-89EB-D8C7308883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D44B35A5-5216-45FC-8F0F-D80E383B42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9470F10A-F708-41AA-A910-5C288B355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D73E13B-910B-40D2-B53F-6614C098B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8267FC95-0200-40B3-B043-D33BEA60D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F14022C-37CD-4CDD-ACD1-86161EF00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72739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857255-FF56-8CC6-DC1A-5DEA56491419}"/>
              </a:ext>
            </a:extLst>
          </p:cNvPr>
          <p:cNvSpPr>
            <a:spLocks noGrp="1"/>
          </p:cNvSpPr>
          <p:nvPr>
            <p:ph type="title"/>
          </p:nvPr>
        </p:nvSpPr>
        <p:spPr>
          <a:xfrm>
            <a:off x="1043631" y="809898"/>
            <a:ext cx="9942716" cy="1554480"/>
          </a:xfrm>
        </p:spPr>
        <p:txBody>
          <a:bodyPr anchor="ctr">
            <a:normAutofit/>
          </a:bodyPr>
          <a:lstStyle/>
          <a:p>
            <a:r>
              <a:rPr lang="en-US" sz="4800">
                <a:ea typeface="+mj-lt"/>
                <a:cs typeface="+mj-lt"/>
              </a:rPr>
              <a:t>Compilers &amp; Programs</a:t>
            </a:r>
            <a:endParaRPr lang="en-US" sz="4800"/>
          </a:p>
        </p:txBody>
      </p:sp>
      <p:sp>
        <p:nvSpPr>
          <p:cNvPr id="3" name="Content Placeholder 2">
            <a:extLst>
              <a:ext uri="{FF2B5EF4-FFF2-40B4-BE49-F238E27FC236}">
                <a16:creationId xmlns:a16="http://schemas.microsoft.com/office/drawing/2014/main" id="{251A96DE-0761-FE60-F338-A11C4C5DA8A9}"/>
              </a:ext>
            </a:extLst>
          </p:cNvPr>
          <p:cNvSpPr>
            <a:spLocks noGrp="1"/>
          </p:cNvSpPr>
          <p:nvPr>
            <p:ph idx="1"/>
          </p:nvPr>
        </p:nvSpPr>
        <p:spPr>
          <a:xfrm>
            <a:off x="1045028" y="3017522"/>
            <a:ext cx="9941319" cy="3124658"/>
          </a:xfrm>
        </p:spPr>
        <p:txBody>
          <a:bodyPr vert="horz" lIns="91440" tIns="45720" rIns="91440" bIns="45720" rtlCol="0" anchor="ctr">
            <a:noAutofit/>
          </a:bodyPr>
          <a:lstStyle/>
          <a:p>
            <a:pPr marL="0" indent="0">
              <a:buNone/>
            </a:pPr>
            <a:r>
              <a:rPr lang="en-US" sz="1800" b="1">
                <a:ea typeface="+mn-lt"/>
                <a:cs typeface="+mn-lt"/>
              </a:rPr>
              <a:t>Object program</a:t>
            </a:r>
            <a:endParaRPr lang="en-US" sz="1800">
              <a:cs typeface="Calibri" panose="020F0502020204030204"/>
            </a:endParaRPr>
          </a:p>
          <a:p>
            <a:r>
              <a:rPr lang="en-US" sz="1800">
                <a:ea typeface="+mn-lt"/>
                <a:cs typeface="+mn-lt"/>
              </a:rPr>
              <a:t>Output from the compiler</a:t>
            </a:r>
            <a:endParaRPr lang="en-US" sz="1800">
              <a:cs typeface="Calibri"/>
            </a:endParaRPr>
          </a:p>
          <a:p>
            <a:r>
              <a:rPr lang="en-US" sz="1800">
                <a:ea typeface="+mn-lt"/>
                <a:cs typeface="+mn-lt"/>
              </a:rPr>
              <a:t>Equivalent machine language translation of the source program</a:t>
            </a:r>
            <a:endParaRPr lang="en-US" sz="1800">
              <a:cs typeface="Calibri"/>
            </a:endParaRPr>
          </a:p>
          <a:p>
            <a:r>
              <a:rPr lang="en-US" sz="1800">
                <a:ea typeface="+mn-lt"/>
                <a:cs typeface="+mn-lt"/>
              </a:rPr>
              <a:t>Files usually have extension ‘.obj’</a:t>
            </a:r>
            <a:br>
              <a:rPr lang="en-US" sz="1800">
                <a:ea typeface="+mn-lt"/>
                <a:cs typeface="+mn-lt"/>
              </a:rPr>
            </a:br>
            <a:r>
              <a:rPr lang="en-US" sz="1800">
                <a:ea typeface="+mn-lt"/>
                <a:cs typeface="+mn-lt"/>
              </a:rPr>
              <a:t> </a:t>
            </a:r>
            <a:endParaRPr lang="en-US" sz="1800">
              <a:cs typeface="Calibri"/>
            </a:endParaRPr>
          </a:p>
          <a:p>
            <a:pPr marL="0" indent="0">
              <a:buNone/>
            </a:pPr>
            <a:r>
              <a:rPr lang="en-US" sz="1800" b="1">
                <a:ea typeface="+mn-lt"/>
                <a:cs typeface="+mn-lt"/>
              </a:rPr>
              <a:t>Executable program</a:t>
            </a:r>
            <a:endParaRPr lang="en-US" sz="1800">
              <a:cs typeface="Calibri" panose="020F0502020204030204"/>
            </a:endParaRPr>
          </a:p>
          <a:p>
            <a:r>
              <a:rPr lang="en-US" sz="1800">
                <a:ea typeface="+mn-lt"/>
                <a:cs typeface="+mn-lt"/>
              </a:rPr>
              <a:t>Output from linker/loader</a:t>
            </a:r>
            <a:endParaRPr lang="en-US" sz="1800">
              <a:cs typeface="Calibri"/>
            </a:endParaRPr>
          </a:p>
          <a:p>
            <a:r>
              <a:rPr lang="en-US" sz="1800">
                <a:ea typeface="+mn-lt"/>
                <a:cs typeface="+mn-lt"/>
              </a:rPr>
              <a:t>Machine language program linked with necessary libraries &amp; other files</a:t>
            </a:r>
            <a:endParaRPr lang="en-US" sz="1800">
              <a:cs typeface="Calibri"/>
            </a:endParaRPr>
          </a:p>
          <a:p>
            <a:r>
              <a:rPr lang="en-US" sz="1800">
                <a:ea typeface="+mn-lt"/>
                <a:cs typeface="+mn-lt"/>
              </a:rPr>
              <a:t>Files usually have extension ‘.exe’</a:t>
            </a:r>
            <a:endParaRPr lang="en-US" sz="1800"/>
          </a:p>
          <a:p>
            <a:endParaRPr lang="en-US" sz="170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67924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AAD35F-8A63-06BC-2B4E-F0845892607E}"/>
              </a:ext>
            </a:extLst>
          </p:cNvPr>
          <p:cNvSpPr>
            <a:spLocks noGrp="1"/>
          </p:cNvSpPr>
          <p:nvPr>
            <p:ph type="title"/>
          </p:nvPr>
        </p:nvSpPr>
        <p:spPr>
          <a:xfrm>
            <a:off x="1102368" y="1877492"/>
            <a:ext cx="4030132" cy="3215373"/>
          </a:xfrm>
        </p:spPr>
        <p:txBody>
          <a:bodyPr>
            <a:normAutofit/>
          </a:bodyPr>
          <a:lstStyle/>
          <a:p>
            <a:pPr algn="ctr"/>
            <a:r>
              <a:rPr lang="en-US">
                <a:solidFill>
                  <a:schemeClr val="bg1"/>
                </a:solidFill>
                <a:cs typeface="Calibri Light"/>
              </a:rPr>
              <a:t>Structure</a:t>
            </a:r>
            <a:endParaRPr lang="en-US">
              <a:solidFill>
                <a:schemeClr val="bg1"/>
              </a:solidFill>
            </a:endParaRPr>
          </a:p>
        </p:txBody>
      </p:sp>
      <p:grpSp>
        <p:nvGrpSpPr>
          <p:cNvPr id="76" name="Group 7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77" name="Freeform: Shape 7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78" name="Freeform: Shape 7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8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8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84" name="Oval 8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Oval 8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86954891-7CC8-CEF9-169C-57CEBFB1EEBB}"/>
              </a:ext>
            </a:extLst>
          </p:cNvPr>
          <p:cNvSpPr>
            <a:spLocks noGrp="1"/>
          </p:cNvSpPr>
          <p:nvPr>
            <p:ph idx="1"/>
          </p:nvPr>
        </p:nvSpPr>
        <p:spPr>
          <a:xfrm>
            <a:off x="6234868" y="1130846"/>
            <a:ext cx="5217173" cy="4351338"/>
          </a:xfrm>
        </p:spPr>
        <p:txBody>
          <a:bodyPr vert="horz" lIns="91440" tIns="45720" rIns="91440" bIns="45720" rtlCol="0">
            <a:normAutofit/>
          </a:bodyPr>
          <a:lstStyle/>
          <a:p>
            <a:r>
              <a:rPr lang="en-US" sz="2400" i="1">
                <a:solidFill>
                  <a:schemeClr val="bg1"/>
                </a:solidFill>
                <a:ea typeface="+mn-lt"/>
                <a:cs typeface="+mn-lt"/>
              </a:rPr>
              <a:t>In C++, a structure is the same as a class except for a few differences. The most important of them is security</a:t>
            </a:r>
            <a:endParaRPr lang="en-US" sz="2400">
              <a:solidFill>
                <a:schemeClr val="bg1"/>
              </a:solidFill>
              <a:ea typeface="+mn-lt"/>
              <a:cs typeface="+mn-lt"/>
            </a:endParaRPr>
          </a:p>
          <a:p>
            <a:r>
              <a:rPr lang="en-US" sz="2400" i="1">
                <a:solidFill>
                  <a:schemeClr val="bg1"/>
                </a:solidFill>
                <a:ea typeface="+mn-lt"/>
                <a:cs typeface="+mn-lt"/>
              </a:rPr>
              <a:t> A Structure is not secure and cannot hide its implementation details from the end user while a class is secure and can hide its programming and designing details</a:t>
            </a:r>
          </a:p>
          <a:p>
            <a:r>
              <a:rPr lang="en-US" sz="2400">
                <a:solidFill>
                  <a:schemeClr val="bg1"/>
                </a:solidFill>
                <a:ea typeface="+mn-lt"/>
                <a:cs typeface="+mn-lt"/>
              </a:rPr>
              <a:t> The most important of the difference is </a:t>
            </a:r>
            <a:r>
              <a:rPr lang="en-US" sz="2400" b="1">
                <a:solidFill>
                  <a:schemeClr val="bg1"/>
                </a:solidFill>
                <a:ea typeface="+mn-lt"/>
                <a:cs typeface="+mn-lt"/>
              </a:rPr>
              <a:t>hiding implementation details.</a:t>
            </a:r>
            <a:endParaRPr lang="en-US" sz="2400" i="1">
              <a:solidFill>
                <a:schemeClr val="bg1"/>
              </a:solidFill>
              <a:cs typeface="Calibri"/>
            </a:endParaRPr>
          </a:p>
        </p:txBody>
      </p:sp>
      <p:grpSp>
        <p:nvGrpSpPr>
          <p:cNvPr id="8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89" name="Freeform: Shape 8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11007821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0B30AE-0485-8B2F-6BC2-99D103C86E3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Class vs Structure</a:t>
            </a:r>
          </a:p>
        </p:txBody>
      </p:sp>
      <p:pic>
        <p:nvPicPr>
          <p:cNvPr id="4" name="Picture 4" descr="Graphical user interface, application&#10;&#10;Description automatically generated">
            <a:extLst>
              <a:ext uri="{FF2B5EF4-FFF2-40B4-BE49-F238E27FC236}">
                <a16:creationId xmlns:a16="http://schemas.microsoft.com/office/drawing/2014/main" id="{DC17F38B-31E0-9B73-50B3-F14E13CDC125}"/>
              </a:ext>
            </a:extLst>
          </p:cNvPr>
          <p:cNvPicPr>
            <a:picLocks noChangeAspect="1"/>
          </p:cNvPicPr>
          <p:nvPr/>
        </p:nvPicPr>
        <p:blipFill>
          <a:blip r:embed="rId2"/>
          <a:stretch>
            <a:fillRect/>
          </a:stretch>
        </p:blipFill>
        <p:spPr>
          <a:xfrm>
            <a:off x="643467" y="1813995"/>
            <a:ext cx="10905066" cy="4116662"/>
          </a:xfrm>
          <a:prstGeom prst="rect">
            <a:avLst/>
          </a:prstGeom>
        </p:spPr>
      </p:pic>
    </p:spTree>
    <p:extLst>
      <p:ext uri="{BB962C8B-B14F-4D97-AF65-F5344CB8AC3E}">
        <p14:creationId xmlns:p14="http://schemas.microsoft.com/office/powerpoint/2010/main" val="263238814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8" name="Rectangle 32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ectangle 32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C16191-3A9A-0A75-EA94-B5B9CE967A7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Pointers</a:t>
            </a:r>
          </a:p>
        </p:txBody>
      </p:sp>
      <p:pic>
        <p:nvPicPr>
          <p:cNvPr id="6" name="Picture 6" descr="Diagram&#10;&#10;Description automatically generated">
            <a:extLst>
              <a:ext uri="{FF2B5EF4-FFF2-40B4-BE49-F238E27FC236}">
                <a16:creationId xmlns:a16="http://schemas.microsoft.com/office/drawing/2014/main" id="{0AE7297D-6BFA-49C0-BFF7-FF735D97A0EB}"/>
              </a:ext>
            </a:extLst>
          </p:cNvPr>
          <p:cNvPicPr>
            <a:picLocks noChangeAspect="1"/>
          </p:cNvPicPr>
          <p:nvPr/>
        </p:nvPicPr>
        <p:blipFill>
          <a:blip r:embed="rId2"/>
          <a:stretch>
            <a:fillRect/>
          </a:stretch>
        </p:blipFill>
        <p:spPr>
          <a:xfrm>
            <a:off x="4038600" y="970579"/>
            <a:ext cx="7188199" cy="4913452"/>
          </a:xfrm>
          <a:prstGeom prst="rect">
            <a:avLst/>
          </a:prstGeom>
        </p:spPr>
      </p:pic>
    </p:spTree>
    <p:extLst>
      <p:ext uri="{BB962C8B-B14F-4D97-AF65-F5344CB8AC3E}">
        <p14:creationId xmlns:p14="http://schemas.microsoft.com/office/powerpoint/2010/main" val="33917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a:p>
        </p:txBody>
      </p:sp>
      <p:sp>
        <p:nvSpPr>
          <p:cNvPr id="18" name="Freeform: Shape 17">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3B7401A-5237-C450-A342-A4F36AC49216}"/>
              </a:ext>
            </a:extLst>
          </p:cNvPr>
          <p:cNvSpPr>
            <a:spLocks noGrp="1"/>
          </p:cNvSpPr>
          <p:nvPr>
            <p:ph type="title"/>
          </p:nvPr>
        </p:nvSpPr>
        <p:spPr>
          <a:xfrm>
            <a:off x="765051" y="662400"/>
            <a:ext cx="3384000" cy="1492132"/>
          </a:xfrm>
          <a:prstGeom prst="ellipse">
            <a:avLst/>
          </a:prstGeom>
        </p:spPr>
        <p:txBody>
          <a:bodyPr anchor="t">
            <a:normAutofit/>
          </a:bodyPr>
          <a:lstStyle/>
          <a:p>
            <a:r>
              <a:rPr lang="en-US">
                <a:solidFill>
                  <a:schemeClr val="bg1"/>
                </a:solidFill>
                <a:cs typeface="Calibri Light"/>
              </a:rPr>
              <a:t>Pointer</a:t>
            </a:r>
            <a:endParaRPr lang="en-US">
              <a:solidFill>
                <a:schemeClr val="bg1"/>
              </a:solidFill>
            </a:endParaRPr>
          </a:p>
        </p:txBody>
      </p:sp>
      <p:sp>
        <p:nvSpPr>
          <p:cNvPr id="3" name="Content Placeholder 2">
            <a:extLst>
              <a:ext uri="{FF2B5EF4-FFF2-40B4-BE49-F238E27FC236}">
                <a16:creationId xmlns:a16="http://schemas.microsoft.com/office/drawing/2014/main" id="{D99CEA44-11E8-2337-9642-F465A4C84D75}"/>
              </a:ext>
            </a:extLst>
          </p:cNvPr>
          <p:cNvSpPr>
            <a:spLocks noGrp="1"/>
          </p:cNvSpPr>
          <p:nvPr>
            <p:ph idx="1"/>
          </p:nvPr>
        </p:nvSpPr>
        <p:spPr>
          <a:xfrm>
            <a:off x="765051" y="2286000"/>
            <a:ext cx="3384000" cy="3844800"/>
          </a:xfrm>
        </p:spPr>
        <p:txBody>
          <a:bodyPr vert="horz" lIns="91440" tIns="45720" rIns="91440" bIns="45720" rtlCol="0" anchor="t">
            <a:normAutofit/>
          </a:bodyPr>
          <a:lstStyle/>
          <a:p>
            <a:r>
              <a:rPr lang="en-US" sz="1300">
                <a:solidFill>
                  <a:schemeClr val="bg1">
                    <a:alpha val="60000"/>
                  </a:schemeClr>
                </a:solidFill>
                <a:ea typeface="+mn-lt"/>
                <a:cs typeface="+mn-lt"/>
              </a:rPr>
              <a:t>A </a:t>
            </a:r>
            <a:r>
              <a:rPr lang="en-US" sz="1300" b="1">
                <a:solidFill>
                  <a:schemeClr val="bg1">
                    <a:alpha val="60000"/>
                  </a:schemeClr>
                </a:solidFill>
                <a:ea typeface="+mn-lt"/>
                <a:cs typeface="+mn-lt"/>
              </a:rPr>
              <a:t>pointer</a:t>
            </a:r>
            <a:r>
              <a:rPr lang="en-US" sz="1300">
                <a:solidFill>
                  <a:schemeClr val="bg1">
                    <a:alpha val="60000"/>
                  </a:schemeClr>
                </a:solidFill>
                <a:ea typeface="+mn-lt"/>
                <a:cs typeface="+mn-lt"/>
              </a:rPr>
              <a:t> however, is a variable that </a:t>
            </a:r>
            <a:r>
              <a:rPr lang="en-US" sz="1300" b="1">
                <a:solidFill>
                  <a:schemeClr val="bg1">
                    <a:alpha val="60000"/>
                  </a:schemeClr>
                </a:solidFill>
                <a:ea typeface="+mn-lt"/>
                <a:cs typeface="+mn-lt"/>
              </a:rPr>
              <a:t>stores the memory address as its value</a:t>
            </a:r>
            <a:r>
              <a:rPr lang="en-US" sz="1300">
                <a:solidFill>
                  <a:schemeClr val="bg1">
                    <a:alpha val="60000"/>
                  </a:schemeClr>
                </a:solidFill>
                <a:ea typeface="+mn-lt"/>
                <a:cs typeface="+mn-lt"/>
              </a:rPr>
              <a:t>.</a:t>
            </a:r>
            <a:endParaRPr lang="en-US" sz="1300">
              <a:solidFill>
                <a:schemeClr val="bg1">
                  <a:alpha val="60000"/>
                </a:schemeClr>
              </a:solidFill>
              <a:cs typeface="Calibri" panose="020F0502020204030204"/>
            </a:endParaRPr>
          </a:p>
          <a:p>
            <a:r>
              <a:rPr lang="en-US" sz="1300">
                <a:solidFill>
                  <a:schemeClr val="bg1">
                    <a:alpha val="60000"/>
                  </a:schemeClr>
                </a:solidFill>
                <a:ea typeface="+mn-lt"/>
                <a:cs typeface="+mn-lt"/>
              </a:rPr>
              <a:t>A pointer variable points to a data type (like </a:t>
            </a:r>
            <a:r>
              <a:rPr lang="en-US" sz="1300">
                <a:solidFill>
                  <a:schemeClr val="bg1">
                    <a:alpha val="60000"/>
                  </a:schemeClr>
                </a:solidFill>
                <a:latin typeface="Consolas"/>
              </a:rPr>
              <a:t>int</a:t>
            </a:r>
            <a:r>
              <a:rPr lang="en-US" sz="1300">
                <a:solidFill>
                  <a:schemeClr val="bg1">
                    <a:alpha val="60000"/>
                  </a:schemeClr>
                </a:solidFill>
                <a:ea typeface="+mn-lt"/>
                <a:cs typeface="+mn-lt"/>
              </a:rPr>
              <a:t> or </a:t>
            </a:r>
            <a:r>
              <a:rPr lang="en-US" sz="1300">
                <a:solidFill>
                  <a:schemeClr val="bg1">
                    <a:alpha val="60000"/>
                  </a:schemeClr>
                </a:solidFill>
                <a:latin typeface="Consolas"/>
              </a:rPr>
              <a:t>string</a:t>
            </a:r>
            <a:r>
              <a:rPr lang="en-US" sz="1300">
                <a:solidFill>
                  <a:schemeClr val="bg1">
                    <a:alpha val="60000"/>
                  </a:schemeClr>
                </a:solidFill>
                <a:ea typeface="+mn-lt"/>
                <a:cs typeface="+mn-lt"/>
              </a:rPr>
              <a:t>) of the same type, and is created with the </a:t>
            </a:r>
            <a:r>
              <a:rPr lang="en-US" sz="1300">
                <a:solidFill>
                  <a:schemeClr val="bg1">
                    <a:alpha val="60000"/>
                  </a:schemeClr>
                </a:solidFill>
                <a:latin typeface="Consolas"/>
              </a:rPr>
              <a:t>*</a:t>
            </a:r>
            <a:r>
              <a:rPr lang="en-US" sz="1300">
                <a:solidFill>
                  <a:schemeClr val="bg1">
                    <a:alpha val="60000"/>
                  </a:schemeClr>
                </a:solidFill>
                <a:ea typeface="+mn-lt"/>
                <a:cs typeface="+mn-lt"/>
              </a:rPr>
              <a:t> operator. </a:t>
            </a:r>
            <a:endParaRPr lang="en-US" sz="1300">
              <a:solidFill>
                <a:schemeClr val="bg1">
                  <a:alpha val="60000"/>
                </a:schemeClr>
              </a:solidFill>
              <a:cs typeface="Calibri"/>
            </a:endParaRPr>
          </a:p>
          <a:p>
            <a:r>
              <a:rPr lang="en-US" sz="1300" b="1">
                <a:solidFill>
                  <a:schemeClr val="bg1">
                    <a:alpha val="60000"/>
                  </a:schemeClr>
                </a:solidFill>
                <a:ea typeface="+mn-lt"/>
                <a:cs typeface="+mn-lt"/>
              </a:rPr>
              <a:t>Usage of pointer</a:t>
            </a:r>
            <a:endParaRPr lang="en-US" sz="1300">
              <a:solidFill>
                <a:schemeClr val="bg1">
                  <a:alpha val="60000"/>
                </a:schemeClr>
              </a:solidFill>
              <a:ea typeface="+mn-lt"/>
              <a:cs typeface="+mn-lt"/>
            </a:endParaRPr>
          </a:p>
          <a:p>
            <a:r>
              <a:rPr lang="en-US" sz="1300">
                <a:solidFill>
                  <a:schemeClr val="bg1">
                    <a:alpha val="60000"/>
                  </a:schemeClr>
                </a:solidFill>
                <a:ea typeface="+mn-lt"/>
                <a:cs typeface="+mn-lt"/>
              </a:rPr>
              <a:t>There are many usage of pointers in C++ language.</a:t>
            </a:r>
          </a:p>
          <a:p>
            <a:pPr marL="0" indent="0">
              <a:buNone/>
            </a:pPr>
            <a:r>
              <a:rPr lang="en-US" sz="1300" b="1">
                <a:solidFill>
                  <a:schemeClr val="bg1">
                    <a:alpha val="60000"/>
                  </a:schemeClr>
                </a:solidFill>
                <a:ea typeface="+mn-lt"/>
                <a:cs typeface="+mn-lt"/>
              </a:rPr>
              <a:t>1) Dynamic memory allocation</a:t>
            </a:r>
            <a:endParaRPr lang="en-US" sz="1300">
              <a:solidFill>
                <a:schemeClr val="bg1">
                  <a:alpha val="60000"/>
                </a:schemeClr>
              </a:solidFill>
              <a:ea typeface="+mn-lt"/>
              <a:cs typeface="+mn-lt"/>
            </a:endParaRPr>
          </a:p>
          <a:p>
            <a:r>
              <a:rPr lang="en-US" sz="1300">
                <a:solidFill>
                  <a:schemeClr val="bg1">
                    <a:alpha val="60000"/>
                  </a:schemeClr>
                </a:solidFill>
                <a:ea typeface="+mn-lt"/>
                <a:cs typeface="+mn-lt"/>
              </a:rPr>
              <a:t>In c language, we can dynamically allocate memory using malloc() and </a:t>
            </a:r>
            <a:r>
              <a:rPr lang="en-US" sz="1300" err="1">
                <a:solidFill>
                  <a:schemeClr val="bg1">
                    <a:alpha val="60000"/>
                  </a:schemeClr>
                </a:solidFill>
                <a:ea typeface="+mn-lt"/>
                <a:cs typeface="+mn-lt"/>
              </a:rPr>
              <a:t>calloc</a:t>
            </a:r>
            <a:r>
              <a:rPr lang="en-US" sz="1300">
                <a:solidFill>
                  <a:schemeClr val="bg1">
                    <a:alpha val="60000"/>
                  </a:schemeClr>
                </a:solidFill>
                <a:ea typeface="+mn-lt"/>
                <a:cs typeface="+mn-lt"/>
              </a:rPr>
              <a:t>() functions where pointer is used.</a:t>
            </a:r>
          </a:p>
          <a:p>
            <a:pPr marL="0" indent="0">
              <a:buNone/>
            </a:pPr>
            <a:r>
              <a:rPr lang="en-US" sz="1300" b="1">
                <a:solidFill>
                  <a:schemeClr val="bg1">
                    <a:alpha val="60000"/>
                  </a:schemeClr>
                </a:solidFill>
                <a:ea typeface="+mn-lt"/>
                <a:cs typeface="+mn-lt"/>
              </a:rPr>
              <a:t>2) Arrays, Functions and Structures</a:t>
            </a:r>
            <a:endParaRPr lang="en-US" sz="1300">
              <a:solidFill>
                <a:srgbClr val="FFFFFF">
                  <a:alpha val="60000"/>
                </a:srgbClr>
              </a:solidFill>
              <a:ea typeface="+mn-lt"/>
              <a:cs typeface="+mn-lt"/>
            </a:endParaRPr>
          </a:p>
          <a:p>
            <a:r>
              <a:rPr lang="en-US" sz="1300">
                <a:solidFill>
                  <a:schemeClr val="bg1">
                    <a:alpha val="60000"/>
                  </a:schemeClr>
                </a:solidFill>
                <a:ea typeface="+mn-lt"/>
                <a:cs typeface="+mn-lt"/>
              </a:rPr>
              <a:t>Pointers in c language are widely used in arrays, functions and structures. It reduces the code and improves the performance.</a:t>
            </a:r>
          </a:p>
          <a:p>
            <a:endParaRPr lang="en-US" sz="1300">
              <a:solidFill>
                <a:schemeClr val="bg1">
                  <a:alpha val="60000"/>
                </a:schemeClr>
              </a:solidFill>
              <a:cs typeface="Calibri"/>
            </a:endParaRPr>
          </a:p>
          <a:p>
            <a:endParaRPr lang="en-US" sz="1300">
              <a:solidFill>
                <a:schemeClr val="bg1">
                  <a:alpha val="60000"/>
                </a:schemeClr>
              </a:solidFill>
              <a:cs typeface="Calibri"/>
            </a:endParaRPr>
          </a:p>
        </p:txBody>
      </p:sp>
      <p:pic>
        <p:nvPicPr>
          <p:cNvPr id="5" name="Picture 5" descr="Diagram&#10;&#10;Description automatically generated">
            <a:extLst>
              <a:ext uri="{FF2B5EF4-FFF2-40B4-BE49-F238E27FC236}">
                <a16:creationId xmlns:a16="http://schemas.microsoft.com/office/drawing/2014/main" id="{69F547D1-DCA2-3959-0907-429E5BE4E621}"/>
              </a:ext>
            </a:extLst>
          </p:cNvPr>
          <p:cNvPicPr>
            <a:picLocks noChangeAspect="1"/>
          </p:cNvPicPr>
          <p:nvPr/>
        </p:nvPicPr>
        <p:blipFill>
          <a:blip r:embed="rId2"/>
          <a:stretch>
            <a:fillRect/>
          </a:stretch>
        </p:blipFill>
        <p:spPr>
          <a:xfrm>
            <a:off x="5411053" y="1000773"/>
            <a:ext cx="6014185" cy="4856453"/>
          </a:xfrm>
          <a:prstGeom prst="rect">
            <a:avLst/>
          </a:prstGeom>
        </p:spPr>
      </p:pic>
    </p:spTree>
    <p:extLst>
      <p:ext uri="{BB962C8B-B14F-4D97-AF65-F5344CB8AC3E}">
        <p14:creationId xmlns:p14="http://schemas.microsoft.com/office/powerpoint/2010/main" val="24481973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54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B7401A-5237-C450-A342-A4F36AC49216}"/>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a:solidFill>
                  <a:srgbClr val="FFFFFF"/>
                </a:solidFill>
                <a:cs typeface="Calibri Light"/>
              </a:rPr>
              <a:t>Pointer</a:t>
            </a:r>
            <a:endParaRPr lang="en-US" sz="2600">
              <a:solidFill>
                <a:srgbClr val="FFFFFF"/>
              </a:solidFill>
            </a:endParaRPr>
          </a:p>
        </p:txBody>
      </p:sp>
      <p:pic>
        <p:nvPicPr>
          <p:cNvPr id="5" name="Picture 5">
            <a:extLst>
              <a:ext uri="{FF2B5EF4-FFF2-40B4-BE49-F238E27FC236}">
                <a16:creationId xmlns:a16="http://schemas.microsoft.com/office/drawing/2014/main" id="{5DE6D3CE-9776-ADA1-391C-F057F4DB8F37}"/>
              </a:ext>
            </a:extLst>
          </p:cNvPr>
          <p:cNvPicPr>
            <a:picLocks noGrp="1" noChangeAspect="1"/>
          </p:cNvPicPr>
          <p:nvPr>
            <p:ph idx="1"/>
          </p:nvPr>
        </p:nvPicPr>
        <p:blipFill>
          <a:blip r:embed="rId2"/>
          <a:stretch>
            <a:fillRect/>
          </a:stretch>
        </p:blipFill>
        <p:spPr>
          <a:xfrm>
            <a:off x="5139978" y="1556137"/>
            <a:ext cx="5252810" cy="1292090"/>
          </a:xfrm>
        </p:spPr>
      </p:pic>
      <p:sp>
        <p:nvSpPr>
          <p:cNvPr id="4" name="TextBox 3">
            <a:extLst>
              <a:ext uri="{FF2B5EF4-FFF2-40B4-BE49-F238E27FC236}">
                <a16:creationId xmlns:a16="http://schemas.microsoft.com/office/drawing/2014/main" id="{69C17CE2-0220-AAB3-2E3E-FB6BF9C4811A}"/>
              </a:ext>
            </a:extLst>
          </p:cNvPr>
          <p:cNvSpPr txBox="1"/>
          <p:nvPr/>
        </p:nvSpPr>
        <p:spPr>
          <a:xfrm>
            <a:off x="4483768" y="834190"/>
            <a:ext cx="710130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Declaring a pointer</a:t>
            </a:r>
          </a:p>
          <a:p>
            <a:r>
              <a:rPr lang="en-US"/>
              <a:t>The pointer in C++ language can be declared using ∗ (asterisk symbol).</a:t>
            </a:r>
          </a:p>
        </p:txBody>
      </p:sp>
      <p:pic>
        <p:nvPicPr>
          <p:cNvPr id="6" name="Picture 6" descr="Text&#10;&#10;Description automatically generated">
            <a:extLst>
              <a:ext uri="{FF2B5EF4-FFF2-40B4-BE49-F238E27FC236}">
                <a16:creationId xmlns:a16="http://schemas.microsoft.com/office/drawing/2014/main" id="{80C1D0BB-6D96-55F5-4589-B8BF7E61C0F5}"/>
              </a:ext>
            </a:extLst>
          </p:cNvPr>
          <p:cNvPicPr>
            <a:picLocks noChangeAspect="1"/>
          </p:cNvPicPr>
          <p:nvPr/>
        </p:nvPicPr>
        <p:blipFill>
          <a:blip r:embed="rId3"/>
          <a:stretch>
            <a:fillRect/>
          </a:stretch>
        </p:blipFill>
        <p:spPr>
          <a:xfrm>
            <a:off x="4858085" y="2845473"/>
            <a:ext cx="6138778" cy="3506529"/>
          </a:xfrm>
          <a:prstGeom prst="rect">
            <a:avLst/>
          </a:prstGeom>
        </p:spPr>
      </p:pic>
    </p:spTree>
    <p:extLst>
      <p:ext uri="{BB962C8B-B14F-4D97-AF65-F5344CB8AC3E}">
        <p14:creationId xmlns:p14="http://schemas.microsoft.com/office/powerpoint/2010/main" val="34700147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a:p>
        </p:txBody>
      </p:sp>
      <p:sp>
        <p:nvSpPr>
          <p:cNvPr id="20" name="Freeform: Shape 19">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EC9C2EC-8E88-E6CC-C69B-679C292ACF5E}"/>
              </a:ext>
            </a:extLst>
          </p:cNvPr>
          <p:cNvSpPr>
            <a:spLocks noGrp="1"/>
          </p:cNvSpPr>
          <p:nvPr>
            <p:ph type="title"/>
          </p:nvPr>
        </p:nvSpPr>
        <p:spPr>
          <a:xfrm>
            <a:off x="765051" y="662400"/>
            <a:ext cx="3384000" cy="1492132"/>
          </a:xfrm>
        </p:spPr>
        <p:txBody>
          <a:bodyPr anchor="t">
            <a:normAutofit/>
          </a:bodyPr>
          <a:lstStyle/>
          <a:p>
            <a:r>
              <a:rPr lang="en-US">
                <a:solidFill>
                  <a:schemeClr val="bg1"/>
                </a:solidFill>
                <a:cs typeface="Calibri Light"/>
              </a:rPr>
              <a:t>References</a:t>
            </a:r>
            <a:endParaRPr lang="en-US">
              <a:solidFill>
                <a:schemeClr val="bg1"/>
              </a:solidFill>
            </a:endParaRPr>
          </a:p>
        </p:txBody>
      </p:sp>
      <p:sp>
        <p:nvSpPr>
          <p:cNvPr id="3" name="Content Placeholder 2">
            <a:extLst>
              <a:ext uri="{FF2B5EF4-FFF2-40B4-BE49-F238E27FC236}">
                <a16:creationId xmlns:a16="http://schemas.microsoft.com/office/drawing/2014/main" id="{3D781716-A330-2F39-B0A9-BF83A2332467}"/>
              </a:ext>
            </a:extLst>
          </p:cNvPr>
          <p:cNvSpPr>
            <a:spLocks noGrp="1"/>
          </p:cNvSpPr>
          <p:nvPr>
            <p:ph idx="1"/>
          </p:nvPr>
        </p:nvSpPr>
        <p:spPr>
          <a:xfrm>
            <a:off x="765051" y="2286000"/>
            <a:ext cx="3384000" cy="3844800"/>
          </a:xfrm>
        </p:spPr>
        <p:txBody>
          <a:bodyPr vert="horz" lIns="91440" tIns="45720" rIns="91440" bIns="45720" rtlCol="0">
            <a:normAutofit/>
          </a:bodyPr>
          <a:lstStyle/>
          <a:p>
            <a:r>
              <a:rPr lang="en-US" sz="1700">
                <a:solidFill>
                  <a:schemeClr val="bg1">
                    <a:alpha val="60000"/>
                  </a:schemeClr>
                </a:solidFill>
                <a:ea typeface="+mn-lt"/>
                <a:cs typeface="+mn-lt"/>
              </a:rPr>
              <a:t>a variable that behaves as an alias for another variable.</a:t>
            </a:r>
          </a:p>
          <a:p>
            <a:r>
              <a:rPr lang="en-US" sz="1700">
                <a:solidFill>
                  <a:schemeClr val="bg1">
                    <a:alpha val="60000"/>
                  </a:schemeClr>
                </a:solidFill>
                <a:ea typeface="+mn-lt"/>
                <a:cs typeface="+mn-lt"/>
              </a:rPr>
              <a:t>can be created by simply using an ampersand (&amp;) operator.</a:t>
            </a:r>
          </a:p>
          <a:p>
            <a:r>
              <a:rPr lang="en-US" sz="1700">
                <a:solidFill>
                  <a:schemeClr val="bg1">
                    <a:alpha val="60000"/>
                  </a:schemeClr>
                </a:solidFill>
                <a:ea typeface="+mn-lt"/>
                <a:cs typeface="+mn-lt"/>
              </a:rPr>
              <a:t> When we create a variable, then it occupies some memory location. We can create a reference of the variable.</a:t>
            </a:r>
          </a:p>
          <a:p>
            <a:r>
              <a:rPr lang="en-US" sz="1700">
                <a:solidFill>
                  <a:schemeClr val="bg1">
                    <a:alpha val="60000"/>
                  </a:schemeClr>
                </a:solidFill>
                <a:ea typeface="+mn-lt"/>
                <a:cs typeface="+mn-lt"/>
              </a:rPr>
              <a:t> Therefore, we can access the original variable by using either name of the variable or reference</a:t>
            </a:r>
            <a:endParaRPr lang="en-US" sz="1700">
              <a:solidFill>
                <a:schemeClr val="bg1">
                  <a:alpha val="60000"/>
                </a:schemeClr>
              </a:solidFill>
              <a:cs typeface="Calibri"/>
            </a:endParaRPr>
          </a:p>
        </p:txBody>
      </p:sp>
      <p:pic>
        <p:nvPicPr>
          <p:cNvPr id="4" name="Picture 5" descr="Diagram&#10;&#10;Description automatically generated">
            <a:extLst>
              <a:ext uri="{FF2B5EF4-FFF2-40B4-BE49-F238E27FC236}">
                <a16:creationId xmlns:a16="http://schemas.microsoft.com/office/drawing/2014/main" id="{73F4E91D-1A5F-FD57-8995-B9FED02A22EA}"/>
              </a:ext>
            </a:extLst>
          </p:cNvPr>
          <p:cNvPicPr>
            <a:picLocks noChangeAspect="1"/>
          </p:cNvPicPr>
          <p:nvPr/>
        </p:nvPicPr>
        <p:blipFill>
          <a:blip r:embed="rId2"/>
          <a:stretch>
            <a:fillRect/>
          </a:stretch>
        </p:blipFill>
        <p:spPr>
          <a:xfrm>
            <a:off x="5411053" y="654957"/>
            <a:ext cx="6014185" cy="5548086"/>
          </a:xfrm>
          <a:prstGeom prst="rect">
            <a:avLst/>
          </a:prstGeom>
        </p:spPr>
      </p:pic>
    </p:spTree>
    <p:extLst>
      <p:ext uri="{BB962C8B-B14F-4D97-AF65-F5344CB8AC3E}">
        <p14:creationId xmlns:p14="http://schemas.microsoft.com/office/powerpoint/2010/main" val="41075258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C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30E206-DC7D-C53C-DE6D-DBCCB81E97C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rgbClr val="FFFFFF"/>
                </a:solidFill>
                <a:cs typeface="Calibri Light"/>
              </a:rPr>
              <a:t>References</a:t>
            </a:r>
            <a:br>
              <a:rPr lang="en-US" sz="2600">
                <a:solidFill>
                  <a:srgbClr val="FFFFFF"/>
                </a:solidFill>
                <a:cs typeface="Calibri Light"/>
              </a:rPr>
            </a:br>
            <a:r>
              <a:rPr lang="en-US" sz="2600">
                <a:solidFill>
                  <a:srgbClr val="FFFFFF"/>
                </a:solidFill>
                <a:cs typeface="Calibri Light"/>
              </a:rPr>
              <a:t>Vs</a:t>
            </a:r>
            <a:br>
              <a:rPr lang="en-US" sz="2600">
                <a:solidFill>
                  <a:srgbClr val="FFFFFF"/>
                </a:solidFill>
                <a:cs typeface="Calibri Light"/>
              </a:rPr>
            </a:br>
            <a:r>
              <a:rPr lang="en-US" sz="2600">
                <a:solidFill>
                  <a:srgbClr val="FFFFFF"/>
                </a:solidFill>
                <a:cs typeface="Calibri Light"/>
              </a:rPr>
              <a:t>Pointer</a:t>
            </a:r>
            <a:endParaRPr lang="en-US" sz="2600" kern="1200">
              <a:solidFill>
                <a:srgbClr val="FFFFFF"/>
              </a:solidFill>
              <a:latin typeface="+mj-lt"/>
              <a:ea typeface="+mj-ea"/>
              <a:cs typeface="+mj-cs"/>
            </a:endParaRPr>
          </a:p>
        </p:txBody>
      </p:sp>
      <p:pic>
        <p:nvPicPr>
          <p:cNvPr id="4" name="Picture 4" descr="Graphical user interface, application&#10;&#10;Description automatically generated">
            <a:extLst>
              <a:ext uri="{FF2B5EF4-FFF2-40B4-BE49-F238E27FC236}">
                <a16:creationId xmlns:a16="http://schemas.microsoft.com/office/drawing/2014/main" id="{5BC64A1D-7F33-F04D-843B-708B7D3568CE}"/>
              </a:ext>
            </a:extLst>
          </p:cNvPr>
          <p:cNvPicPr>
            <a:picLocks noGrp="1" noChangeAspect="1"/>
          </p:cNvPicPr>
          <p:nvPr>
            <p:ph idx="1"/>
          </p:nvPr>
        </p:nvPicPr>
        <p:blipFill>
          <a:blip r:embed="rId2"/>
          <a:stretch>
            <a:fillRect/>
          </a:stretch>
        </p:blipFill>
        <p:spPr>
          <a:xfrm>
            <a:off x="4038600" y="967514"/>
            <a:ext cx="7188199" cy="4919583"/>
          </a:xfrm>
          <a:prstGeom prst="rect">
            <a:avLst/>
          </a:prstGeom>
        </p:spPr>
      </p:pic>
    </p:spTree>
    <p:extLst>
      <p:ext uri="{BB962C8B-B14F-4D97-AF65-F5344CB8AC3E}">
        <p14:creationId xmlns:p14="http://schemas.microsoft.com/office/powerpoint/2010/main" val="337299001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5CAB7-DA15-ABBC-4D36-568C99C40887}"/>
              </a:ext>
            </a:extLst>
          </p:cNvPr>
          <p:cNvSpPr>
            <a:spLocks noGrp="1"/>
          </p:cNvSpPr>
          <p:nvPr>
            <p:ph type="title"/>
          </p:nvPr>
        </p:nvSpPr>
        <p:spPr>
          <a:xfrm>
            <a:off x="838200" y="365126"/>
            <a:ext cx="5340605" cy="1146176"/>
          </a:xfrm>
        </p:spPr>
        <p:txBody>
          <a:bodyPr>
            <a:normAutofit/>
          </a:bodyPr>
          <a:lstStyle/>
          <a:p>
            <a:r>
              <a:rPr lang="en-US">
                <a:cs typeface="Calibri Light"/>
              </a:rPr>
              <a:t>Control Statements</a:t>
            </a:r>
            <a:endParaRPr lang="en-US"/>
          </a:p>
        </p:txBody>
      </p:sp>
      <p:sp>
        <p:nvSpPr>
          <p:cNvPr id="67" name="Freeform: Shape 66">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E7A12AA-D7EC-32A0-D933-EC6221916CFE}"/>
              </a:ext>
            </a:extLst>
          </p:cNvPr>
          <p:cNvSpPr>
            <a:spLocks noGrp="1"/>
          </p:cNvSpPr>
          <p:nvPr>
            <p:ph idx="1"/>
          </p:nvPr>
        </p:nvSpPr>
        <p:spPr>
          <a:xfrm>
            <a:off x="838200" y="2173288"/>
            <a:ext cx="3603171" cy="3639684"/>
          </a:xfrm>
        </p:spPr>
        <p:txBody>
          <a:bodyPr vert="horz" lIns="91440" tIns="45720" rIns="91440" bIns="45720" rtlCol="0" anchor="ctr">
            <a:normAutofit/>
          </a:bodyPr>
          <a:lstStyle/>
          <a:p>
            <a:r>
              <a:rPr lang="en-US" sz="2000">
                <a:solidFill>
                  <a:srgbClr val="FFFFFF"/>
                </a:solidFill>
                <a:ea typeface="+mn-lt"/>
                <a:cs typeface="+mn-lt"/>
              </a:rPr>
              <a:t>if statement is used to test the condition. There are various types of if statements in C++.</a:t>
            </a:r>
            <a:endParaRPr lang="en-US" sz="2000">
              <a:solidFill>
                <a:srgbClr val="FFFFFF"/>
              </a:solidFill>
              <a:cs typeface="Calibri" panose="020F0502020204030204"/>
            </a:endParaRPr>
          </a:p>
          <a:p>
            <a:r>
              <a:rPr lang="en-US" sz="2000">
                <a:solidFill>
                  <a:srgbClr val="FFFFFF"/>
                </a:solidFill>
                <a:ea typeface="+mn-lt"/>
                <a:cs typeface="+mn-lt"/>
              </a:rPr>
              <a:t>if statement</a:t>
            </a:r>
            <a:endParaRPr lang="en-US" sz="2000">
              <a:solidFill>
                <a:srgbClr val="FFFFFF"/>
              </a:solidFill>
            </a:endParaRPr>
          </a:p>
          <a:p>
            <a:r>
              <a:rPr lang="en-US" sz="2000">
                <a:solidFill>
                  <a:srgbClr val="FFFFFF"/>
                </a:solidFill>
                <a:ea typeface="+mn-lt"/>
                <a:cs typeface="+mn-lt"/>
              </a:rPr>
              <a:t>if-else statement</a:t>
            </a:r>
            <a:endParaRPr lang="en-US" sz="2000">
              <a:solidFill>
                <a:srgbClr val="FFFFFF"/>
              </a:solidFill>
            </a:endParaRPr>
          </a:p>
          <a:p>
            <a:r>
              <a:rPr lang="en-US" sz="2000">
                <a:solidFill>
                  <a:srgbClr val="FFFFFF"/>
                </a:solidFill>
                <a:ea typeface="+mn-lt"/>
                <a:cs typeface="+mn-lt"/>
              </a:rPr>
              <a:t>nested if statement</a:t>
            </a:r>
            <a:endParaRPr lang="en-US" sz="2000">
              <a:solidFill>
                <a:srgbClr val="FFFFFF"/>
              </a:solidFill>
            </a:endParaRPr>
          </a:p>
          <a:p>
            <a:r>
              <a:rPr lang="en-US" sz="2000">
                <a:solidFill>
                  <a:srgbClr val="FFFFFF"/>
                </a:solidFill>
                <a:ea typeface="+mn-lt"/>
                <a:cs typeface="+mn-lt"/>
              </a:rPr>
              <a:t>if-else-if ladder</a:t>
            </a:r>
            <a:endParaRPr lang="en-US" sz="2000">
              <a:solidFill>
                <a:srgbClr val="FFFFFF"/>
              </a:solidFill>
            </a:endParaRPr>
          </a:p>
          <a:p>
            <a:endParaRPr lang="en-US" sz="2000">
              <a:solidFill>
                <a:srgbClr val="FFFFFF"/>
              </a:solidFill>
              <a:cs typeface="Calibri"/>
            </a:endParaRPr>
          </a:p>
        </p:txBody>
      </p:sp>
      <p:pic>
        <p:nvPicPr>
          <p:cNvPr id="5" name="Picture 5" descr="Diagram&#10;&#10;Description automatically generated">
            <a:extLst>
              <a:ext uri="{FF2B5EF4-FFF2-40B4-BE49-F238E27FC236}">
                <a16:creationId xmlns:a16="http://schemas.microsoft.com/office/drawing/2014/main" id="{D5DA3B85-3DA1-3EB6-2A66-E809FA11D87A}"/>
              </a:ext>
            </a:extLst>
          </p:cNvPr>
          <p:cNvPicPr>
            <a:picLocks noChangeAspect="1"/>
          </p:cNvPicPr>
          <p:nvPr/>
        </p:nvPicPr>
        <p:blipFill>
          <a:blip r:embed="rId2"/>
          <a:stretch>
            <a:fillRect/>
          </a:stretch>
        </p:blipFill>
        <p:spPr>
          <a:xfrm>
            <a:off x="6183088" y="2371839"/>
            <a:ext cx="5170711" cy="3606570"/>
          </a:xfrm>
          <a:custGeom>
            <a:avLst/>
            <a:gdLst/>
            <a:ahLst/>
            <a:cxnLst/>
            <a:rect l="l" t="t" r="r" b="b"/>
            <a:pathLst>
              <a:path w="4636009" h="5032375">
                <a:moveTo>
                  <a:pt x="0" y="0"/>
                </a:moveTo>
                <a:lnTo>
                  <a:pt x="4636009" y="0"/>
                </a:lnTo>
                <a:lnTo>
                  <a:pt x="4636009" y="5032375"/>
                </a:lnTo>
                <a:lnTo>
                  <a:pt x="0" y="5032375"/>
                </a:lnTo>
                <a:close/>
              </a:path>
            </a:pathLst>
          </a:custGeom>
        </p:spPr>
      </p:pic>
    </p:spTree>
    <p:extLst>
      <p:ext uri="{BB962C8B-B14F-4D97-AF65-F5344CB8AC3E}">
        <p14:creationId xmlns:p14="http://schemas.microsoft.com/office/powerpoint/2010/main" val="274166559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90725F-D81F-3DE4-7269-3AE3E2500304}"/>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600" kern="1200">
                <a:solidFill>
                  <a:schemeClr val="tx1"/>
                </a:solidFill>
                <a:latin typeface="+mj-lt"/>
                <a:ea typeface="+mj-ea"/>
                <a:cs typeface="+mj-cs"/>
              </a:rPr>
              <a:t>If-else Loop</a:t>
            </a:r>
            <a:br>
              <a:rPr lang="en-US" sz="3600" kern="1200">
                <a:solidFill>
                  <a:schemeClr val="tx1"/>
                </a:solidFill>
                <a:latin typeface="+mj-lt"/>
                <a:ea typeface="+mj-ea"/>
                <a:cs typeface="+mj-cs"/>
              </a:rPr>
            </a:br>
            <a:endParaRPr lang="en-US" sz="3600" kern="1200">
              <a:solidFill>
                <a:schemeClr val="tx1"/>
              </a:solidFill>
              <a:latin typeface="+mj-lt"/>
              <a:ea typeface="+mj-ea"/>
              <a:cs typeface="+mj-cs"/>
            </a:endParaRPr>
          </a:p>
        </p:txBody>
      </p:sp>
      <p:sp>
        <p:nvSpPr>
          <p:cNvPr id="23"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B5F8EC2-A419-287C-FB58-F79AF8C1531D}"/>
              </a:ext>
            </a:extLst>
          </p:cNvPr>
          <p:cNvSpPr txBox="1"/>
          <p:nvPr/>
        </p:nvSpPr>
        <p:spPr>
          <a:xfrm>
            <a:off x="645066" y="2031101"/>
            <a:ext cx="4282984" cy="351194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t>if-else statement also tests the condition.</a:t>
            </a:r>
          </a:p>
          <a:p>
            <a:pPr indent="-228600">
              <a:lnSpc>
                <a:spcPct val="90000"/>
              </a:lnSpc>
              <a:spcAft>
                <a:spcPts val="600"/>
              </a:spcAft>
              <a:buFont typeface="Arial" panose="020B0604020202020204" pitchFamily="34" charset="0"/>
              <a:buChar char="•"/>
            </a:pPr>
            <a:r>
              <a:rPr lang="en-US"/>
              <a:t> It executes if block if condition is true otherwise else block is executed.</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icon&#10;&#10;Description automatically generated">
            <a:extLst>
              <a:ext uri="{FF2B5EF4-FFF2-40B4-BE49-F238E27FC236}">
                <a16:creationId xmlns:a16="http://schemas.microsoft.com/office/drawing/2014/main" id="{A246EBD0-E173-A2C5-58A8-BF9F17DAFD8C}"/>
              </a:ext>
            </a:extLst>
          </p:cNvPr>
          <p:cNvPicPr>
            <a:picLocks noGrp="1" noChangeAspect="1"/>
          </p:cNvPicPr>
          <p:nvPr>
            <p:ph idx="1"/>
          </p:nvPr>
        </p:nvPicPr>
        <p:blipFill>
          <a:blip r:embed="rId2"/>
          <a:stretch>
            <a:fillRect/>
          </a:stretch>
        </p:blipFill>
        <p:spPr>
          <a:xfrm>
            <a:off x="5987738" y="885482"/>
            <a:ext cx="5628018" cy="4854165"/>
          </a:xfrm>
          <a:prstGeom prst="rect">
            <a:avLst/>
          </a:prstGeom>
        </p:spPr>
      </p:pic>
    </p:spTree>
    <p:extLst>
      <p:ext uri="{BB962C8B-B14F-4D97-AF65-F5344CB8AC3E}">
        <p14:creationId xmlns:p14="http://schemas.microsoft.com/office/powerpoint/2010/main" val="159963290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4E1549-AEAD-FE91-2BE7-76A48E85FB42}"/>
              </a:ext>
            </a:extLst>
          </p:cNvPr>
          <p:cNvSpPr>
            <a:spLocks noGrp="1"/>
          </p:cNvSpPr>
          <p:nvPr>
            <p:ph type="title"/>
          </p:nvPr>
        </p:nvSpPr>
        <p:spPr>
          <a:xfrm>
            <a:off x="793662" y="386930"/>
            <a:ext cx="10066122" cy="1298448"/>
          </a:xfrm>
        </p:spPr>
        <p:txBody>
          <a:bodyPr anchor="b">
            <a:normAutofit/>
          </a:bodyPr>
          <a:lstStyle/>
          <a:p>
            <a:r>
              <a:rPr lang="en-US" sz="4800"/>
              <a:t>Goto Statement</a:t>
            </a:r>
          </a:p>
          <a:p>
            <a:endParaRPr lang="en-US" sz="4800">
              <a:cs typeface="Calibri Light"/>
            </a:endParaRPr>
          </a:p>
        </p:txBody>
      </p:sp>
      <p:sp>
        <p:nvSpPr>
          <p:cNvPr id="29" name="Rectangle 2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D086399-2D94-8D4A-5773-3BF6FDD78E48}"/>
              </a:ext>
            </a:extLst>
          </p:cNvPr>
          <p:cNvSpPr>
            <a:spLocks noGrp="1"/>
          </p:cNvSpPr>
          <p:nvPr>
            <p:ph idx="1"/>
          </p:nvPr>
        </p:nvSpPr>
        <p:spPr>
          <a:xfrm>
            <a:off x="793661" y="2599509"/>
            <a:ext cx="4530898" cy="3639450"/>
          </a:xfrm>
        </p:spPr>
        <p:txBody>
          <a:bodyPr vert="horz" lIns="91440" tIns="45720" rIns="91440" bIns="45720" rtlCol="0" anchor="ctr">
            <a:normAutofit/>
          </a:bodyPr>
          <a:lstStyle/>
          <a:p>
            <a:r>
              <a:rPr lang="en-US" sz="2000">
                <a:ea typeface="+mn-lt"/>
                <a:cs typeface="+mn-lt"/>
              </a:rPr>
              <a:t>Also known as jump statement. It is used to transfer control to the other part of the program. It unconditionally jumps to the specified label.</a:t>
            </a:r>
            <a:endParaRPr lang="en-US" sz="2000">
              <a:cs typeface="Calibri" panose="020F0502020204030204"/>
            </a:endParaRPr>
          </a:p>
          <a:p>
            <a:r>
              <a:rPr lang="en-US" sz="2000">
                <a:ea typeface="+mn-lt"/>
                <a:cs typeface="+mn-lt"/>
              </a:rPr>
              <a:t>It can be used to transfer control from deeply nested loop or switch case label.</a:t>
            </a:r>
            <a:endParaRPr lang="en-US" sz="2000"/>
          </a:p>
          <a:p>
            <a:endParaRPr lang="en-US" sz="2000">
              <a:cs typeface="Calibri"/>
            </a:endParaRPr>
          </a:p>
        </p:txBody>
      </p:sp>
      <p:pic>
        <p:nvPicPr>
          <p:cNvPr id="4" name="Picture 4" descr="Diagram&#10;&#10;Description automatically generated">
            <a:extLst>
              <a:ext uri="{FF2B5EF4-FFF2-40B4-BE49-F238E27FC236}">
                <a16:creationId xmlns:a16="http://schemas.microsoft.com/office/drawing/2014/main" id="{0F312547-AE08-8C24-C961-085B6775203D}"/>
              </a:ext>
            </a:extLst>
          </p:cNvPr>
          <p:cNvPicPr>
            <a:picLocks noChangeAspect="1"/>
          </p:cNvPicPr>
          <p:nvPr/>
        </p:nvPicPr>
        <p:blipFill rotWithShape="1">
          <a:blip r:embed="rId2"/>
          <a:srcRect t="2882" r="2" b="7255"/>
          <a:stretch/>
        </p:blipFill>
        <p:spPr>
          <a:xfrm>
            <a:off x="5911532" y="2484255"/>
            <a:ext cx="5150277" cy="3714244"/>
          </a:xfrm>
          <a:prstGeom prst="rect">
            <a:avLst/>
          </a:prstGeom>
        </p:spPr>
      </p:pic>
      <p:sp>
        <p:nvSpPr>
          <p:cNvPr id="33" name="Rectangle 32">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519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 name="Rectangle 219">
            <a:extLst>
              <a:ext uri="{FF2B5EF4-FFF2-40B4-BE49-F238E27FC236}">
                <a16:creationId xmlns:a16="http://schemas.microsoft.com/office/drawing/2014/main" id="{0E42565C-E3CC-4EF0-8093-88FCC788A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21">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23">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25">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8027347"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9CBB4E-E811-0D94-7028-25B7FE282FB0}"/>
              </a:ext>
            </a:extLst>
          </p:cNvPr>
          <p:cNvSpPr>
            <a:spLocks noGrp="1"/>
          </p:cNvSpPr>
          <p:nvPr>
            <p:ph type="title"/>
          </p:nvPr>
        </p:nvSpPr>
        <p:spPr>
          <a:xfrm>
            <a:off x="879620" y="1471351"/>
            <a:ext cx="7108911" cy="4016621"/>
          </a:xfrm>
        </p:spPr>
        <p:txBody>
          <a:bodyPr vert="horz" lIns="91440" tIns="45720" rIns="91440" bIns="45720" rtlCol="0" anchor="ctr">
            <a:normAutofit/>
          </a:bodyPr>
          <a:lstStyle/>
          <a:p>
            <a:r>
              <a:rPr lang="en-US" sz="6600" kern="1200">
                <a:solidFill>
                  <a:schemeClr val="tx1"/>
                </a:solidFill>
                <a:latin typeface="+mj-lt"/>
                <a:ea typeface="+mj-ea"/>
                <a:cs typeface="+mj-cs"/>
              </a:rPr>
              <a:t>Introduction to Programming</a:t>
            </a:r>
          </a:p>
        </p:txBody>
      </p:sp>
      <p:sp>
        <p:nvSpPr>
          <p:cNvPr id="260" name="Rectangle 227">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780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74" name="Rectangle 7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218819-4B68-1486-DFBF-5013C42DC0C3}"/>
              </a:ext>
            </a:extLst>
          </p:cNvPr>
          <p:cNvSpPr>
            <a:spLocks noGrp="1"/>
          </p:cNvSpPr>
          <p:nvPr>
            <p:ph type="title"/>
          </p:nvPr>
        </p:nvSpPr>
        <p:spPr>
          <a:xfrm>
            <a:off x="1043631" y="873940"/>
            <a:ext cx="5052369" cy="1035781"/>
          </a:xfrm>
        </p:spPr>
        <p:txBody>
          <a:bodyPr anchor="ctr">
            <a:normAutofit/>
          </a:bodyPr>
          <a:lstStyle/>
          <a:p>
            <a:r>
              <a:rPr lang="en-US" sz="3600">
                <a:ea typeface="+mj-lt"/>
                <a:cs typeface="+mj-lt"/>
              </a:rPr>
              <a:t>Running Programs</a:t>
            </a:r>
            <a:endParaRPr lang="en-US" sz="3600"/>
          </a:p>
        </p:txBody>
      </p:sp>
      <p:sp>
        <p:nvSpPr>
          <p:cNvPr id="3" name="Content Placeholder 2">
            <a:extLst>
              <a:ext uri="{FF2B5EF4-FFF2-40B4-BE49-F238E27FC236}">
                <a16:creationId xmlns:a16="http://schemas.microsoft.com/office/drawing/2014/main" id="{DB178AB1-56D7-60B5-EFFD-F2ACCA6FA6D5}"/>
              </a:ext>
            </a:extLst>
          </p:cNvPr>
          <p:cNvSpPr>
            <a:spLocks noGrp="1"/>
          </p:cNvSpPr>
          <p:nvPr>
            <p:ph idx="1"/>
          </p:nvPr>
        </p:nvSpPr>
        <p:spPr>
          <a:xfrm>
            <a:off x="1045029" y="2524721"/>
            <a:ext cx="4991629" cy="3677123"/>
          </a:xfrm>
        </p:spPr>
        <p:txBody>
          <a:bodyPr vert="horz" lIns="91440" tIns="45720" rIns="91440" bIns="45720" rtlCol="0" anchor="ctr">
            <a:normAutofit/>
          </a:bodyPr>
          <a:lstStyle/>
          <a:p>
            <a:pPr marL="0" indent="0">
              <a:buNone/>
            </a:pPr>
            <a:r>
              <a:rPr lang="en-US" sz="1800">
                <a:ea typeface="+mn-lt"/>
                <a:cs typeface="+mn-lt"/>
              </a:rPr>
              <a:t>•Steps that the computer goes through to run a program:</a:t>
            </a:r>
            <a:endParaRPr lang="en-US" sz="1800">
              <a:cs typeface="Calibri"/>
            </a:endParaRPr>
          </a:p>
          <a:p>
            <a:endParaRPr lang="en-US" sz="1800">
              <a:cs typeface="Calibri"/>
            </a:endParaRPr>
          </a:p>
        </p:txBody>
      </p:sp>
      <p:sp>
        <p:nvSpPr>
          <p:cNvPr id="80" name="Rectangle 79">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BE3A0E98-42D1-6CD4-09C8-846E095C8B65}"/>
              </a:ext>
            </a:extLst>
          </p:cNvPr>
          <p:cNvPicPr>
            <a:picLocks noChangeAspect="1"/>
          </p:cNvPicPr>
          <p:nvPr/>
        </p:nvPicPr>
        <p:blipFill>
          <a:blip r:embed="rId2"/>
          <a:stretch>
            <a:fillRect/>
          </a:stretch>
        </p:blipFill>
        <p:spPr>
          <a:xfrm>
            <a:off x="6930493" y="2361096"/>
            <a:ext cx="4530725" cy="2356512"/>
          </a:xfrm>
          <a:prstGeom prst="rect">
            <a:avLst/>
          </a:prstGeom>
        </p:spPr>
      </p:pic>
      <p:cxnSp>
        <p:nvCxnSpPr>
          <p:cNvPr id="82" name="Straight Connector 8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358344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51094C-3A9A-368F-147F-38CD376796BE}"/>
              </a:ext>
            </a:extLst>
          </p:cNvPr>
          <p:cNvSpPr>
            <a:spLocks noGrp="1"/>
          </p:cNvSpPr>
          <p:nvPr>
            <p:ph type="title"/>
          </p:nvPr>
        </p:nvSpPr>
        <p:spPr>
          <a:xfrm>
            <a:off x="793662" y="386930"/>
            <a:ext cx="10066122" cy="1298448"/>
          </a:xfrm>
        </p:spPr>
        <p:txBody>
          <a:bodyPr anchor="b">
            <a:normAutofit/>
          </a:bodyPr>
          <a:lstStyle/>
          <a:p>
            <a:r>
              <a:rPr lang="en-US" sz="4800"/>
              <a:t>Do-While Loop</a:t>
            </a:r>
          </a:p>
          <a:p>
            <a:endParaRPr lang="en-US" sz="4800">
              <a:cs typeface="Calibri Light"/>
            </a:endParaRPr>
          </a:p>
        </p:txBody>
      </p:sp>
      <p:sp>
        <p:nvSpPr>
          <p:cNvPr id="22"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1BA942A-F2EF-18C0-424C-156FE742C9EA}"/>
              </a:ext>
            </a:extLst>
          </p:cNvPr>
          <p:cNvSpPr>
            <a:spLocks noGrp="1"/>
          </p:cNvSpPr>
          <p:nvPr>
            <p:ph idx="1"/>
          </p:nvPr>
        </p:nvSpPr>
        <p:spPr>
          <a:xfrm>
            <a:off x="793661" y="2599509"/>
            <a:ext cx="4530898" cy="3639450"/>
          </a:xfrm>
        </p:spPr>
        <p:txBody>
          <a:bodyPr vert="horz" lIns="91440" tIns="45720" rIns="91440" bIns="45720" rtlCol="0" anchor="ctr">
            <a:normAutofit/>
          </a:bodyPr>
          <a:lstStyle/>
          <a:p>
            <a:r>
              <a:rPr lang="en-US" sz="2000">
                <a:ea typeface="+mn-lt"/>
                <a:cs typeface="+mn-lt"/>
              </a:rPr>
              <a:t>Used to iterate a part of the program several times.</a:t>
            </a:r>
          </a:p>
          <a:p>
            <a:r>
              <a:rPr lang="en-US" sz="2000">
                <a:ea typeface="+mn-lt"/>
                <a:cs typeface="+mn-lt"/>
              </a:rPr>
              <a:t> If the number of iteration is not fixed and you must have to execute the loop at least once</a:t>
            </a:r>
            <a:endParaRPr lang="en-US" sz="2000">
              <a:cs typeface="Calibri"/>
            </a:endParaRPr>
          </a:p>
        </p:txBody>
      </p:sp>
      <p:pic>
        <p:nvPicPr>
          <p:cNvPr id="4" name="Picture 4" descr="Diagram&#10;&#10;Description automatically generated">
            <a:extLst>
              <a:ext uri="{FF2B5EF4-FFF2-40B4-BE49-F238E27FC236}">
                <a16:creationId xmlns:a16="http://schemas.microsoft.com/office/drawing/2014/main" id="{60F9ECBC-CE3F-18BF-813B-6D517CE1DEC4}"/>
              </a:ext>
            </a:extLst>
          </p:cNvPr>
          <p:cNvPicPr>
            <a:picLocks noChangeAspect="1"/>
          </p:cNvPicPr>
          <p:nvPr/>
        </p:nvPicPr>
        <p:blipFill>
          <a:blip r:embed="rId2"/>
          <a:stretch>
            <a:fillRect/>
          </a:stretch>
        </p:blipFill>
        <p:spPr>
          <a:xfrm>
            <a:off x="7033473" y="2484255"/>
            <a:ext cx="2906395" cy="3714244"/>
          </a:xfrm>
          <a:prstGeom prst="rect">
            <a:avLst/>
          </a:prstGeom>
        </p:spPr>
      </p:pic>
      <p:sp>
        <p:nvSpPr>
          <p:cNvPr id="23"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9449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C94BB0-C2F3-5606-CD7F-2880E5F9A8CC}"/>
              </a:ext>
            </a:extLst>
          </p:cNvPr>
          <p:cNvSpPr>
            <a:spLocks noGrp="1"/>
          </p:cNvSpPr>
          <p:nvPr>
            <p:ph type="title"/>
          </p:nvPr>
        </p:nvSpPr>
        <p:spPr>
          <a:xfrm>
            <a:off x="1043631" y="873940"/>
            <a:ext cx="5052369" cy="1035781"/>
          </a:xfrm>
        </p:spPr>
        <p:txBody>
          <a:bodyPr anchor="ctr">
            <a:normAutofit/>
          </a:bodyPr>
          <a:lstStyle/>
          <a:p>
            <a:r>
              <a:rPr lang="en-US" sz="3600">
                <a:cs typeface="Calibri Light"/>
              </a:rPr>
              <a:t>While Loop</a:t>
            </a:r>
            <a:endParaRPr lang="en-US" sz="3600"/>
          </a:p>
        </p:txBody>
      </p:sp>
      <p:sp>
        <p:nvSpPr>
          <p:cNvPr id="3" name="Content Placeholder 2">
            <a:extLst>
              <a:ext uri="{FF2B5EF4-FFF2-40B4-BE49-F238E27FC236}">
                <a16:creationId xmlns:a16="http://schemas.microsoft.com/office/drawing/2014/main" id="{992693D2-9C05-C0F3-5BB3-5201E889BEB4}"/>
              </a:ext>
            </a:extLst>
          </p:cNvPr>
          <p:cNvSpPr>
            <a:spLocks noGrp="1"/>
          </p:cNvSpPr>
          <p:nvPr>
            <p:ph idx="1"/>
          </p:nvPr>
        </p:nvSpPr>
        <p:spPr>
          <a:xfrm>
            <a:off x="1045029" y="2524721"/>
            <a:ext cx="4991629" cy="3677123"/>
          </a:xfrm>
        </p:spPr>
        <p:txBody>
          <a:bodyPr vert="horz" lIns="91440" tIns="45720" rIns="91440" bIns="45720" rtlCol="0" anchor="ctr">
            <a:normAutofit/>
          </a:bodyPr>
          <a:lstStyle/>
          <a:p>
            <a:r>
              <a:rPr lang="en-US" sz="1800">
                <a:ea typeface="+mn-lt"/>
                <a:cs typeface="+mn-lt"/>
              </a:rPr>
              <a:t>used to iterate a part of the program several times. If the number of iteration is not fixed.</a:t>
            </a:r>
          </a:p>
          <a:p>
            <a:r>
              <a:rPr lang="en-US" sz="1800">
                <a:ea typeface="+mn-lt"/>
                <a:cs typeface="+mn-lt"/>
              </a:rPr>
              <a:t> it is recommended to use while loop than for loop.</a:t>
            </a:r>
            <a:endParaRPr lang="en-US" sz="1800">
              <a:cs typeface="Calibri"/>
            </a:endParaRPr>
          </a:p>
        </p:txBody>
      </p:sp>
      <p:sp>
        <p:nvSpPr>
          <p:cNvPr id="18" name="Rectangle 17">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50C006AE-8F33-4971-018F-4613C6B61307}"/>
              </a:ext>
            </a:extLst>
          </p:cNvPr>
          <p:cNvPicPr>
            <a:picLocks noChangeAspect="1"/>
          </p:cNvPicPr>
          <p:nvPr/>
        </p:nvPicPr>
        <p:blipFill>
          <a:blip r:embed="rId2"/>
          <a:stretch>
            <a:fillRect/>
          </a:stretch>
        </p:blipFill>
        <p:spPr>
          <a:xfrm>
            <a:off x="7085165" y="901032"/>
            <a:ext cx="3913908" cy="5116220"/>
          </a:xfrm>
          <a:prstGeom prst="rect">
            <a:avLst/>
          </a:prstGeom>
        </p:spPr>
      </p:pic>
      <p:cxnSp>
        <p:nvCxnSpPr>
          <p:cNvPr id="20" name="Straight Connector 1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585817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9">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11">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75C937-102D-CBD0-51FA-9E1275C7F3C1}"/>
              </a:ext>
            </a:extLst>
          </p:cNvPr>
          <p:cNvSpPr>
            <a:spLocks noGrp="1"/>
          </p:cNvSpPr>
          <p:nvPr>
            <p:ph type="title"/>
          </p:nvPr>
        </p:nvSpPr>
        <p:spPr>
          <a:xfrm>
            <a:off x="581646" y="349664"/>
            <a:ext cx="5845571" cy="1638377"/>
          </a:xfrm>
        </p:spPr>
        <p:txBody>
          <a:bodyPr vert="horz" lIns="91440" tIns="45720" rIns="91440" bIns="45720" rtlCol="0" anchor="b">
            <a:normAutofit/>
          </a:bodyPr>
          <a:lstStyle/>
          <a:p>
            <a:r>
              <a:rPr lang="en-US" sz="4800"/>
              <a:t>For loop</a:t>
            </a:r>
          </a:p>
        </p:txBody>
      </p:sp>
      <p:sp>
        <p:nvSpPr>
          <p:cNvPr id="5" name="TextBox 4">
            <a:extLst>
              <a:ext uri="{FF2B5EF4-FFF2-40B4-BE49-F238E27FC236}">
                <a16:creationId xmlns:a16="http://schemas.microsoft.com/office/drawing/2014/main" id="{4C7D6E61-AC0D-8DF8-6D2A-779E513152E6}"/>
              </a:ext>
            </a:extLst>
          </p:cNvPr>
          <p:cNvSpPr txBox="1"/>
          <p:nvPr/>
        </p:nvSpPr>
        <p:spPr>
          <a:xfrm>
            <a:off x="587988" y="2620641"/>
            <a:ext cx="5837750" cy="302370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 used to iterate a part of the program several times. If the number of iteration is fixed, it is recommended to use for loop than while or do-while loops.</a:t>
            </a:r>
          </a:p>
        </p:txBody>
      </p:sp>
      <p:sp>
        <p:nvSpPr>
          <p:cNvPr id="44" name="Rectangle 1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15">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B571077A-2849-0E7A-E418-F4DBE8ADD158}"/>
              </a:ext>
            </a:extLst>
          </p:cNvPr>
          <p:cNvPicPr>
            <a:picLocks noGrp="1" noChangeAspect="1"/>
          </p:cNvPicPr>
          <p:nvPr>
            <p:ph idx="1"/>
          </p:nvPr>
        </p:nvPicPr>
        <p:blipFill rotWithShape="1">
          <a:blip r:embed="rId2"/>
          <a:srcRect t="10204" r="-2" b="7956"/>
          <a:stretch/>
        </p:blipFill>
        <p:spPr>
          <a:xfrm>
            <a:off x="7421373" y="627954"/>
            <a:ext cx="4235516" cy="5353373"/>
          </a:xfrm>
          <a:prstGeom prst="rect">
            <a:avLst/>
          </a:prstGeom>
        </p:spPr>
      </p:pic>
      <p:sp>
        <p:nvSpPr>
          <p:cNvPr id="46" name="Rectangle 17">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13056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6" name="Rectangle 2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B45FD3-4696-CC22-49CE-3E44B562DF2D}"/>
              </a:ext>
            </a:extLst>
          </p:cNvPr>
          <p:cNvSpPr>
            <a:spLocks noGrp="1"/>
          </p:cNvSpPr>
          <p:nvPr>
            <p:ph type="title"/>
          </p:nvPr>
        </p:nvSpPr>
        <p:spPr>
          <a:xfrm>
            <a:off x="1043631" y="873940"/>
            <a:ext cx="5052369" cy="1035781"/>
          </a:xfrm>
        </p:spPr>
        <p:txBody>
          <a:bodyPr vert="horz" lIns="91440" tIns="45720" rIns="91440" bIns="45720" rtlCol="0" anchor="ctr">
            <a:normAutofit/>
          </a:bodyPr>
          <a:lstStyle/>
          <a:p>
            <a:r>
              <a:rPr lang="en-US" sz="3600" kern="1200">
                <a:solidFill>
                  <a:schemeClr val="tx1"/>
                </a:solidFill>
                <a:latin typeface="+mj-lt"/>
                <a:ea typeface="+mj-ea"/>
                <a:cs typeface="+mj-cs"/>
              </a:rPr>
              <a:t>Switch case</a:t>
            </a:r>
          </a:p>
        </p:txBody>
      </p:sp>
      <p:sp>
        <p:nvSpPr>
          <p:cNvPr id="5" name="TextBox 4">
            <a:extLst>
              <a:ext uri="{FF2B5EF4-FFF2-40B4-BE49-F238E27FC236}">
                <a16:creationId xmlns:a16="http://schemas.microsoft.com/office/drawing/2014/main" id="{3E72A690-E761-B5E1-FC38-21D515C489DB}"/>
              </a:ext>
            </a:extLst>
          </p:cNvPr>
          <p:cNvSpPr txBox="1"/>
          <p:nvPr/>
        </p:nvSpPr>
        <p:spPr>
          <a:xfrm>
            <a:off x="1045029" y="2524721"/>
            <a:ext cx="4991629" cy="367712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t>Used for executing one condition from multiple conditions. </a:t>
            </a:r>
          </a:p>
          <a:p>
            <a:pPr indent="-228600">
              <a:lnSpc>
                <a:spcPct val="90000"/>
              </a:lnSpc>
              <a:spcAft>
                <a:spcPts val="600"/>
              </a:spcAft>
              <a:buFont typeface="Arial" panose="020B0604020202020204" pitchFamily="34" charset="0"/>
              <a:buChar char="•"/>
            </a:pPr>
            <a:r>
              <a:rPr lang="en-US"/>
              <a:t>It is similar to an if-else-if ladder. Switch statement consists of conditional based cases and a default case. In a switch statement, the “case value” can be of “char” and “int” type</a:t>
            </a:r>
          </a:p>
        </p:txBody>
      </p:sp>
      <p:sp>
        <p:nvSpPr>
          <p:cNvPr id="32" name="Rectangle 31">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F55708AD-C421-1386-B2CD-C5DA6465A0B3}"/>
              </a:ext>
            </a:extLst>
          </p:cNvPr>
          <p:cNvPicPr>
            <a:picLocks noGrp="1" noChangeAspect="1"/>
          </p:cNvPicPr>
          <p:nvPr>
            <p:ph idx="1"/>
          </p:nvPr>
        </p:nvPicPr>
        <p:blipFill>
          <a:blip r:embed="rId2"/>
          <a:stretch>
            <a:fillRect/>
          </a:stretch>
        </p:blipFill>
        <p:spPr>
          <a:xfrm>
            <a:off x="7622368" y="901032"/>
            <a:ext cx="2839501" cy="5116220"/>
          </a:xfrm>
          <a:prstGeom prst="rect">
            <a:avLst/>
          </a:prstGeom>
        </p:spPr>
      </p:pic>
      <p:cxnSp>
        <p:nvCxnSpPr>
          <p:cNvPr id="34" name="Straight Connector 3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72818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7CF4C1-5527-92FF-A413-D450B7E51130}"/>
              </a:ext>
            </a:extLst>
          </p:cNvPr>
          <p:cNvSpPr>
            <a:spLocks noGrp="1"/>
          </p:cNvSpPr>
          <p:nvPr>
            <p:ph type="title"/>
          </p:nvPr>
        </p:nvSpPr>
        <p:spPr>
          <a:xfrm>
            <a:off x="645064" y="525982"/>
            <a:ext cx="4282983" cy="1200361"/>
          </a:xfrm>
        </p:spPr>
        <p:txBody>
          <a:bodyPr anchor="b">
            <a:normAutofit/>
          </a:bodyPr>
          <a:lstStyle/>
          <a:p>
            <a:r>
              <a:rPr lang="en-US" sz="3600"/>
              <a:t>Continue Statement</a:t>
            </a:r>
          </a:p>
          <a:p>
            <a:endParaRPr lang="en-US" sz="3600">
              <a:cs typeface="Calibri Light"/>
            </a:endParaRPr>
          </a:p>
        </p:txBody>
      </p:sp>
      <p:sp>
        <p:nvSpPr>
          <p:cNvPr id="35" name="Rectangle 2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E2EF4A-5451-5FE8-E0D7-18FEE928DB6F}"/>
              </a:ext>
            </a:extLst>
          </p:cNvPr>
          <p:cNvSpPr>
            <a:spLocks noGrp="1"/>
          </p:cNvSpPr>
          <p:nvPr>
            <p:ph idx="1"/>
          </p:nvPr>
        </p:nvSpPr>
        <p:spPr>
          <a:xfrm>
            <a:off x="645066" y="2031101"/>
            <a:ext cx="4282984" cy="3511943"/>
          </a:xfrm>
        </p:spPr>
        <p:txBody>
          <a:bodyPr vert="horz" lIns="91440" tIns="45720" rIns="91440" bIns="45720" rtlCol="0" anchor="ctr">
            <a:normAutofit/>
          </a:bodyPr>
          <a:lstStyle/>
          <a:p>
            <a:r>
              <a:rPr lang="en-US" sz="1800">
                <a:ea typeface="+mn-lt"/>
                <a:cs typeface="+mn-lt"/>
              </a:rPr>
              <a:t>Used to continue loop.</a:t>
            </a:r>
          </a:p>
          <a:p>
            <a:r>
              <a:rPr lang="en-US" sz="1800">
                <a:ea typeface="+mn-lt"/>
                <a:cs typeface="+mn-lt"/>
              </a:rPr>
              <a:t> It continues the current flow of the program and skips the remaining code at specified condition. In case of inner loop, it continues only inner loop.</a:t>
            </a:r>
            <a:endParaRPr lang="en-US" sz="1800">
              <a:cs typeface="Calibri"/>
            </a:endParaRPr>
          </a:p>
        </p:txBody>
      </p:sp>
      <p:sp>
        <p:nvSpPr>
          <p:cNvPr id="36" name="Rectangle 2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Diagram&#10;&#10;Description automatically generated">
            <a:extLst>
              <a:ext uri="{FF2B5EF4-FFF2-40B4-BE49-F238E27FC236}">
                <a16:creationId xmlns:a16="http://schemas.microsoft.com/office/drawing/2014/main" id="{8CE48F6C-58F8-01E1-7E34-112377EBA956}"/>
              </a:ext>
            </a:extLst>
          </p:cNvPr>
          <p:cNvPicPr>
            <a:picLocks noChangeAspect="1"/>
          </p:cNvPicPr>
          <p:nvPr/>
        </p:nvPicPr>
        <p:blipFill>
          <a:blip r:embed="rId2"/>
          <a:stretch>
            <a:fillRect/>
          </a:stretch>
        </p:blipFill>
        <p:spPr>
          <a:xfrm>
            <a:off x="7000769" y="650494"/>
            <a:ext cx="3601956" cy="5324142"/>
          </a:xfrm>
          <a:prstGeom prst="rect">
            <a:avLst/>
          </a:prstGeom>
        </p:spPr>
      </p:pic>
    </p:spTree>
    <p:extLst>
      <p:ext uri="{BB962C8B-B14F-4D97-AF65-F5344CB8AC3E}">
        <p14:creationId xmlns:p14="http://schemas.microsoft.com/office/powerpoint/2010/main" val="1594988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4" name="Rectangle 2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DDAFC5-96D9-FF13-E5C1-544BEAA2631E}"/>
              </a:ext>
            </a:extLst>
          </p:cNvPr>
          <p:cNvSpPr>
            <a:spLocks noGrp="1"/>
          </p:cNvSpPr>
          <p:nvPr>
            <p:ph type="title"/>
          </p:nvPr>
        </p:nvSpPr>
        <p:spPr>
          <a:xfrm>
            <a:off x="1043631" y="809898"/>
            <a:ext cx="9942716" cy="1554480"/>
          </a:xfrm>
        </p:spPr>
        <p:txBody>
          <a:bodyPr anchor="ctr">
            <a:normAutofit/>
          </a:bodyPr>
          <a:lstStyle/>
          <a:p>
            <a:r>
              <a:rPr lang="en-US" sz="4800">
                <a:ea typeface="+mj-lt"/>
                <a:cs typeface="+mj-lt"/>
              </a:rPr>
              <a:t>Program Execution</a:t>
            </a:r>
            <a:endParaRPr lang="en-US" sz="4800"/>
          </a:p>
        </p:txBody>
      </p:sp>
      <p:sp>
        <p:nvSpPr>
          <p:cNvPr id="3" name="Content Placeholder 2">
            <a:extLst>
              <a:ext uri="{FF2B5EF4-FFF2-40B4-BE49-F238E27FC236}">
                <a16:creationId xmlns:a16="http://schemas.microsoft.com/office/drawing/2014/main" id="{F1E43F39-392C-8BBC-2E07-B1DFF6D79BA3}"/>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a:ea typeface="+mn-lt"/>
                <a:cs typeface="+mn-lt"/>
              </a:rPr>
              <a:t>Steps taken by the CPU to run a program (instructions are in machine language):</a:t>
            </a:r>
            <a:endParaRPr lang="en-US" sz="2400">
              <a:cs typeface="Calibri"/>
            </a:endParaRPr>
          </a:p>
          <a:p>
            <a:pPr lvl="1"/>
            <a:r>
              <a:rPr lang="en-US">
                <a:ea typeface="+mn-lt"/>
                <a:cs typeface="+mn-lt"/>
              </a:rPr>
              <a:t>Fetch an instruction</a:t>
            </a:r>
            <a:endParaRPr lang="en-US">
              <a:cs typeface="Calibri"/>
            </a:endParaRPr>
          </a:p>
          <a:p>
            <a:pPr lvl="1"/>
            <a:r>
              <a:rPr lang="en-US">
                <a:ea typeface="+mn-lt"/>
                <a:cs typeface="+mn-lt"/>
              </a:rPr>
              <a:t>Decode (interpret) the instruction</a:t>
            </a:r>
            <a:endParaRPr lang="en-US">
              <a:cs typeface="Calibri"/>
            </a:endParaRPr>
          </a:p>
          <a:p>
            <a:pPr lvl="1"/>
            <a:r>
              <a:rPr lang="en-US">
                <a:ea typeface="+mn-lt"/>
                <a:cs typeface="+mn-lt"/>
              </a:rPr>
              <a:t>Retrieve data, if needed</a:t>
            </a:r>
            <a:endParaRPr lang="en-US">
              <a:cs typeface="Calibri"/>
            </a:endParaRPr>
          </a:p>
          <a:p>
            <a:pPr lvl="1"/>
            <a:r>
              <a:rPr lang="en-US">
                <a:ea typeface="+mn-lt"/>
                <a:cs typeface="+mn-lt"/>
              </a:rPr>
              <a:t>Execute (perform) actual processing</a:t>
            </a:r>
            <a:endParaRPr lang="en-US">
              <a:cs typeface="Calibri"/>
            </a:endParaRPr>
          </a:p>
          <a:p>
            <a:pPr lvl="1"/>
            <a:r>
              <a:rPr lang="en-US">
                <a:ea typeface="+mn-lt"/>
                <a:cs typeface="+mn-lt"/>
              </a:rPr>
              <a:t>Store the results, if needed</a:t>
            </a:r>
            <a:endParaRPr lang="en-US">
              <a:cs typeface="Calibri"/>
            </a:endParaRPr>
          </a:p>
          <a:p>
            <a:endParaRPr lang="en-US" sz="2400">
              <a:cs typeface="Calibri"/>
            </a:endParaRPr>
          </a:p>
        </p:txBody>
      </p:sp>
      <p:cxnSp>
        <p:nvCxnSpPr>
          <p:cNvPr id="30" name="Straight Connector 2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646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32">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34">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36" name="Rectangle 35">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53" name="Rectangle 38">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670D1E-F788-09F2-E7C0-A59E2C6E602C}"/>
              </a:ext>
            </a:extLst>
          </p:cNvPr>
          <p:cNvSpPr>
            <a:spLocks noGrp="1"/>
          </p:cNvSpPr>
          <p:nvPr>
            <p:ph type="title"/>
          </p:nvPr>
        </p:nvSpPr>
        <p:spPr>
          <a:xfrm>
            <a:off x="1153618" y="1239927"/>
            <a:ext cx="4008586" cy="4680583"/>
          </a:xfrm>
        </p:spPr>
        <p:txBody>
          <a:bodyPr anchor="ctr">
            <a:normAutofit/>
          </a:bodyPr>
          <a:lstStyle/>
          <a:p>
            <a:r>
              <a:rPr lang="en-US" sz="5200">
                <a:ea typeface="+mj-lt"/>
                <a:cs typeface="+mj-lt"/>
              </a:rPr>
              <a:t>Program Errors</a:t>
            </a:r>
          </a:p>
        </p:txBody>
      </p:sp>
      <p:sp>
        <p:nvSpPr>
          <p:cNvPr id="3" name="Content Placeholder 2">
            <a:extLst>
              <a:ext uri="{FF2B5EF4-FFF2-40B4-BE49-F238E27FC236}">
                <a16:creationId xmlns:a16="http://schemas.microsoft.com/office/drawing/2014/main" id="{58555DB5-FEBF-7874-ACBC-B6D30A2B0C02}"/>
              </a:ext>
            </a:extLst>
          </p:cNvPr>
          <p:cNvSpPr>
            <a:spLocks noGrp="1"/>
          </p:cNvSpPr>
          <p:nvPr>
            <p:ph idx="1"/>
          </p:nvPr>
        </p:nvSpPr>
        <p:spPr>
          <a:xfrm>
            <a:off x="6291923" y="1239927"/>
            <a:ext cx="4971824" cy="4680583"/>
          </a:xfrm>
        </p:spPr>
        <p:txBody>
          <a:bodyPr vert="horz" lIns="91440" tIns="45720" rIns="91440" bIns="45720" rtlCol="0" anchor="ctr">
            <a:normAutofit/>
          </a:bodyPr>
          <a:lstStyle/>
          <a:p>
            <a:pPr marL="0" indent="0">
              <a:buNone/>
            </a:pPr>
            <a:r>
              <a:rPr lang="en-US" sz="2000">
                <a:ea typeface="+mn-lt"/>
                <a:cs typeface="+mn-lt"/>
              </a:rPr>
              <a:t>•Syntax Errors:</a:t>
            </a:r>
            <a:endParaRPr lang="en-US" sz="2000">
              <a:cs typeface="Calibri" panose="020F0502020204030204"/>
            </a:endParaRPr>
          </a:p>
          <a:p>
            <a:pPr lvl="1"/>
            <a:r>
              <a:rPr lang="en-US" sz="2000">
                <a:ea typeface="+mn-lt"/>
                <a:cs typeface="+mn-lt"/>
              </a:rPr>
              <a:t>Errors in grammar of the language</a:t>
            </a:r>
            <a:endParaRPr lang="en-US" sz="2000">
              <a:cs typeface="Calibri" panose="020F0502020204030204"/>
            </a:endParaRPr>
          </a:p>
          <a:p>
            <a:endParaRPr lang="en-US" sz="2000">
              <a:ea typeface="+mn-lt"/>
              <a:cs typeface="+mn-lt"/>
            </a:endParaRPr>
          </a:p>
          <a:p>
            <a:pPr marL="0" indent="0">
              <a:buNone/>
            </a:pPr>
            <a:r>
              <a:rPr lang="en-US" sz="2000">
                <a:ea typeface="+mn-lt"/>
                <a:cs typeface="+mn-lt"/>
              </a:rPr>
              <a:t>•Runtime error:</a:t>
            </a:r>
            <a:endParaRPr lang="en-US" sz="2000">
              <a:cs typeface="Calibri" panose="020F0502020204030204"/>
            </a:endParaRPr>
          </a:p>
          <a:p>
            <a:pPr lvl="1"/>
            <a:r>
              <a:rPr lang="en-US" sz="2000">
                <a:ea typeface="+mn-lt"/>
                <a:cs typeface="+mn-lt"/>
              </a:rPr>
              <a:t>When there are no syntax errors, but the program can’t complete execution</a:t>
            </a:r>
            <a:endParaRPr lang="en-US" sz="2000">
              <a:cs typeface="Calibri"/>
            </a:endParaRPr>
          </a:p>
          <a:p>
            <a:pPr lvl="1"/>
            <a:r>
              <a:rPr lang="en-US" sz="2000">
                <a:ea typeface="+mn-lt"/>
                <a:cs typeface="+mn-lt"/>
              </a:rPr>
              <a:t>Divide by zero</a:t>
            </a:r>
            <a:endParaRPr lang="en-US" sz="2000">
              <a:cs typeface="Calibri"/>
            </a:endParaRPr>
          </a:p>
          <a:p>
            <a:pPr lvl="1"/>
            <a:r>
              <a:rPr lang="en-US" sz="2000">
                <a:ea typeface="+mn-lt"/>
                <a:cs typeface="+mn-lt"/>
              </a:rPr>
              <a:t>Invalid input data</a:t>
            </a:r>
            <a:endParaRPr lang="en-US" sz="2000">
              <a:cs typeface="Calibri" panose="020F0502020204030204"/>
            </a:endParaRPr>
          </a:p>
          <a:p>
            <a:endParaRPr lang="en-US" sz="2000">
              <a:ea typeface="+mn-lt"/>
              <a:cs typeface="+mn-lt"/>
            </a:endParaRPr>
          </a:p>
          <a:p>
            <a:pPr marL="0" indent="0">
              <a:buNone/>
            </a:pPr>
            <a:r>
              <a:rPr lang="en-US" sz="2000">
                <a:ea typeface="+mn-lt"/>
                <a:cs typeface="+mn-lt"/>
              </a:rPr>
              <a:t>•Logical errors:</a:t>
            </a:r>
            <a:endParaRPr lang="en-US" sz="2000">
              <a:cs typeface="Calibri" panose="020F0502020204030204"/>
            </a:endParaRPr>
          </a:p>
          <a:p>
            <a:pPr lvl="1"/>
            <a:r>
              <a:rPr lang="en-US" sz="2000">
                <a:ea typeface="+mn-lt"/>
                <a:cs typeface="+mn-lt"/>
              </a:rPr>
              <a:t>The program completes execution, but delivers incorrect results</a:t>
            </a:r>
            <a:endParaRPr lang="en-US" sz="2000">
              <a:cs typeface="Calibri"/>
            </a:endParaRPr>
          </a:p>
          <a:p>
            <a:pPr lvl="1"/>
            <a:r>
              <a:rPr lang="en-US" sz="2000">
                <a:ea typeface="+mn-lt"/>
                <a:cs typeface="+mn-lt"/>
              </a:rPr>
              <a:t>Incorrect usage of parentheses</a:t>
            </a:r>
            <a:endParaRPr lang="en-US" sz="2000">
              <a:cs typeface="Calibri"/>
            </a:endParaRPr>
          </a:p>
          <a:p>
            <a:endParaRPr lang="en-US" sz="2000">
              <a:cs typeface="Calibri"/>
            </a:endParaRPr>
          </a:p>
        </p:txBody>
      </p:sp>
    </p:spTree>
    <p:extLst>
      <p:ext uri="{BB962C8B-B14F-4D97-AF65-F5344CB8AC3E}">
        <p14:creationId xmlns:p14="http://schemas.microsoft.com/office/powerpoint/2010/main" val="4225831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9C53FE-262B-12A1-E3C4-48BCABF5E58C}"/>
              </a:ext>
            </a:extLst>
          </p:cNvPr>
          <p:cNvSpPr>
            <a:spLocks noGrp="1"/>
          </p:cNvSpPr>
          <p:nvPr>
            <p:ph type="title"/>
          </p:nvPr>
        </p:nvSpPr>
        <p:spPr>
          <a:xfrm>
            <a:off x="793662" y="386930"/>
            <a:ext cx="10066122" cy="1298448"/>
          </a:xfrm>
        </p:spPr>
        <p:txBody>
          <a:bodyPr anchor="b">
            <a:normAutofit/>
          </a:bodyPr>
          <a:lstStyle/>
          <a:p>
            <a:r>
              <a:rPr lang="en-US" sz="4800">
                <a:ea typeface="+mj-lt"/>
                <a:cs typeface="+mj-lt"/>
              </a:rPr>
              <a:t>Compilation</a:t>
            </a:r>
            <a:endParaRPr lang="en-US" sz="4800"/>
          </a:p>
        </p:txBody>
      </p:sp>
      <p:sp>
        <p:nvSpPr>
          <p:cNvPr id="48" name="Rectangle 4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A478AD-8563-AA89-0224-2AF82427F419}"/>
              </a:ext>
            </a:extLst>
          </p:cNvPr>
          <p:cNvSpPr>
            <a:spLocks noGrp="1"/>
          </p:cNvSpPr>
          <p:nvPr>
            <p:ph idx="1"/>
          </p:nvPr>
        </p:nvSpPr>
        <p:spPr>
          <a:xfrm>
            <a:off x="793661" y="2599509"/>
            <a:ext cx="4530898" cy="3639450"/>
          </a:xfrm>
        </p:spPr>
        <p:txBody>
          <a:bodyPr vert="horz" lIns="91440" tIns="45720" rIns="91440" bIns="45720" rtlCol="0" anchor="ctr">
            <a:normAutofit/>
          </a:bodyPr>
          <a:lstStyle/>
          <a:p>
            <a:r>
              <a:rPr lang="en-US" sz="2000">
                <a:ea typeface="+mn-lt"/>
                <a:cs typeface="+mn-lt"/>
              </a:rPr>
              <a:t>Compiler translates source into target (a machine language program)</a:t>
            </a:r>
            <a:endParaRPr lang="en-US" sz="2000">
              <a:cs typeface="Calibri" panose="020F0502020204030204"/>
            </a:endParaRPr>
          </a:p>
          <a:p>
            <a:r>
              <a:rPr lang="en-US" sz="2000">
                <a:ea typeface="+mn-lt"/>
                <a:cs typeface="+mn-lt"/>
              </a:rPr>
              <a:t>Compiler goes away at execution time</a:t>
            </a:r>
            <a:endParaRPr lang="en-US" sz="2000"/>
          </a:p>
          <a:p>
            <a:r>
              <a:rPr lang="en-US" sz="2000">
                <a:ea typeface="+mn-lt"/>
                <a:cs typeface="+mn-lt"/>
              </a:rPr>
              <a:t>Compiler is itself a machine language program, presumably created by compiling some other high-level program</a:t>
            </a:r>
            <a:endParaRPr lang="en-US" sz="2000"/>
          </a:p>
          <a:p>
            <a:r>
              <a:rPr lang="en-US" sz="2000">
                <a:ea typeface="+mn-lt"/>
                <a:cs typeface="+mn-lt"/>
              </a:rPr>
              <a:t>Machine language, when written in a format understood by the OS is </a:t>
            </a:r>
            <a:r>
              <a:rPr lang="en-US" sz="2000" b="1">
                <a:ea typeface="+mn-lt"/>
                <a:cs typeface="+mn-lt"/>
              </a:rPr>
              <a:t>object code</a:t>
            </a:r>
            <a:endParaRPr lang="en-US" sz="2000"/>
          </a:p>
          <a:p>
            <a:endParaRPr lang="en-US" sz="2000">
              <a:cs typeface="Calibri"/>
            </a:endParaRPr>
          </a:p>
        </p:txBody>
      </p:sp>
      <p:pic>
        <p:nvPicPr>
          <p:cNvPr id="5" name="Picture 5">
            <a:extLst>
              <a:ext uri="{FF2B5EF4-FFF2-40B4-BE49-F238E27FC236}">
                <a16:creationId xmlns:a16="http://schemas.microsoft.com/office/drawing/2014/main" id="{3DC1BA7E-4F88-2E2E-6E7F-EE63A414BCD3}"/>
              </a:ext>
            </a:extLst>
          </p:cNvPr>
          <p:cNvPicPr>
            <a:picLocks noChangeAspect="1"/>
          </p:cNvPicPr>
          <p:nvPr/>
        </p:nvPicPr>
        <p:blipFill>
          <a:blip r:embed="rId2"/>
          <a:stretch>
            <a:fillRect/>
          </a:stretch>
        </p:blipFill>
        <p:spPr>
          <a:xfrm>
            <a:off x="5911532" y="3658965"/>
            <a:ext cx="5150277" cy="1364823"/>
          </a:xfrm>
          <a:prstGeom prst="rect">
            <a:avLst/>
          </a:prstGeom>
        </p:spPr>
      </p:pic>
      <p:sp>
        <p:nvSpPr>
          <p:cNvPr id="52" name="Rectangle 51">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7736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71A871-9429-185E-A2DB-87415D73EC43}"/>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a:cs typeface="Calibri Light"/>
              </a:rPr>
              <a:t>Interpretation</a:t>
            </a:r>
            <a:endParaRPr lang="en-US" sz="3600" kern="1200">
              <a:solidFill>
                <a:schemeClr val="tx1"/>
              </a:solidFill>
              <a:latin typeface="+mj-lt"/>
              <a:ea typeface="+mj-ea"/>
              <a:cs typeface="+mj-cs"/>
            </a:endParaRPr>
          </a:p>
          <a:p>
            <a:endParaRPr lang="en-US">
              <a:cs typeface="Calibri Light"/>
            </a:endParaRP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049BC3D-43D1-76D0-2620-F3643D90C1E7}"/>
              </a:ext>
            </a:extLst>
          </p:cNvPr>
          <p:cNvSpPr txBox="1"/>
          <p:nvPr/>
        </p:nvSpPr>
        <p:spPr>
          <a:xfrm>
            <a:off x="645066" y="2031101"/>
            <a:ext cx="4282984" cy="351194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t>The interpreter stays around during execution</a:t>
            </a:r>
          </a:p>
          <a:p>
            <a:pPr indent="-228600">
              <a:lnSpc>
                <a:spcPct val="90000"/>
              </a:lnSpc>
              <a:spcAft>
                <a:spcPts val="600"/>
              </a:spcAft>
              <a:buFont typeface="Arial" panose="020B0604020202020204" pitchFamily="34" charset="0"/>
              <a:buChar char="•"/>
            </a:pPr>
            <a:r>
              <a:rPr lang="en-US"/>
              <a:t>It reads and executes statements one at a time</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450C153A-9D2B-C2C3-6469-9EC28C6E32EB}"/>
              </a:ext>
            </a:extLst>
          </p:cNvPr>
          <p:cNvPicPr>
            <a:picLocks noGrp="1" noChangeAspect="1"/>
          </p:cNvPicPr>
          <p:nvPr>
            <p:ph idx="1"/>
          </p:nvPr>
        </p:nvPicPr>
        <p:blipFill>
          <a:blip r:embed="rId2"/>
          <a:stretch>
            <a:fillRect/>
          </a:stretch>
        </p:blipFill>
        <p:spPr>
          <a:xfrm>
            <a:off x="5987738" y="2179926"/>
            <a:ext cx="5628018" cy="2265277"/>
          </a:xfrm>
          <a:prstGeom prst="rect">
            <a:avLst/>
          </a:prstGeom>
        </p:spPr>
      </p:pic>
    </p:spTree>
    <p:extLst>
      <p:ext uri="{BB962C8B-B14F-4D97-AF65-F5344CB8AC3E}">
        <p14:creationId xmlns:p14="http://schemas.microsoft.com/office/powerpoint/2010/main" val="1451403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4" name="Rectangle 2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DDAFC5-96D9-FF13-E5C1-544BEAA2631E}"/>
              </a:ext>
            </a:extLst>
          </p:cNvPr>
          <p:cNvSpPr>
            <a:spLocks noGrp="1"/>
          </p:cNvSpPr>
          <p:nvPr>
            <p:ph type="title"/>
          </p:nvPr>
        </p:nvSpPr>
        <p:spPr>
          <a:xfrm>
            <a:off x="1043631" y="809898"/>
            <a:ext cx="9942716" cy="1554480"/>
          </a:xfrm>
        </p:spPr>
        <p:txBody>
          <a:bodyPr anchor="ctr">
            <a:normAutofit/>
          </a:bodyPr>
          <a:lstStyle/>
          <a:p>
            <a:r>
              <a:rPr lang="en-US" sz="4800">
                <a:ea typeface="+mj-lt"/>
                <a:cs typeface="+mj-lt"/>
              </a:rPr>
              <a:t>Compilation vs Interpretation</a:t>
            </a:r>
          </a:p>
          <a:p>
            <a:endParaRPr lang="en-US" sz="4800">
              <a:cs typeface="Calibri Light"/>
            </a:endParaRPr>
          </a:p>
        </p:txBody>
      </p:sp>
      <p:sp>
        <p:nvSpPr>
          <p:cNvPr id="3" name="Content Placeholder 2">
            <a:extLst>
              <a:ext uri="{FF2B5EF4-FFF2-40B4-BE49-F238E27FC236}">
                <a16:creationId xmlns:a16="http://schemas.microsoft.com/office/drawing/2014/main" id="{F1E43F39-392C-8BBC-2E07-B1DFF6D79BA3}"/>
              </a:ext>
            </a:extLst>
          </p:cNvPr>
          <p:cNvSpPr>
            <a:spLocks noGrp="1"/>
          </p:cNvSpPr>
          <p:nvPr>
            <p:ph idx="1"/>
          </p:nvPr>
        </p:nvSpPr>
        <p:spPr>
          <a:xfrm>
            <a:off x="1045028" y="3017522"/>
            <a:ext cx="9941319" cy="3124658"/>
          </a:xfrm>
        </p:spPr>
        <p:txBody>
          <a:bodyPr vert="horz" lIns="91440" tIns="45720" rIns="91440" bIns="45720" rtlCol="0" anchor="ctr">
            <a:normAutofit fontScale="70000" lnSpcReduction="20000"/>
          </a:bodyPr>
          <a:lstStyle/>
          <a:p>
            <a:pPr marL="0" indent="0">
              <a:buNone/>
            </a:pPr>
            <a:r>
              <a:rPr lang="en-US" sz="2400">
                <a:ea typeface="+mn-lt"/>
                <a:cs typeface="+mn-lt"/>
              </a:rPr>
              <a:t>• Compilation:</a:t>
            </a:r>
          </a:p>
          <a:p>
            <a:pPr lvl="1"/>
            <a:r>
              <a:rPr lang="en-US">
                <a:ea typeface="+mn-lt"/>
                <a:cs typeface="+mn-lt"/>
              </a:rPr>
              <a:t>Syntax errors caught before running </a:t>
            </a:r>
            <a:r>
              <a:rPr lang="en-US" sz="2400">
                <a:ea typeface="+mn-lt"/>
                <a:cs typeface="+mn-lt"/>
              </a:rPr>
              <a:t>the program</a:t>
            </a:r>
          </a:p>
          <a:p>
            <a:pPr lvl="1"/>
            <a:r>
              <a:rPr lang="en-US">
                <a:ea typeface="+mn-lt"/>
                <a:cs typeface="+mn-lt"/>
              </a:rPr>
              <a:t>Better performance</a:t>
            </a:r>
          </a:p>
          <a:p>
            <a:pPr lvl="1"/>
            <a:r>
              <a:rPr lang="en-US">
                <a:ea typeface="+mn-lt"/>
                <a:cs typeface="+mn-lt"/>
              </a:rPr>
              <a:t>Decisions made once, at compile time</a:t>
            </a:r>
          </a:p>
          <a:p>
            <a:endParaRPr lang="en-US">
              <a:ea typeface="+mn-lt"/>
              <a:cs typeface="+mn-lt"/>
            </a:endParaRPr>
          </a:p>
          <a:p>
            <a:r>
              <a:rPr lang="en-US">
                <a:ea typeface="+mn-lt"/>
                <a:cs typeface="+mn-lt"/>
              </a:rPr>
              <a:t>Interpretation:</a:t>
            </a:r>
          </a:p>
          <a:p>
            <a:pPr lvl="1"/>
            <a:r>
              <a:rPr lang="en-US">
                <a:ea typeface="+mn-lt"/>
                <a:cs typeface="+mn-lt"/>
              </a:rPr>
              <a:t>Better diagnostics (error messages)</a:t>
            </a:r>
          </a:p>
          <a:p>
            <a:pPr lvl="1"/>
            <a:r>
              <a:rPr lang="en-US">
                <a:ea typeface="+mn-lt"/>
                <a:cs typeface="+mn-lt"/>
              </a:rPr>
              <a:t>More flexibility</a:t>
            </a:r>
          </a:p>
          <a:p>
            <a:pPr lvl="1"/>
            <a:r>
              <a:rPr lang="en-US">
                <a:ea typeface="+mn-lt"/>
                <a:cs typeface="+mn-lt"/>
              </a:rPr>
              <a:t>Supports</a:t>
            </a:r>
            <a:r>
              <a:rPr lang="en-US" b="1">
                <a:ea typeface="+mn-lt"/>
                <a:cs typeface="+mn-lt"/>
              </a:rPr>
              <a:t> late binding  </a:t>
            </a:r>
            <a:r>
              <a:rPr lang="en-US">
                <a:ea typeface="+mn-lt"/>
                <a:cs typeface="+mn-lt"/>
              </a:rPr>
              <a:t>(delaying decisions about program implementation until runtime) </a:t>
            </a:r>
          </a:p>
          <a:p>
            <a:pPr lvl="1"/>
            <a:r>
              <a:rPr lang="en-US">
                <a:ea typeface="+mn-lt"/>
                <a:cs typeface="+mn-lt"/>
              </a:rPr>
              <a:t>Can better cope with PLs where type and size of variables depend on input</a:t>
            </a:r>
          </a:p>
          <a:p>
            <a:pPr lvl="1"/>
            <a:r>
              <a:rPr lang="en-US">
                <a:ea typeface="+mn-lt"/>
                <a:cs typeface="+mn-lt"/>
              </a:rPr>
              <a:t>Supports creation/modification of program code on the fly (e.g. Lisp, Prolog)</a:t>
            </a:r>
          </a:p>
          <a:p>
            <a:endParaRPr lang="en-US">
              <a:ea typeface="+mn-lt"/>
              <a:cs typeface="+mn-lt"/>
            </a:endParaRPr>
          </a:p>
          <a:p>
            <a:endParaRPr lang="en-US" sz="2400">
              <a:cs typeface="Calibri"/>
            </a:endParaRPr>
          </a:p>
        </p:txBody>
      </p:sp>
      <p:cxnSp>
        <p:nvCxnSpPr>
          <p:cNvPr id="30" name="Straight Connector 2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861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B9F5B-9BD6-B478-781C-A881F2CADC69}"/>
              </a:ext>
            </a:extLst>
          </p:cNvPr>
          <p:cNvSpPr>
            <a:spLocks noGrp="1"/>
          </p:cNvSpPr>
          <p:nvPr>
            <p:ph type="title"/>
          </p:nvPr>
        </p:nvSpPr>
        <p:spPr/>
        <p:txBody>
          <a:bodyPr/>
          <a:lstStyle/>
          <a:p>
            <a:r>
              <a:rPr lang="en-US">
                <a:ea typeface="+mj-lt"/>
                <a:cs typeface="+mj-lt"/>
              </a:rPr>
              <a:t>Compilation vs. Interpretation</a:t>
            </a:r>
            <a:endParaRPr lang="en-US"/>
          </a:p>
        </p:txBody>
      </p:sp>
      <p:pic>
        <p:nvPicPr>
          <p:cNvPr id="4" name="Picture 4">
            <a:extLst>
              <a:ext uri="{FF2B5EF4-FFF2-40B4-BE49-F238E27FC236}">
                <a16:creationId xmlns:a16="http://schemas.microsoft.com/office/drawing/2014/main" id="{12045100-EE26-DA07-AD03-11E617666CEB}"/>
              </a:ext>
            </a:extLst>
          </p:cNvPr>
          <p:cNvPicPr>
            <a:picLocks noGrp="1" noChangeAspect="1"/>
          </p:cNvPicPr>
          <p:nvPr>
            <p:ph idx="1"/>
          </p:nvPr>
        </p:nvPicPr>
        <p:blipFill>
          <a:blip r:embed="rId2"/>
          <a:stretch>
            <a:fillRect/>
          </a:stretch>
        </p:blipFill>
        <p:spPr>
          <a:xfrm>
            <a:off x="2286000" y="2348706"/>
            <a:ext cx="7620000" cy="3305175"/>
          </a:xfrm>
        </p:spPr>
      </p:pic>
    </p:spTree>
    <p:extLst>
      <p:ext uri="{BB962C8B-B14F-4D97-AF65-F5344CB8AC3E}">
        <p14:creationId xmlns:p14="http://schemas.microsoft.com/office/powerpoint/2010/main" val="3462648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B63B68-2AE5-C9F0-8950-336F1086D925}"/>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100" kern="1200">
                <a:solidFill>
                  <a:schemeClr val="tx1"/>
                </a:solidFill>
                <a:latin typeface="+mj-lt"/>
                <a:ea typeface="+mj-ea"/>
                <a:cs typeface="+mj-cs"/>
              </a:rPr>
              <a:t>Compilation vs. Interpretation</a:t>
            </a:r>
          </a:p>
          <a:p>
            <a:r>
              <a:rPr lang="en-US" sz="3100" kern="1200">
                <a:solidFill>
                  <a:schemeClr val="tx1"/>
                </a:solidFill>
                <a:latin typeface="+mj-lt"/>
                <a:ea typeface="+mj-ea"/>
                <a:cs typeface="+mj-cs"/>
              </a:rPr>
              <a:t>(what it really says ?)</a:t>
            </a:r>
          </a:p>
        </p:txBody>
      </p:sp>
      <p:sp>
        <p:nvSpPr>
          <p:cNvPr id="24" name="Rectangle 2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03952C51-4B78-35ED-7EBE-A1C66E8EE9DC}"/>
              </a:ext>
            </a:extLst>
          </p:cNvPr>
          <p:cNvPicPr>
            <a:picLocks noChangeAspect="1"/>
          </p:cNvPicPr>
          <p:nvPr/>
        </p:nvPicPr>
        <p:blipFill rotWithShape="1">
          <a:blip r:embed="rId2"/>
          <a:srcRect t="5766" b="981"/>
          <a:stretch/>
        </p:blipFill>
        <p:spPr>
          <a:xfrm>
            <a:off x="545238" y="2045484"/>
            <a:ext cx="7608304" cy="2837988"/>
          </a:xfrm>
          <a:prstGeom prst="rect">
            <a:avLst/>
          </a:prstGeom>
        </p:spPr>
      </p:pic>
      <p:sp>
        <p:nvSpPr>
          <p:cNvPr id="28" name="Rectangle 27">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6E57E34-9963-B873-E95D-C0ADB41D5E91}"/>
              </a:ext>
            </a:extLst>
          </p:cNvPr>
          <p:cNvSpPr txBox="1"/>
          <p:nvPr/>
        </p:nvSpPr>
        <p:spPr>
          <a:xfrm>
            <a:off x="9403347" y="5553242"/>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800" b="1">
              <a:latin typeface="Arial"/>
              <a:cs typeface="Arial"/>
            </a:endParaRPr>
          </a:p>
        </p:txBody>
      </p:sp>
    </p:spTree>
    <p:extLst>
      <p:ext uri="{BB962C8B-B14F-4D97-AF65-F5344CB8AC3E}">
        <p14:creationId xmlns:p14="http://schemas.microsoft.com/office/powerpoint/2010/main" val="740309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B63B68-2AE5-C9F0-8950-336F1086D925}"/>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100" kern="1200">
                <a:solidFill>
                  <a:schemeClr val="tx1"/>
                </a:solidFill>
                <a:latin typeface="+mj-lt"/>
                <a:ea typeface="+mj-ea"/>
                <a:cs typeface="+mj-cs"/>
              </a:rPr>
              <a:t>Compilation vs. Interpretation</a:t>
            </a:r>
          </a:p>
          <a:p>
            <a:r>
              <a:rPr lang="en-US" sz="3100" kern="1200">
                <a:solidFill>
                  <a:schemeClr val="tx1"/>
                </a:solidFill>
                <a:latin typeface="+mj-lt"/>
                <a:ea typeface="+mj-ea"/>
                <a:cs typeface="+mj-cs"/>
              </a:rPr>
              <a:t>(what it really says ?)</a:t>
            </a:r>
          </a:p>
        </p:txBody>
      </p:sp>
      <p:sp>
        <p:nvSpPr>
          <p:cNvPr id="24" name="Rectangle 2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3A7E5D62-5EDA-9D78-AC10-F03E8912BF0C}"/>
              </a:ext>
            </a:extLst>
          </p:cNvPr>
          <p:cNvPicPr>
            <a:picLocks noChangeAspect="1"/>
          </p:cNvPicPr>
          <p:nvPr/>
        </p:nvPicPr>
        <p:blipFill>
          <a:blip r:embed="rId2"/>
          <a:stretch>
            <a:fillRect/>
          </a:stretch>
        </p:blipFill>
        <p:spPr>
          <a:xfrm>
            <a:off x="660400" y="1330330"/>
            <a:ext cx="6914147" cy="3675973"/>
          </a:xfrm>
          <a:prstGeom prst="rect">
            <a:avLst/>
          </a:prstGeom>
        </p:spPr>
      </p:pic>
    </p:spTree>
    <p:extLst>
      <p:ext uri="{BB962C8B-B14F-4D97-AF65-F5344CB8AC3E}">
        <p14:creationId xmlns:p14="http://schemas.microsoft.com/office/powerpoint/2010/main" val="1704807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49E2FC-3549-EABF-2919-E87E53A2AD5C}"/>
              </a:ext>
            </a:extLst>
          </p:cNvPr>
          <p:cNvSpPr>
            <a:spLocks noGrp="1"/>
          </p:cNvSpPr>
          <p:nvPr>
            <p:ph type="title"/>
          </p:nvPr>
        </p:nvSpPr>
        <p:spPr>
          <a:xfrm>
            <a:off x="566399" y="306720"/>
            <a:ext cx="10293385" cy="1378658"/>
          </a:xfrm>
        </p:spPr>
        <p:txBody>
          <a:bodyPr anchor="b">
            <a:normAutofit fontScale="90000"/>
          </a:bodyPr>
          <a:lstStyle/>
          <a:p>
            <a:r>
              <a:rPr lang="en-US" sz="4800">
                <a:cs typeface="Calibri Light"/>
              </a:rPr>
              <a:t>Compilation vs Interpretation</a:t>
            </a:r>
            <a:br>
              <a:rPr lang="en-US" sz="4800">
                <a:cs typeface="Calibri Light"/>
              </a:rPr>
            </a:br>
            <a:r>
              <a:rPr lang="en-US" sz="4800">
                <a:cs typeface="Calibri Light"/>
              </a:rPr>
              <a:t>(what it really says ?) </a:t>
            </a:r>
          </a:p>
        </p:txBody>
      </p:sp>
      <p:sp>
        <p:nvSpPr>
          <p:cNvPr id="25"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a:extLst>
              <a:ext uri="{FF2B5EF4-FFF2-40B4-BE49-F238E27FC236}">
                <a16:creationId xmlns:a16="http://schemas.microsoft.com/office/drawing/2014/main" id="{80913B0A-22FD-3085-3FC5-71BF994B8D3E}"/>
              </a:ext>
            </a:extLst>
          </p:cNvPr>
          <p:cNvPicPr>
            <a:picLocks noChangeAspect="1"/>
          </p:cNvPicPr>
          <p:nvPr/>
        </p:nvPicPr>
        <p:blipFill>
          <a:blip r:embed="rId2"/>
          <a:stretch>
            <a:fillRect/>
          </a:stretch>
        </p:blipFill>
        <p:spPr>
          <a:xfrm>
            <a:off x="242908" y="2658132"/>
            <a:ext cx="10549553" cy="3266885"/>
          </a:xfrm>
          <a:prstGeom prst="rect">
            <a:avLst/>
          </a:prstGeom>
          <a:effectLst>
            <a:outerShdw blurRad="406400" dist="317500" dir="5400000" sx="89000" sy="89000" rotWithShape="0">
              <a:prstClr val="black">
                <a:alpha val="15000"/>
              </a:prstClr>
            </a:outerShdw>
          </a:effectLst>
        </p:spPr>
      </p:pic>
    </p:spTree>
    <p:extLst>
      <p:ext uri="{BB962C8B-B14F-4D97-AF65-F5344CB8AC3E}">
        <p14:creationId xmlns:p14="http://schemas.microsoft.com/office/powerpoint/2010/main" val="4008469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E42565C-E3CC-4EF0-8093-88FCC788A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8027347"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03B43E-8091-7917-9AFA-84C81B9F82E5}"/>
              </a:ext>
            </a:extLst>
          </p:cNvPr>
          <p:cNvSpPr>
            <a:spLocks noGrp="1"/>
          </p:cNvSpPr>
          <p:nvPr>
            <p:ph type="title"/>
          </p:nvPr>
        </p:nvSpPr>
        <p:spPr>
          <a:xfrm>
            <a:off x="879620" y="1471351"/>
            <a:ext cx="7108911" cy="4016621"/>
          </a:xfrm>
        </p:spPr>
        <p:txBody>
          <a:bodyPr vert="horz" lIns="91440" tIns="45720" rIns="91440" bIns="45720" rtlCol="0" anchor="ctr">
            <a:normAutofit/>
          </a:bodyPr>
          <a:lstStyle/>
          <a:p>
            <a:r>
              <a:rPr lang="en-US" sz="6600" kern="1200">
                <a:solidFill>
                  <a:schemeClr val="tx1"/>
                </a:solidFill>
                <a:latin typeface="+mj-lt"/>
                <a:ea typeface="+mj-ea"/>
                <a:cs typeface="+mj-cs"/>
              </a:rPr>
              <a:t>Objectives </a:t>
            </a:r>
          </a:p>
        </p:txBody>
      </p:sp>
      <p:sp>
        <p:nvSpPr>
          <p:cNvPr id="29" name="Rectangle 28">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5886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4" name="Rectangle 2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DDAFC5-96D9-FF13-E5C1-544BEAA2631E}"/>
              </a:ext>
            </a:extLst>
          </p:cNvPr>
          <p:cNvSpPr>
            <a:spLocks noGrp="1"/>
          </p:cNvSpPr>
          <p:nvPr>
            <p:ph type="title"/>
          </p:nvPr>
        </p:nvSpPr>
        <p:spPr>
          <a:xfrm>
            <a:off x="1043631" y="809898"/>
            <a:ext cx="9942716" cy="1554480"/>
          </a:xfrm>
        </p:spPr>
        <p:txBody>
          <a:bodyPr anchor="ctr">
            <a:normAutofit/>
          </a:bodyPr>
          <a:lstStyle/>
          <a:p>
            <a:r>
              <a:rPr lang="en-US" sz="4800" b="1">
                <a:ea typeface="+mj-lt"/>
                <a:cs typeface="+mj-lt"/>
              </a:rPr>
              <a:t>Just-in-time compilation</a:t>
            </a:r>
            <a:endParaRPr lang="en-US" sz="4800">
              <a:ea typeface="+mj-lt"/>
              <a:cs typeface="+mj-lt"/>
            </a:endParaRPr>
          </a:p>
        </p:txBody>
      </p:sp>
      <p:sp>
        <p:nvSpPr>
          <p:cNvPr id="3" name="Content Placeholder 2">
            <a:extLst>
              <a:ext uri="{FF2B5EF4-FFF2-40B4-BE49-F238E27FC236}">
                <a16:creationId xmlns:a16="http://schemas.microsoft.com/office/drawing/2014/main" id="{F1E43F39-392C-8BBC-2E07-B1DFF6D79BA3}"/>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a:ea typeface="+mn-lt"/>
                <a:cs typeface="+mn-lt"/>
              </a:rPr>
              <a:t>The basic idea was this: Since compilers have godly powers of optimization, and seeing as compiled code is so much faster than interpreted code, why not just compile everything? </a:t>
            </a:r>
          </a:p>
          <a:p>
            <a:r>
              <a:rPr lang="en-US" sz="2400">
                <a:ea typeface="+mn-lt"/>
                <a:cs typeface="+mn-lt"/>
              </a:rPr>
              <a:t>The trick is to compile is </a:t>
            </a:r>
            <a:r>
              <a:rPr lang="en-US" sz="2400" i="1">
                <a:ea typeface="+mn-lt"/>
                <a:cs typeface="+mn-lt"/>
              </a:rPr>
              <a:t>just before you run it</a:t>
            </a:r>
            <a:r>
              <a:rPr lang="en-US" sz="2400">
                <a:ea typeface="+mn-lt"/>
                <a:cs typeface="+mn-lt"/>
              </a:rPr>
              <a:t>. That way there’s no problem with compatibility, because your code is compiled on the same computer that’s going to run it.</a:t>
            </a:r>
          </a:p>
          <a:p>
            <a:pPr marL="0" indent="0">
              <a:buNone/>
            </a:pPr>
            <a:endParaRPr lang="en-US" sz="2400">
              <a:cs typeface="Calibri"/>
            </a:endParaRPr>
          </a:p>
        </p:txBody>
      </p:sp>
      <p:cxnSp>
        <p:nvCxnSpPr>
          <p:cNvPr id="30" name="Straight Connector 2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4940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4" name="Rectangle 2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DDAFC5-96D9-FF13-E5C1-544BEAA2631E}"/>
              </a:ext>
            </a:extLst>
          </p:cNvPr>
          <p:cNvSpPr>
            <a:spLocks noGrp="1"/>
          </p:cNvSpPr>
          <p:nvPr>
            <p:ph type="title"/>
          </p:nvPr>
        </p:nvSpPr>
        <p:spPr>
          <a:xfrm>
            <a:off x="1043631" y="809898"/>
            <a:ext cx="9942716" cy="1554480"/>
          </a:xfrm>
        </p:spPr>
        <p:txBody>
          <a:bodyPr anchor="ctr">
            <a:normAutofit/>
          </a:bodyPr>
          <a:lstStyle/>
          <a:p>
            <a:r>
              <a:rPr lang="en-US" sz="4800" b="1">
                <a:ea typeface="+mj-lt"/>
                <a:cs typeface="+mj-lt"/>
              </a:rPr>
              <a:t>Just-in-time compilation</a:t>
            </a:r>
            <a:endParaRPr lang="en-US" sz="4800">
              <a:ea typeface="+mj-lt"/>
              <a:cs typeface="+mj-lt"/>
            </a:endParaRPr>
          </a:p>
        </p:txBody>
      </p:sp>
      <p:sp>
        <p:nvSpPr>
          <p:cNvPr id="3" name="Content Placeholder 2">
            <a:extLst>
              <a:ext uri="{FF2B5EF4-FFF2-40B4-BE49-F238E27FC236}">
                <a16:creationId xmlns:a16="http://schemas.microsoft.com/office/drawing/2014/main" id="{F1E43F39-392C-8BBC-2E07-B1DFF6D79BA3}"/>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a:ea typeface="+mn-lt"/>
                <a:cs typeface="+mn-lt"/>
              </a:rPr>
              <a:t>JIT really took off with Java. Later on, it was used for the .NET family of languages (like C# and VB.NET). On both these platforms, there are actually </a:t>
            </a:r>
            <a:r>
              <a:rPr lang="en-US" sz="2400" i="1">
                <a:ea typeface="+mn-lt"/>
                <a:cs typeface="+mn-lt"/>
              </a:rPr>
              <a:t>two</a:t>
            </a:r>
            <a:r>
              <a:rPr lang="en-US" sz="2400">
                <a:ea typeface="+mn-lt"/>
                <a:cs typeface="+mn-lt"/>
              </a:rPr>
              <a:t> compilation steps:</a:t>
            </a:r>
            <a:endParaRPr lang="en-US"/>
          </a:p>
          <a:p>
            <a:r>
              <a:rPr lang="en-US" sz="2400">
                <a:ea typeface="+mn-lt"/>
                <a:cs typeface="+mn-lt"/>
              </a:rPr>
              <a:t>The first step turns your high-level code into medium-level code that’s somewhat optimized and much more compact. (In .NET, that medium-level code is called IL, for </a:t>
            </a:r>
            <a:r>
              <a:rPr lang="en-US" sz="2400" b="1">
                <a:ea typeface="+mn-lt"/>
                <a:cs typeface="+mn-lt"/>
                <a:hlinkClick r:id="rId2"/>
              </a:rPr>
              <a:t>Intermediate Language</a:t>
            </a:r>
            <a:r>
              <a:rPr lang="en-US" sz="2400">
                <a:ea typeface="+mn-lt"/>
                <a:cs typeface="+mn-lt"/>
              </a:rPr>
              <a:t>.)</a:t>
            </a:r>
            <a:endParaRPr lang="en-US"/>
          </a:p>
          <a:p>
            <a:r>
              <a:rPr lang="en-US" sz="2400">
                <a:ea typeface="+mn-lt"/>
                <a:cs typeface="+mn-lt"/>
              </a:rPr>
              <a:t>The second step is the JIT that turns your medium-level code into traditional low-level code. It takes place when you run the program.</a:t>
            </a:r>
            <a:endParaRPr lang="en-US">
              <a:ea typeface="+mn-lt"/>
              <a:cs typeface="+mn-lt"/>
            </a:endParaRPr>
          </a:p>
          <a:p>
            <a:endParaRPr lang="en-US" sz="2400">
              <a:cs typeface="Calibri"/>
            </a:endParaRPr>
          </a:p>
        </p:txBody>
      </p:sp>
      <p:cxnSp>
        <p:nvCxnSpPr>
          <p:cNvPr id="30" name="Straight Connector 2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90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6D5872A3-CFF8-4F36-8446-6F1B04585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7EC0934-1503-4296-A688-FC4E83E3F6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4813"/>
            <a:ext cx="7147352" cy="6333471"/>
            <a:chOff x="329184" y="-555662"/>
            <a:chExt cx="524256" cy="6333471"/>
          </a:xfrm>
        </p:grpSpPr>
        <p:cxnSp>
          <p:nvCxnSpPr>
            <p:cNvPr id="40" name="Straight Connector 39">
              <a:extLst>
                <a:ext uri="{FF2B5EF4-FFF2-40B4-BE49-F238E27FC236}">
                  <a16:creationId xmlns:a16="http://schemas.microsoft.com/office/drawing/2014/main" id="{0C528A17-D3E6-4463-8942-C4991C05B0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299B74AA-0D92-4B16-A6FE-030C4476E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555662"/>
              <a:ext cx="524256" cy="60877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a:extLst>
              <a:ext uri="{FF2B5EF4-FFF2-40B4-BE49-F238E27FC236}">
                <a16:creationId xmlns:a16="http://schemas.microsoft.com/office/drawing/2014/main" id="{5E2C537D-FECA-4C7F-A65B-F82518B3A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265180"/>
            <a:ext cx="10999072" cy="575157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2D75EC47-BCE5-0387-A80C-0B4B9B45F46C}"/>
              </a:ext>
            </a:extLst>
          </p:cNvPr>
          <p:cNvPicPr>
            <a:picLocks noChangeAspect="1"/>
          </p:cNvPicPr>
          <p:nvPr/>
        </p:nvPicPr>
        <p:blipFill>
          <a:blip r:embed="rId2"/>
          <a:stretch>
            <a:fillRect/>
          </a:stretch>
        </p:blipFill>
        <p:spPr>
          <a:xfrm>
            <a:off x="860926" y="778015"/>
            <a:ext cx="10617199" cy="4486496"/>
          </a:xfrm>
          <a:prstGeom prst="rect">
            <a:avLst/>
          </a:prstGeom>
        </p:spPr>
      </p:pic>
    </p:spTree>
    <p:extLst>
      <p:ext uri="{BB962C8B-B14F-4D97-AF65-F5344CB8AC3E}">
        <p14:creationId xmlns:p14="http://schemas.microsoft.com/office/powerpoint/2010/main" val="1137123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6A2A74-F6F7-514A-A5F8-B3A2C1A2B9B4}"/>
              </a:ext>
            </a:extLst>
          </p:cNvPr>
          <p:cNvSpPr>
            <a:spLocks noGrp="1"/>
          </p:cNvSpPr>
          <p:nvPr>
            <p:ph type="title"/>
          </p:nvPr>
        </p:nvSpPr>
        <p:spPr>
          <a:xfrm>
            <a:off x="1043631" y="809898"/>
            <a:ext cx="9942716" cy="1554480"/>
          </a:xfrm>
        </p:spPr>
        <p:txBody>
          <a:bodyPr anchor="ctr">
            <a:normAutofit/>
          </a:bodyPr>
          <a:lstStyle/>
          <a:p>
            <a:r>
              <a:rPr lang="en-US" sz="4800" b="1">
                <a:cs typeface="Calibri Light"/>
              </a:rPr>
              <a:t>Just-in-time compilation</a:t>
            </a:r>
            <a:endParaRPr lang="en-US" sz="4800">
              <a:ea typeface="+mj-lt"/>
              <a:cs typeface="+mj-lt"/>
            </a:endParaRPr>
          </a:p>
        </p:txBody>
      </p:sp>
      <p:sp>
        <p:nvSpPr>
          <p:cNvPr id="3" name="Content Placeholder 2">
            <a:extLst>
              <a:ext uri="{FF2B5EF4-FFF2-40B4-BE49-F238E27FC236}">
                <a16:creationId xmlns:a16="http://schemas.microsoft.com/office/drawing/2014/main" id="{39D8A4E0-1A9F-621F-2236-4B3605DE5912}"/>
              </a:ext>
            </a:extLst>
          </p:cNvPr>
          <p:cNvSpPr>
            <a:spLocks noGrp="1"/>
          </p:cNvSpPr>
          <p:nvPr>
            <p:ph idx="1"/>
          </p:nvPr>
        </p:nvSpPr>
        <p:spPr>
          <a:xfrm>
            <a:off x="1045028" y="3017522"/>
            <a:ext cx="9941319" cy="3124658"/>
          </a:xfrm>
        </p:spPr>
        <p:txBody>
          <a:bodyPr vert="horz" lIns="91440" tIns="45720" rIns="91440" bIns="45720" rtlCol="0" anchor="ctr">
            <a:normAutofit fontScale="92500" lnSpcReduction="10000"/>
          </a:bodyPr>
          <a:lstStyle/>
          <a:p>
            <a:endParaRPr lang="en-US" sz="2400"/>
          </a:p>
          <a:p>
            <a:r>
              <a:rPr lang="en-US">
                <a:ea typeface="+mn-lt"/>
                <a:cs typeface="+mn-lt"/>
              </a:rPr>
              <a:t>Often, these two compilation steps happen on different computers. </a:t>
            </a:r>
          </a:p>
          <a:p>
            <a:r>
              <a:rPr lang="en-US">
                <a:ea typeface="+mn-lt"/>
                <a:cs typeface="+mn-lt"/>
              </a:rPr>
              <a:t>For example, if it’s a desktop program, the high-to-medium step happens on your computer and the medium-to-low step happens on the user’s computer.</a:t>
            </a:r>
          </a:p>
          <a:p>
            <a:r>
              <a:rPr lang="en-US">
                <a:ea typeface="+mn-lt"/>
                <a:cs typeface="+mn-lt"/>
              </a:rPr>
              <a:t> If it’s a server-side web application, the high-to-medium step happens on your computer and the medium-to-low step happens on the web server.</a:t>
            </a:r>
            <a:endParaRPr lang="en-US">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389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9">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1">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23" name="Rectangle 22">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0" name="Rectangle 2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a:extLst>
              <a:ext uri="{FF2B5EF4-FFF2-40B4-BE49-F238E27FC236}">
                <a16:creationId xmlns:a16="http://schemas.microsoft.com/office/drawing/2014/main" id="{78D0F6E7-A173-8E0E-A69E-8747323E70CE}"/>
              </a:ext>
            </a:extLst>
          </p:cNvPr>
          <p:cNvPicPr>
            <a:picLocks noGrp="1" noChangeAspect="1"/>
          </p:cNvPicPr>
          <p:nvPr>
            <p:ph idx="1"/>
          </p:nvPr>
        </p:nvPicPr>
        <p:blipFill rotWithShape="1">
          <a:blip r:embed="rId2"/>
          <a:srcRect l="8662"/>
          <a:stretch/>
        </p:blipFill>
        <p:spPr>
          <a:xfrm>
            <a:off x="838200" y="704765"/>
            <a:ext cx="10628376" cy="5440003"/>
          </a:xfrm>
          <a:prstGeom prst="rect">
            <a:avLst/>
          </a:prstGeom>
        </p:spPr>
      </p:pic>
    </p:spTree>
    <p:extLst>
      <p:ext uri="{BB962C8B-B14F-4D97-AF65-F5344CB8AC3E}">
        <p14:creationId xmlns:p14="http://schemas.microsoft.com/office/powerpoint/2010/main" val="42542295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92A69D-586E-F672-3558-F25C748C4B39}"/>
              </a:ext>
            </a:extLst>
          </p:cNvPr>
          <p:cNvSpPr>
            <a:spLocks noGrp="1"/>
          </p:cNvSpPr>
          <p:nvPr>
            <p:ph type="title"/>
          </p:nvPr>
        </p:nvSpPr>
        <p:spPr>
          <a:xfrm>
            <a:off x="640080" y="325369"/>
            <a:ext cx="4368602" cy="1956841"/>
          </a:xfrm>
        </p:spPr>
        <p:txBody>
          <a:bodyPr anchor="b">
            <a:normAutofit/>
          </a:bodyPr>
          <a:lstStyle/>
          <a:p>
            <a:r>
              <a:rPr lang="en-US" sz="4600">
                <a:cs typeface="Calibri Light"/>
              </a:rPr>
              <a:t>How do you write a program?</a:t>
            </a:r>
            <a:endParaRPr lang="en-US" sz="4600"/>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8C6955-96CF-399D-E942-D7C65F29E25C}"/>
              </a:ext>
            </a:extLst>
          </p:cNvPr>
          <p:cNvSpPr>
            <a:spLocks noGrp="1"/>
          </p:cNvSpPr>
          <p:nvPr>
            <p:ph idx="1"/>
          </p:nvPr>
        </p:nvSpPr>
        <p:spPr>
          <a:xfrm>
            <a:off x="640080" y="2872899"/>
            <a:ext cx="4243589" cy="3320668"/>
          </a:xfrm>
        </p:spPr>
        <p:txBody>
          <a:bodyPr vert="horz" lIns="91440" tIns="45720" rIns="91440" bIns="45720" rtlCol="0" anchor="t">
            <a:normAutofit/>
          </a:bodyPr>
          <a:lstStyle/>
          <a:p>
            <a:r>
              <a:rPr lang="en-US" sz="2200">
                <a:cs typeface="Calibri"/>
              </a:rPr>
              <a:t>Decide what steps are needed to complete the task</a:t>
            </a:r>
            <a:endParaRPr lang="en-US" sz="2200"/>
          </a:p>
          <a:p>
            <a:r>
              <a:rPr lang="en-US" sz="2200">
                <a:cs typeface="Calibri"/>
              </a:rPr>
              <a:t>Write the steps in </a:t>
            </a:r>
            <a:r>
              <a:rPr lang="en-US" sz="2200" b="1">
                <a:cs typeface="Calibri"/>
              </a:rPr>
              <a:t>pseudocode</a:t>
            </a:r>
            <a:r>
              <a:rPr lang="en-US" sz="2200">
                <a:cs typeface="Calibri"/>
              </a:rPr>
              <a:t> or as a </a:t>
            </a:r>
            <a:r>
              <a:rPr lang="en-US" sz="2200" b="1">
                <a:cs typeface="Calibri"/>
              </a:rPr>
              <a:t>flowchart</a:t>
            </a:r>
          </a:p>
          <a:p>
            <a:r>
              <a:rPr lang="en-US" sz="2200">
                <a:cs typeface="Calibri"/>
              </a:rPr>
              <a:t>Tsanslate into the programming language</a:t>
            </a:r>
          </a:p>
          <a:p>
            <a:r>
              <a:rPr lang="en-US" sz="2200">
                <a:cs typeface="Calibri"/>
              </a:rPr>
              <a:t>Try out the program and</a:t>
            </a:r>
          </a:p>
          <a:p>
            <a:pPr marL="0" indent="0">
              <a:buNone/>
            </a:pPr>
            <a:r>
              <a:rPr lang="en-US" sz="2200">
                <a:cs typeface="Calibri"/>
              </a:rPr>
              <a:t>          </a:t>
            </a:r>
            <a:r>
              <a:rPr lang="en-US" sz="2200" b="1">
                <a:cs typeface="Calibri"/>
              </a:rPr>
              <a:t>debug</a:t>
            </a:r>
            <a:r>
              <a:rPr lang="en-US" sz="2200">
                <a:cs typeface="Calibri"/>
              </a:rPr>
              <a:t> it --&gt; Fix it</a:t>
            </a:r>
            <a:endParaRPr lang="en-US">
              <a:cs typeface="Calibri" panose="020F0502020204030204"/>
            </a:endParaRPr>
          </a:p>
        </p:txBody>
      </p:sp>
      <p:pic>
        <p:nvPicPr>
          <p:cNvPr id="5" name="Picture 4" descr="Pen placed on top of a signature line">
            <a:extLst>
              <a:ext uri="{FF2B5EF4-FFF2-40B4-BE49-F238E27FC236}">
                <a16:creationId xmlns:a16="http://schemas.microsoft.com/office/drawing/2014/main" id="{8ECA1794-5730-94D2-2CFE-CB486A02CE95}"/>
              </a:ext>
            </a:extLst>
          </p:cNvPr>
          <p:cNvPicPr>
            <a:picLocks noChangeAspect="1"/>
          </p:cNvPicPr>
          <p:nvPr/>
        </p:nvPicPr>
        <p:blipFill rotWithShape="1">
          <a:blip r:embed="rId2"/>
          <a:srcRect l="33048"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8743543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92A69D-586E-F672-3558-F25C748C4B39}"/>
              </a:ext>
            </a:extLst>
          </p:cNvPr>
          <p:cNvSpPr>
            <a:spLocks noGrp="1"/>
          </p:cNvSpPr>
          <p:nvPr>
            <p:ph type="title"/>
          </p:nvPr>
        </p:nvSpPr>
        <p:spPr>
          <a:xfrm>
            <a:off x="640080" y="325369"/>
            <a:ext cx="4368602" cy="1956841"/>
          </a:xfrm>
        </p:spPr>
        <p:txBody>
          <a:bodyPr anchor="b">
            <a:normAutofit/>
          </a:bodyPr>
          <a:lstStyle/>
          <a:p>
            <a:r>
              <a:rPr lang="en-US" sz="4600">
                <a:ea typeface="+mj-lt"/>
                <a:cs typeface="+mj-lt"/>
              </a:rPr>
              <a:t>Pseudocode</a:t>
            </a:r>
          </a:p>
          <a:p>
            <a:endParaRPr lang="en-US" sz="4600">
              <a:cs typeface="Calibri Light"/>
            </a:endParaRPr>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8C6955-96CF-399D-E942-D7C65F29E25C}"/>
              </a:ext>
            </a:extLst>
          </p:cNvPr>
          <p:cNvSpPr>
            <a:spLocks noGrp="1"/>
          </p:cNvSpPr>
          <p:nvPr>
            <p:ph idx="1"/>
          </p:nvPr>
        </p:nvSpPr>
        <p:spPr>
          <a:xfrm>
            <a:off x="640080" y="2872899"/>
            <a:ext cx="4243589" cy="3320668"/>
          </a:xfrm>
        </p:spPr>
        <p:txBody>
          <a:bodyPr vert="horz" lIns="91440" tIns="45720" rIns="91440" bIns="45720" rtlCol="0" anchor="t">
            <a:normAutofit/>
          </a:bodyPr>
          <a:lstStyle/>
          <a:p>
            <a:r>
              <a:rPr lang="en-US" sz="2200">
                <a:ea typeface="+mn-lt"/>
                <a:cs typeface="+mn-lt"/>
              </a:rPr>
              <a:t>List of steps written in English</a:t>
            </a:r>
          </a:p>
          <a:p>
            <a:r>
              <a:rPr lang="en-US" sz="2200">
                <a:ea typeface="+mn-lt"/>
                <a:cs typeface="+mn-lt"/>
              </a:rPr>
              <a:t>Like the instructions for a recipe</a:t>
            </a:r>
          </a:p>
          <a:p>
            <a:r>
              <a:rPr lang="en-US" sz="2200">
                <a:cs typeface="Calibri"/>
              </a:rPr>
              <a:t>Must be in the right sequence</a:t>
            </a:r>
          </a:p>
          <a:p>
            <a:pPr marL="0" indent="0">
              <a:buNone/>
            </a:pPr>
            <a:r>
              <a:rPr lang="en-US" sz="2200">
                <a:cs typeface="Calibri"/>
              </a:rPr>
              <a:t>(Imagine making coffee/tea/etc.)</a:t>
            </a:r>
          </a:p>
          <a:p>
            <a:endParaRPr lang="en-US" sz="2200">
              <a:cs typeface="Calibri"/>
            </a:endParaRPr>
          </a:p>
          <a:p>
            <a:endParaRPr lang="en-US" sz="2200">
              <a:cs typeface="Calibri"/>
            </a:endParaRPr>
          </a:p>
        </p:txBody>
      </p:sp>
      <p:pic>
        <p:nvPicPr>
          <p:cNvPr id="5" name="Picture 4" descr="Pen placed on top of a signature line">
            <a:extLst>
              <a:ext uri="{FF2B5EF4-FFF2-40B4-BE49-F238E27FC236}">
                <a16:creationId xmlns:a16="http://schemas.microsoft.com/office/drawing/2014/main" id="{8ECA1794-5730-94D2-2CFE-CB486A02CE95}"/>
              </a:ext>
            </a:extLst>
          </p:cNvPr>
          <p:cNvPicPr>
            <a:picLocks noChangeAspect="1"/>
          </p:cNvPicPr>
          <p:nvPr/>
        </p:nvPicPr>
        <p:blipFill rotWithShape="1">
          <a:blip r:embed="rId2"/>
          <a:srcRect l="33048"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724354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B36FD-967A-28EE-0676-554ABFA5A138}"/>
              </a:ext>
            </a:extLst>
          </p:cNvPr>
          <p:cNvSpPr>
            <a:spLocks noGrp="1"/>
          </p:cNvSpPr>
          <p:nvPr>
            <p:ph type="title"/>
          </p:nvPr>
        </p:nvSpPr>
        <p:spPr>
          <a:xfrm>
            <a:off x="524741" y="620392"/>
            <a:ext cx="3808268" cy="5504688"/>
          </a:xfrm>
        </p:spPr>
        <p:txBody>
          <a:bodyPr>
            <a:normAutofit/>
          </a:bodyPr>
          <a:lstStyle/>
          <a:p>
            <a:r>
              <a:rPr lang="en-US" sz="5600">
                <a:solidFill>
                  <a:schemeClr val="accent5"/>
                </a:solidFill>
                <a:cs typeface="Calibri Light"/>
              </a:rPr>
              <a:t>Sample Pseudocode</a:t>
            </a:r>
            <a:endParaRPr lang="en-US" sz="5600">
              <a:solidFill>
                <a:schemeClr val="accent5"/>
              </a:solidFill>
            </a:endParaRPr>
          </a:p>
        </p:txBody>
      </p:sp>
      <p:graphicFrame>
        <p:nvGraphicFramePr>
          <p:cNvPr id="5" name="Content Placeholder 2">
            <a:extLst>
              <a:ext uri="{FF2B5EF4-FFF2-40B4-BE49-F238E27FC236}">
                <a16:creationId xmlns:a16="http://schemas.microsoft.com/office/drawing/2014/main" id="{A446DE99-735E-014D-6B6B-CEBEC3722FBF}"/>
              </a:ext>
            </a:extLst>
          </p:cNvPr>
          <p:cNvGraphicFramePr>
            <a:graphicFrameLocks noGrp="1"/>
          </p:cNvGraphicFramePr>
          <p:nvPr>
            <p:ph idx="1"/>
            <p:extLst>
              <p:ext uri="{D42A27DB-BD31-4B8C-83A1-F6EECF244321}">
                <p14:modId xmlns:p14="http://schemas.microsoft.com/office/powerpoint/2010/main" val="3262112253"/>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8966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719D81-BD52-49A0-4244-4FBD91CF550D}"/>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How does a flowchart look like?</a:t>
            </a:r>
          </a:p>
        </p:txBody>
      </p:sp>
      <p:sp>
        <p:nvSpPr>
          <p:cNvPr id="6" name="Content Placeholder 5">
            <a:extLst>
              <a:ext uri="{FF2B5EF4-FFF2-40B4-BE49-F238E27FC236}">
                <a16:creationId xmlns:a16="http://schemas.microsoft.com/office/drawing/2014/main" id="{4464D8BE-AAB1-F7F9-DE6C-77F4CAAB9596}"/>
              </a:ext>
            </a:extLst>
          </p:cNvPr>
          <p:cNvSpPr>
            <a:spLocks noGrp="1"/>
          </p:cNvSpPr>
          <p:nvPr>
            <p:ph idx="1"/>
          </p:nvPr>
        </p:nvSpPr>
        <p:spPr>
          <a:xfrm>
            <a:off x="1113809" y="953037"/>
            <a:ext cx="4036333" cy="1709849"/>
          </a:xfrm>
        </p:spPr>
        <p:txBody>
          <a:bodyPr vert="horz" lIns="91440" tIns="45720" rIns="91440" bIns="45720" rtlCol="0" anchor="b">
            <a:normAutofit/>
          </a:bodyPr>
          <a:lstStyle/>
          <a:p>
            <a:pPr marL="0" indent="0">
              <a:buNone/>
            </a:pPr>
            <a:r>
              <a:rPr lang="en-US" sz="2000" kern="1200">
                <a:solidFill>
                  <a:schemeClr val="tx1"/>
                </a:solidFill>
                <a:latin typeface="+mn-lt"/>
                <a:ea typeface="+mn-ea"/>
                <a:cs typeface="+mn-cs"/>
              </a:rPr>
              <a:t>Pseudocode from the previous slide would like this as a flowchart</a:t>
            </a:r>
          </a:p>
        </p:txBody>
      </p:sp>
      <p:grpSp>
        <p:nvGrpSpPr>
          <p:cNvPr id="21" name="Group 2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2" name="Rectangle 2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a:extLst>
              <a:ext uri="{FF2B5EF4-FFF2-40B4-BE49-F238E27FC236}">
                <a16:creationId xmlns:a16="http://schemas.microsoft.com/office/drawing/2014/main" id="{50433F27-F606-4CCD-9987-B564302E317E}"/>
              </a:ext>
            </a:extLst>
          </p:cNvPr>
          <p:cNvPicPr>
            <a:picLocks noChangeAspect="1"/>
          </p:cNvPicPr>
          <p:nvPr/>
        </p:nvPicPr>
        <p:blipFill>
          <a:blip r:embed="rId2"/>
          <a:stretch>
            <a:fillRect/>
          </a:stretch>
        </p:blipFill>
        <p:spPr>
          <a:xfrm>
            <a:off x="6709947" y="666728"/>
            <a:ext cx="3961090" cy="5465791"/>
          </a:xfrm>
          <a:prstGeom prst="rect">
            <a:avLst/>
          </a:prstGeom>
        </p:spPr>
      </p:pic>
    </p:spTree>
    <p:extLst>
      <p:ext uri="{BB962C8B-B14F-4D97-AF65-F5344CB8AC3E}">
        <p14:creationId xmlns:p14="http://schemas.microsoft.com/office/powerpoint/2010/main" val="1086806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3">
            <a:extLst>
              <a:ext uri="{FF2B5EF4-FFF2-40B4-BE49-F238E27FC236}">
                <a16:creationId xmlns:a16="http://schemas.microsoft.com/office/drawing/2014/main" id="{50CEED20-A22C-4FC3-BC0E-F4FE53FDE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8BF7D5-6CDA-93F8-5986-C833CCECBDB5}"/>
              </a:ext>
            </a:extLst>
          </p:cNvPr>
          <p:cNvSpPr>
            <a:spLocks noGrp="1"/>
          </p:cNvSpPr>
          <p:nvPr>
            <p:ph type="title"/>
          </p:nvPr>
        </p:nvSpPr>
        <p:spPr>
          <a:xfrm>
            <a:off x="1113810" y="2825248"/>
            <a:ext cx="4036334" cy="2387600"/>
          </a:xfrm>
        </p:spPr>
        <p:txBody>
          <a:bodyPr vert="horz" lIns="91440" tIns="45720" rIns="91440" bIns="45720" rtlCol="0" anchor="t">
            <a:normAutofit/>
          </a:bodyPr>
          <a:lstStyle/>
          <a:p>
            <a:r>
              <a:rPr lang="en-US" sz="4600" kern="1200">
                <a:solidFill>
                  <a:schemeClr val="tx1"/>
                </a:solidFill>
                <a:latin typeface="+mj-lt"/>
                <a:ea typeface="+mj-ea"/>
                <a:cs typeface="+mj-cs"/>
              </a:rPr>
              <a:t>What are those </a:t>
            </a:r>
            <a:br>
              <a:rPr lang="en-US" sz="4600" kern="1200">
                <a:solidFill>
                  <a:schemeClr val="tx1"/>
                </a:solidFill>
                <a:latin typeface="+mj-lt"/>
                <a:ea typeface="+mj-ea"/>
                <a:cs typeface="+mj-cs"/>
              </a:rPr>
            </a:br>
            <a:r>
              <a:rPr lang="en-US" sz="4600" kern="1200">
                <a:solidFill>
                  <a:schemeClr val="tx1"/>
                </a:solidFill>
                <a:latin typeface="+mj-lt"/>
                <a:ea typeface="+mj-ea"/>
                <a:cs typeface="+mj-cs"/>
              </a:rPr>
              <a:t>funny symbols?</a:t>
            </a:r>
          </a:p>
        </p:txBody>
      </p:sp>
      <p:grpSp>
        <p:nvGrpSpPr>
          <p:cNvPr id="44" name="Group 3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849524"/>
            <a:ext cx="731521" cy="673460"/>
            <a:chOff x="3940602" y="308034"/>
            <a:chExt cx="2116791" cy="3428999"/>
          </a:xfrm>
          <a:solidFill>
            <a:schemeClr val="accent4"/>
          </a:solidFill>
        </p:grpSpPr>
        <p:sp>
          <p:nvSpPr>
            <p:cNvPr id="37" name="Rectangle 3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679732"/>
            <a:ext cx="600936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3A9A1236-B179-784A-3581-1221D1F31E17}"/>
              </a:ext>
            </a:extLst>
          </p:cNvPr>
          <p:cNvPicPr>
            <a:picLocks noChangeAspect="1"/>
          </p:cNvPicPr>
          <p:nvPr/>
        </p:nvPicPr>
        <p:blipFill rotWithShape="1">
          <a:blip r:embed="rId2"/>
          <a:srcRect l="3529" r="9"/>
          <a:stretch/>
        </p:blipFill>
        <p:spPr>
          <a:xfrm>
            <a:off x="5922492" y="1533656"/>
            <a:ext cx="5536001" cy="3716032"/>
          </a:xfrm>
          <a:prstGeom prst="rect">
            <a:avLst/>
          </a:prstGeom>
        </p:spPr>
      </p:pic>
      <p:sp>
        <p:nvSpPr>
          <p:cNvPr id="43" name="Rectangle 4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11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4081DD-D934-4E11-F3C7-C46A93E65010}"/>
              </a:ext>
            </a:extLst>
          </p:cNvPr>
          <p:cNvSpPr>
            <a:spLocks noGrp="1"/>
          </p:cNvSpPr>
          <p:nvPr>
            <p:ph type="title"/>
          </p:nvPr>
        </p:nvSpPr>
        <p:spPr>
          <a:xfrm>
            <a:off x="838200" y="365125"/>
            <a:ext cx="10515600" cy="1325563"/>
          </a:xfrm>
        </p:spPr>
        <p:txBody>
          <a:bodyPr>
            <a:normAutofit/>
          </a:bodyPr>
          <a:lstStyle/>
          <a:p>
            <a:r>
              <a:rPr lang="en-US" sz="4600">
                <a:solidFill>
                  <a:srgbClr val="FFFFFF"/>
                </a:solidFill>
                <a:cs typeface="Calibri Light"/>
              </a:rPr>
              <a:t>Objective</a:t>
            </a:r>
            <a:endParaRPr lang="en-US" sz="4600">
              <a:solidFill>
                <a:srgbClr val="FFFFFF"/>
              </a:solidFill>
            </a:endParaRPr>
          </a:p>
        </p:txBody>
      </p:sp>
      <p:graphicFrame>
        <p:nvGraphicFramePr>
          <p:cNvPr id="99" name="Content Placeholder 2">
            <a:extLst>
              <a:ext uri="{FF2B5EF4-FFF2-40B4-BE49-F238E27FC236}">
                <a16:creationId xmlns:a16="http://schemas.microsoft.com/office/drawing/2014/main" id="{B7B3AFCC-5D6E-C94A-C677-8E1365870155}"/>
              </a:ext>
            </a:extLst>
          </p:cNvPr>
          <p:cNvGraphicFramePr>
            <a:graphicFrameLocks noGrp="1"/>
          </p:cNvGraphicFramePr>
          <p:nvPr>
            <p:ph idx="1"/>
            <p:extLst>
              <p:ext uri="{D42A27DB-BD31-4B8C-83A1-F6EECF244321}">
                <p14:modId xmlns:p14="http://schemas.microsoft.com/office/powerpoint/2010/main" val="318854336"/>
              </p:ext>
            </p:extLst>
          </p:nvPr>
        </p:nvGraphicFramePr>
        <p:xfrm>
          <a:off x="838200" y="2438400"/>
          <a:ext cx="10515600" cy="3738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25707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2" name="Rectangle 2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728AA6-6FA1-F859-ED3D-143ADA72D1BE}"/>
              </a:ext>
            </a:extLst>
          </p:cNvPr>
          <p:cNvSpPr>
            <a:spLocks noGrp="1"/>
          </p:cNvSpPr>
          <p:nvPr>
            <p:ph type="title"/>
          </p:nvPr>
        </p:nvSpPr>
        <p:spPr>
          <a:xfrm>
            <a:off x="1043631" y="809898"/>
            <a:ext cx="9942716" cy="1554480"/>
          </a:xfrm>
        </p:spPr>
        <p:txBody>
          <a:bodyPr anchor="ctr">
            <a:normAutofit/>
          </a:bodyPr>
          <a:lstStyle/>
          <a:p>
            <a:r>
              <a:rPr lang="en-US" sz="4800">
                <a:cs typeface="Calibri Light"/>
              </a:rPr>
              <a:t>Elements Of A Program</a:t>
            </a:r>
            <a:endParaRPr lang="en-US" sz="4800"/>
          </a:p>
        </p:txBody>
      </p:sp>
      <p:sp>
        <p:nvSpPr>
          <p:cNvPr id="3" name="Content Placeholder 2">
            <a:extLst>
              <a:ext uri="{FF2B5EF4-FFF2-40B4-BE49-F238E27FC236}">
                <a16:creationId xmlns:a16="http://schemas.microsoft.com/office/drawing/2014/main" id="{4987DDB3-DC9B-4987-753B-4A821754AA3D}"/>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000">
                <a:cs typeface="Calibri"/>
              </a:rPr>
              <a:t>All languages have certain features in common. For example:</a:t>
            </a:r>
          </a:p>
          <a:p>
            <a:pPr lvl="1"/>
            <a:r>
              <a:rPr lang="en-US" sz="2000">
                <a:cs typeface="Calibri"/>
              </a:rPr>
              <a:t>Variables</a:t>
            </a:r>
          </a:p>
          <a:p>
            <a:pPr lvl="1"/>
            <a:r>
              <a:rPr lang="en-US" sz="2000">
                <a:cs typeface="Calibri"/>
              </a:rPr>
              <a:t>Commands/Syntax</a:t>
            </a:r>
          </a:p>
          <a:p>
            <a:pPr lvl="1"/>
            <a:r>
              <a:rPr lang="en-US" sz="2000">
                <a:cs typeface="Calibri"/>
              </a:rPr>
              <a:t>Loops</a:t>
            </a:r>
          </a:p>
          <a:p>
            <a:pPr lvl="1"/>
            <a:r>
              <a:rPr lang="en-US" sz="2000">
                <a:cs typeface="Calibri"/>
              </a:rPr>
              <a:t>Decision</a:t>
            </a:r>
          </a:p>
          <a:p>
            <a:pPr lvl="1"/>
            <a:r>
              <a:rPr lang="en-US" sz="2000">
                <a:cs typeface="Calibri"/>
              </a:rPr>
              <a:t>Functions</a:t>
            </a:r>
          </a:p>
          <a:p>
            <a:pPr lvl="1"/>
            <a:endParaRPr lang="en-US" sz="2000">
              <a:cs typeface="Calibri"/>
            </a:endParaRPr>
          </a:p>
          <a:p>
            <a:pPr lvl="1"/>
            <a:endParaRPr lang="en-US" sz="2000">
              <a:cs typeface="Calibri"/>
            </a:endParaRPr>
          </a:p>
          <a:p>
            <a:pPr marL="457200" lvl="1" indent="0">
              <a:buNone/>
            </a:pPr>
            <a:r>
              <a:rPr lang="en-US" sz="2000">
                <a:cs typeface="Calibri"/>
              </a:rPr>
              <a:t>Each programming language has a different set of rules about these features</a:t>
            </a:r>
          </a:p>
          <a:p>
            <a:pPr lvl="1"/>
            <a:endParaRPr lang="en-US" sz="2000">
              <a:cs typeface="Calibri"/>
            </a:endParaRPr>
          </a:p>
        </p:txBody>
      </p:sp>
      <p:cxnSp>
        <p:nvCxnSpPr>
          <p:cNvPr id="28" name="Straight Connector 2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0958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3110D-016A-897B-8200-AB6D6ACEF7D0}"/>
              </a:ext>
            </a:extLst>
          </p:cNvPr>
          <p:cNvSpPr>
            <a:spLocks noGrp="1"/>
          </p:cNvSpPr>
          <p:nvPr>
            <p:ph type="title"/>
          </p:nvPr>
        </p:nvSpPr>
        <p:spPr>
          <a:xfrm>
            <a:off x="1043631" y="809898"/>
            <a:ext cx="9942716" cy="1554480"/>
          </a:xfrm>
        </p:spPr>
        <p:txBody>
          <a:bodyPr anchor="ctr">
            <a:normAutofit/>
          </a:bodyPr>
          <a:lstStyle/>
          <a:p>
            <a:r>
              <a:rPr lang="en-US" sz="4800" b="1">
                <a:ea typeface="+mj-lt"/>
                <a:cs typeface="+mj-lt"/>
              </a:rPr>
              <a:t>Before C++, there was C</a:t>
            </a:r>
            <a:endParaRPr lang="en-US" sz="4800"/>
          </a:p>
        </p:txBody>
      </p:sp>
      <p:sp>
        <p:nvSpPr>
          <p:cNvPr id="3" name="Content Placeholder 2">
            <a:extLst>
              <a:ext uri="{FF2B5EF4-FFF2-40B4-BE49-F238E27FC236}">
                <a16:creationId xmlns:a16="http://schemas.microsoft.com/office/drawing/2014/main" id="{675D68DC-FDF8-5876-9765-112F70295F2D}"/>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a:ea typeface="+mn-lt"/>
                <a:cs typeface="+mn-lt"/>
              </a:rPr>
              <a:t>C language was developed in 1972 by Dennis Ritchie at Bell Telephone laboratories, primarily as a systems programming language (a language to write operating systems with). </a:t>
            </a:r>
          </a:p>
          <a:p>
            <a:r>
              <a:rPr lang="en-US" sz="2400">
                <a:ea typeface="+mn-lt"/>
                <a:cs typeface="+mn-lt"/>
              </a:rPr>
              <a:t>Ritchie’s primary goals were to produce a minimalistic language that was easy to compile, allowed efficient access to memory, produced efficient code, and was self-contained (not reliant on other programs).</a:t>
            </a:r>
            <a:endParaRPr lang="en-US" sz="240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6263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FF8954-4A33-F2C2-0CA1-A1A7EB951A15}"/>
              </a:ext>
            </a:extLst>
          </p:cNvPr>
          <p:cNvSpPr>
            <a:spLocks noGrp="1"/>
          </p:cNvSpPr>
          <p:nvPr>
            <p:ph type="title"/>
          </p:nvPr>
        </p:nvSpPr>
        <p:spPr>
          <a:xfrm>
            <a:off x="1043631" y="809898"/>
            <a:ext cx="9942716" cy="1554480"/>
          </a:xfrm>
        </p:spPr>
        <p:txBody>
          <a:bodyPr anchor="ctr">
            <a:normAutofit/>
          </a:bodyPr>
          <a:lstStyle/>
          <a:p>
            <a:r>
              <a:rPr lang="en-US" sz="4800" b="1">
                <a:cs typeface="Calibri Light"/>
              </a:rPr>
              <a:t>Before C++, there was C</a:t>
            </a:r>
            <a:endParaRPr lang="en-US" sz="4800">
              <a:ea typeface="+mj-lt"/>
              <a:cs typeface="+mj-lt"/>
            </a:endParaRPr>
          </a:p>
        </p:txBody>
      </p:sp>
      <p:sp>
        <p:nvSpPr>
          <p:cNvPr id="3" name="Content Placeholder 2">
            <a:extLst>
              <a:ext uri="{FF2B5EF4-FFF2-40B4-BE49-F238E27FC236}">
                <a16:creationId xmlns:a16="http://schemas.microsoft.com/office/drawing/2014/main" id="{C938B5C7-4E68-06E5-D074-6068EC2366DA}"/>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a:cs typeface="Calibri"/>
              </a:rPr>
              <a:t>C ended up being so efficient and flexible that in 1973, Ritchie and Ken Thompson rewrote most of the Unix operating system using C.</a:t>
            </a:r>
            <a:endParaRPr lang="en-US" sz="2400">
              <a:ea typeface="+mn-lt"/>
              <a:cs typeface="+mn-lt"/>
            </a:endParaRPr>
          </a:p>
          <a:p>
            <a:r>
              <a:rPr lang="en-US" sz="2400">
                <a:cs typeface="Calibri"/>
              </a:rPr>
              <a:t> Many previous operating systems had been written in assembly. Unlike assembly, which produces programs that can only run on specific CPUs, C has excellent portability, allowing Unix to be easily recompiled on many different types of computers and speeding its adoption. C and Unix had their fortunes tied together, and C’s popularity was in part tied to the success of Unix as an operating system.</a:t>
            </a:r>
            <a:endParaRPr lang="en-US" sz="2400">
              <a:ea typeface="+mn-lt"/>
              <a:cs typeface="+mn-lt"/>
            </a:endParaRPr>
          </a:p>
          <a:p>
            <a:endParaRPr lang="en-US" sz="240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3830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C41254-711B-9C95-D44A-F32149B64F68}"/>
              </a:ext>
            </a:extLst>
          </p:cNvPr>
          <p:cNvSpPr>
            <a:spLocks noGrp="1"/>
          </p:cNvSpPr>
          <p:nvPr>
            <p:ph type="title"/>
          </p:nvPr>
        </p:nvSpPr>
        <p:spPr>
          <a:xfrm>
            <a:off x="1043631" y="809898"/>
            <a:ext cx="9942716" cy="1554480"/>
          </a:xfrm>
        </p:spPr>
        <p:txBody>
          <a:bodyPr anchor="ctr">
            <a:normAutofit/>
          </a:bodyPr>
          <a:lstStyle/>
          <a:p>
            <a:r>
              <a:rPr lang="en-US" sz="4800" b="1">
                <a:ea typeface="+mj-lt"/>
                <a:cs typeface="+mj-lt"/>
              </a:rPr>
              <a:t>Before C++, there was C</a:t>
            </a:r>
            <a:endParaRPr lang="en-US" sz="4800">
              <a:ea typeface="+mj-lt"/>
              <a:cs typeface="+mj-lt"/>
            </a:endParaRPr>
          </a:p>
        </p:txBody>
      </p:sp>
      <p:sp>
        <p:nvSpPr>
          <p:cNvPr id="3" name="Content Placeholder 2">
            <a:extLst>
              <a:ext uri="{FF2B5EF4-FFF2-40B4-BE49-F238E27FC236}">
                <a16:creationId xmlns:a16="http://schemas.microsoft.com/office/drawing/2014/main" id="{2D2945A0-F07B-941A-8ED1-38F1BD4A2A3E}"/>
              </a:ext>
            </a:extLst>
          </p:cNvPr>
          <p:cNvSpPr>
            <a:spLocks noGrp="1"/>
          </p:cNvSpPr>
          <p:nvPr>
            <p:ph idx="1"/>
          </p:nvPr>
        </p:nvSpPr>
        <p:spPr>
          <a:xfrm>
            <a:off x="1045028" y="3017522"/>
            <a:ext cx="9941319" cy="3124658"/>
          </a:xfrm>
        </p:spPr>
        <p:txBody>
          <a:bodyPr anchor="ctr">
            <a:normAutofit/>
          </a:bodyPr>
          <a:lstStyle/>
          <a:p>
            <a:r>
              <a:rPr lang="en-US" sz="2400">
                <a:ea typeface="+mn-lt"/>
                <a:cs typeface="+mn-lt"/>
              </a:rPr>
              <a:t>In 1978, Brian Kernighan and Dennis Ritchie published a book called “The C Programming Language”. </a:t>
            </a:r>
          </a:p>
          <a:p>
            <a:r>
              <a:rPr lang="en-US" sz="2400">
                <a:ea typeface="+mn-lt"/>
                <a:cs typeface="+mn-lt"/>
              </a:rPr>
              <a:t>This book, which was commonly known as K&amp;R (after the authors’ last names), provided an informal specification for the language and became a de facto standard. When maximum portability was needed, programmers would stick to the recommendations in K&amp;R, because most compilers at the time were implemented to K&amp;R standards.</a:t>
            </a:r>
            <a:endParaRPr lang="en-US" sz="240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8167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4F9793-6F59-D70A-60F2-59BE31FADAAC}"/>
              </a:ext>
            </a:extLst>
          </p:cNvPr>
          <p:cNvSpPr>
            <a:spLocks noGrp="1"/>
          </p:cNvSpPr>
          <p:nvPr>
            <p:ph type="title"/>
          </p:nvPr>
        </p:nvSpPr>
        <p:spPr>
          <a:xfrm>
            <a:off x="987689" y="3071183"/>
            <a:ext cx="9910296" cy="2590027"/>
          </a:xfrm>
        </p:spPr>
        <p:txBody>
          <a:bodyPr vert="horz" lIns="91440" tIns="45720" rIns="91440" bIns="45720" rtlCol="0" anchor="t">
            <a:normAutofit/>
          </a:bodyPr>
          <a:lstStyle/>
          <a:p>
            <a:r>
              <a:rPr lang="en-US" sz="8000" kern="1200">
                <a:solidFill>
                  <a:schemeClr val="tx1"/>
                </a:solidFill>
                <a:latin typeface="+mj-lt"/>
                <a:ea typeface="+mj-ea"/>
                <a:cs typeface="+mj-cs"/>
              </a:rPr>
              <a:t>Let's get Started with C</a:t>
            </a:r>
          </a:p>
        </p:txBody>
      </p:sp>
      <p:sp>
        <p:nvSpPr>
          <p:cNvPr id="16" name="Rectangle 15">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7555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FE68EA-6966-7E55-0C41-18887BE571D2}"/>
              </a:ext>
            </a:extLst>
          </p:cNvPr>
          <p:cNvSpPr>
            <a:spLocks noGrp="1"/>
          </p:cNvSpPr>
          <p:nvPr>
            <p:ph type="title"/>
          </p:nvPr>
        </p:nvSpPr>
        <p:spPr>
          <a:xfrm>
            <a:off x="1043631" y="809898"/>
            <a:ext cx="9942716" cy="1554480"/>
          </a:xfrm>
        </p:spPr>
        <p:txBody>
          <a:bodyPr anchor="ctr">
            <a:normAutofit/>
          </a:bodyPr>
          <a:lstStyle/>
          <a:p>
            <a:r>
              <a:rPr lang="en-US" sz="4800" b="1"/>
              <a:t>Our first program</a:t>
            </a:r>
            <a:endParaRPr lang="en-US" sz="4800" b="1">
              <a:cs typeface="Calibri Light"/>
            </a:endParaRPr>
          </a:p>
        </p:txBody>
      </p:sp>
      <p:sp>
        <p:nvSpPr>
          <p:cNvPr id="3" name="Content Placeholder 2">
            <a:extLst>
              <a:ext uri="{FF2B5EF4-FFF2-40B4-BE49-F238E27FC236}">
                <a16:creationId xmlns:a16="http://schemas.microsoft.com/office/drawing/2014/main" id="{95B125BA-636B-64EF-3759-77DF3D2076E6}"/>
              </a:ext>
            </a:extLst>
          </p:cNvPr>
          <p:cNvSpPr>
            <a:spLocks noGrp="1"/>
          </p:cNvSpPr>
          <p:nvPr>
            <p:ph idx="1"/>
          </p:nvPr>
        </p:nvSpPr>
        <p:spPr>
          <a:xfrm>
            <a:off x="1045028" y="3017522"/>
            <a:ext cx="9941319" cy="3124658"/>
          </a:xfrm>
        </p:spPr>
        <p:txBody>
          <a:bodyPr vert="horz" lIns="91440" tIns="45720" rIns="91440" bIns="45720" rtlCol="0" anchor="ctr">
            <a:normAutofit/>
          </a:bodyPr>
          <a:lstStyle/>
          <a:p>
            <a:pPr marL="0" indent="0">
              <a:buNone/>
            </a:pPr>
            <a:r>
              <a:rPr lang="en-US" sz="2400">
                <a:ea typeface="+mn-lt"/>
                <a:cs typeface="+mn-lt"/>
              </a:rPr>
              <a:t>C is a compiled language - which means that in order to run it, the compiler must take the code that we wrote, process it, and then create an executable file. </a:t>
            </a:r>
          </a:p>
          <a:p>
            <a:pPr marL="0" indent="0">
              <a:buNone/>
            </a:pPr>
            <a:endParaRPr lang="en-US" sz="2400">
              <a:cs typeface="Calibri"/>
            </a:endParaRPr>
          </a:p>
          <a:p>
            <a:pPr marL="0" indent="0">
              <a:buNone/>
            </a:pPr>
            <a:r>
              <a:rPr lang="en-US" sz="2400">
                <a:ea typeface="+mn-lt"/>
                <a:cs typeface="+mn-lt"/>
              </a:rPr>
              <a:t>The most basic function called </a:t>
            </a:r>
            <a:r>
              <a:rPr lang="en-US" sz="2400" b="1" err="1">
                <a:latin typeface="Consolas"/>
                <a:cs typeface="Calibri"/>
              </a:rPr>
              <a:t>printf</a:t>
            </a:r>
            <a:r>
              <a:rPr lang="en-US" sz="2400">
                <a:ea typeface="+mn-lt"/>
                <a:cs typeface="+mn-lt"/>
              </a:rPr>
              <a:t>, which prints to the screen, is defined in the </a:t>
            </a:r>
            <a:r>
              <a:rPr lang="en-US" sz="2400" b="1" err="1">
                <a:latin typeface="Consolas"/>
                <a:cs typeface="Calibri"/>
              </a:rPr>
              <a:t>stdio</a:t>
            </a:r>
            <a:r>
              <a:rPr lang="en-US" sz="2400" err="1">
                <a:latin typeface="Consolas"/>
                <a:cs typeface="Calibri"/>
              </a:rPr>
              <a:t>.</a:t>
            </a:r>
            <a:r>
              <a:rPr lang="en-US" sz="2400" b="1" err="1">
                <a:latin typeface="Consolas"/>
                <a:cs typeface="Calibri"/>
              </a:rPr>
              <a:t>h</a:t>
            </a:r>
            <a:r>
              <a:rPr lang="en-US" sz="2400" b="1">
                <a:ea typeface="+mn-lt"/>
                <a:cs typeface="+mn-lt"/>
              </a:rPr>
              <a:t> </a:t>
            </a:r>
            <a:r>
              <a:rPr lang="en-US" sz="2400">
                <a:ea typeface="+mn-lt"/>
                <a:cs typeface="+mn-lt"/>
              </a:rPr>
              <a:t>header file.</a:t>
            </a:r>
            <a:endParaRPr lang="en-US"/>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229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68EA-6966-7E55-0C41-18887BE571D2}"/>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b="1"/>
              <a:t>Hello World !!</a:t>
            </a:r>
          </a:p>
        </p:txBody>
      </p:sp>
      <p:pic>
        <p:nvPicPr>
          <p:cNvPr id="5" name="Content Placeholder 4">
            <a:extLst>
              <a:ext uri="{FF2B5EF4-FFF2-40B4-BE49-F238E27FC236}">
                <a16:creationId xmlns:a16="http://schemas.microsoft.com/office/drawing/2014/main" id="{D83A644F-B23E-38E0-F514-603D30B833B4}"/>
              </a:ext>
            </a:extLst>
          </p:cNvPr>
          <p:cNvPicPr>
            <a:picLocks noGrp="1" noChangeAspect="1"/>
          </p:cNvPicPr>
          <p:nvPr>
            <p:ph idx="1"/>
          </p:nvPr>
        </p:nvPicPr>
        <p:blipFill rotWithShape="1">
          <a:blip r:embed="rId2"/>
          <a:srcRect l="3197" r="8583" b="1"/>
          <a:stretch/>
        </p:blipFill>
        <p:spPr>
          <a:xfrm>
            <a:off x="2483841" y="1863801"/>
            <a:ext cx="7224317" cy="4440746"/>
          </a:xfrm>
          <a:prstGeom prst="rect">
            <a:avLst/>
          </a:prstGeom>
        </p:spPr>
      </p:pic>
    </p:spTree>
    <p:extLst>
      <p:ext uri="{BB962C8B-B14F-4D97-AF65-F5344CB8AC3E}">
        <p14:creationId xmlns:p14="http://schemas.microsoft.com/office/powerpoint/2010/main" val="12857895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58ABFB-D487-2696-EC1F-DB526EB691D7}"/>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a:solidFill>
                  <a:schemeClr val="tx1"/>
                </a:solidFill>
                <a:latin typeface="+mj-lt"/>
                <a:ea typeface="+mj-ea"/>
                <a:cs typeface="+mj-cs"/>
              </a:rPr>
              <a:t>Congratulations on your first C program</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69229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3151D0-2DF5-D4FD-0EA7-906D85853121}"/>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b="1" kern="1200">
                <a:solidFill>
                  <a:schemeClr val="tx1"/>
                </a:solidFill>
                <a:latin typeface="+mj-lt"/>
                <a:ea typeface="+mj-ea"/>
                <a:cs typeface="+mj-cs"/>
              </a:rPr>
              <a:t>Variables and Types</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2CBE2178-0F74-7FFB-07AE-C2823596A721}"/>
              </a:ext>
            </a:extLst>
          </p:cNvPr>
          <p:cNvPicPr>
            <a:picLocks noGrp="1" noChangeAspect="1"/>
          </p:cNvPicPr>
          <p:nvPr>
            <p:ph idx="1"/>
          </p:nvPr>
        </p:nvPicPr>
        <p:blipFill>
          <a:blip r:embed="rId2"/>
          <a:stretch>
            <a:fillRect/>
          </a:stretch>
        </p:blipFill>
        <p:spPr>
          <a:xfrm>
            <a:off x="545238" y="1619464"/>
            <a:ext cx="7608304" cy="3690027"/>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7179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7602EC-A40E-C6C4-1882-E80BF02A2345}"/>
              </a:ext>
            </a:extLst>
          </p:cNvPr>
          <p:cNvSpPr>
            <a:spLocks noGrp="1"/>
          </p:cNvSpPr>
          <p:nvPr>
            <p:ph type="title"/>
          </p:nvPr>
        </p:nvSpPr>
        <p:spPr>
          <a:xfrm>
            <a:off x="1043631" y="809898"/>
            <a:ext cx="9942716" cy="1554480"/>
          </a:xfrm>
        </p:spPr>
        <p:txBody>
          <a:bodyPr anchor="ctr">
            <a:normAutofit/>
          </a:bodyPr>
          <a:lstStyle/>
          <a:p>
            <a:r>
              <a:rPr lang="en-US" sz="4800">
                <a:ea typeface="+mj-lt"/>
                <a:cs typeface="+mj-lt"/>
              </a:rPr>
              <a:t>Variable Names</a:t>
            </a:r>
            <a:endParaRPr lang="en-US" sz="4800"/>
          </a:p>
        </p:txBody>
      </p:sp>
      <p:sp>
        <p:nvSpPr>
          <p:cNvPr id="3" name="Content Placeholder 2">
            <a:extLst>
              <a:ext uri="{FF2B5EF4-FFF2-40B4-BE49-F238E27FC236}">
                <a16:creationId xmlns:a16="http://schemas.microsoft.com/office/drawing/2014/main" id="{E4B30538-C632-16D0-68FA-9542D6933514}"/>
              </a:ext>
            </a:extLst>
          </p:cNvPr>
          <p:cNvSpPr>
            <a:spLocks noGrp="1"/>
          </p:cNvSpPr>
          <p:nvPr>
            <p:ph idx="1"/>
          </p:nvPr>
        </p:nvSpPr>
        <p:spPr>
          <a:xfrm>
            <a:off x="1045028" y="3017522"/>
            <a:ext cx="9941319" cy="3124658"/>
          </a:xfrm>
        </p:spPr>
        <p:txBody>
          <a:bodyPr vert="horz" lIns="91440" tIns="45720" rIns="91440" bIns="45720" rtlCol="0" anchor="ctr">
            <a:normAutofit/>
          </a:bodyPr>
          <a:lstStyle/>
          <a:p>
            <a:endParaRPr lang="en-US" sz="2400">
              <a:cs typeface="Calibri" panose="020F0502020204030204"/>
            </a:endParaRPr>
          </a:p>
          <a:p>
            <a:r>
              <a:rPr lang="en-US" sz="2400">
                <a:ea typeface="+mn-lt"/>
                <a:cs typeface="+mn-lt"/>
              </a:rPr>
              <a:t>All C </a:t>
            </a:r>
            <a:r>
              <a:rPr lang="en-US" sz="2400" b="1">
                <a:ea typeface="+mn-lt"/>
                <a:cs typeface="+mn-lt"/>
              </a:rPr>
              <a:t>variables</a:t>
            </a:r>
            <a:r>
              <a:rPr lang="en-US" sz="2400">
                <a:ea typeface="+mn-lt"/>
                <a:cs typeface="+mn-lt"/>
              </a:rPr>
              <a:t> must be </a:t>
            </a:r>
            <a:r>
              <a:rPr lang="en-US" sz="2400" b="1">
                <a:ea typeface="+mn-lt"/>
                <a:cs typeface="+mn-lt"/>
              </a:rPr>
              <a:t>identified</a:t>
            </a:r>
            <a:r>
              <a:rPr lang="en-US" sz="2400">
                <a:ea typeface="+mn-lt"/>
                <a:cs typeface="+mn-lt"/>
              </a:rPr>
              <a:t> with </a:t>
            </a:r>
            <a:r>
              <a:rPr lang="en-US" sz="2400" b="1">
                <a:ea typeface="+mn-lt"/>
                <a:cs typeface="+mn-lt"/>
              </a:rPr>
              <a:t>unique names</a:t>
            </a:r>
            <a:r>
              <a:rPr lang="en-US" sz="2400">
                <a:ea typeface="+mn-lt"/>
                <a:cs typeface="+mn-lt"/>
              </a:rPr>
              <a:t>.</a:t>
            </a:r>
            <a:endParaRPr lang="en-US" sz="2400"/>
          </a:p>
          <a:p>
            <a:r>
              <a:rPr lang="en-US" sz="2400">
                <a:ea typeface="+mn-lt"/>
                <a:cs typeface="+mn-lt"/>
              </a:rPr>
              <a:t>These unique names are called </a:t>
            </a:r>
            <a:r>
              <a:rPr lang="en-US" sz="2400" b="1">
                <a:ea typeface="+mn-lt"/>
                <a:cs typeface="+mn-lt"/>
              </a:rPr>
              <a:t>identifiers</a:t>
            </a:r>
            <a:r>
              <a:rPr lang="en-US" sz="2400">
                <a:ea typeface="+mn-lt"/>
                <a:cs typeface="+mn-lt"/>
              </a:rPr>
              <a:t>.</a:t>
            </a:r>
            <a:endParaRPr lang="en-US" sz="2400"/>
          </a:p>
          <a:p>
            <a:r>
              <a:rPr lang="en-US" sz="2400">
                <a:ea typeface="+mn-lt"/>
                <a:cs typeface="+mn-lt"/>
              </a:rPr>
              <a:t>Identifiers can be short names (like x and y) or more descriptive names (age, sum, total Volume).</a:t>
            </a:r>
            <a:endParaRPr lang="en-US" sz="2400"/>
          </a:p>
          <a:p>
            <a:endParaRPr lang="en-US" sz="240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0028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51">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FA05CF-4DC5-EC54-C862-A6079DA391DE}"/>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sz="6000" kern="1200">
                <a:solidFill>
                  <a:schemeClr val="tx1"/>
                </a:solidFill>
                <a:latin typeface="+mj-lt"/>
                <a:ea typeface="+mj-ea"/>
                <a:cs typeface="+mj-cs"/>
              </a:rPr>
              <a:t>Layered View of the Computer</a:t>
            </a:r>
          </a:p>
        </p:txBody>
      </p:sp>
      <p:grpSp>
        <p:nvGrpSpPr>
          <p:cNvPr id="64" name="Group 53">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55" name="Straight Connector 54">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A2EE3E00-5B93-4CA2-05F4-13725517839C}"/>
              </a:ext>
            </a:extLst>
          </p:cNvPr>
          <p:cNvPicPr>
            <a:picLocks noChangeAspect="1"/>
          </p:cNvPicPr>
          <p:nvPr/>
        </p:nvPicPr>
        <p:blipFill>
          <a:blip r:embed="rId2"/>
          <a:stretch>
            <a:fillRect/>
          </a:stretch>
        </p:blipFill>
        <p:spPr>
          <a:xfrm>
            <a:off x="5640572" y="1594287"/>
            <a:ext cx="5608830" cy="3558849"/>
          </a:xfrm>
          <a:prstGeom prst="rect">
            <a:avLst/>
          </a:prstGeom>
        </p:spPr>
      </p:pic>
    </p:spTree>
    <p:extLst>
      <p:ext uri="{BB962C8B-B14F-4D97-AF65-F5344CB8AC3E}">
        <p14:creationId xmlns:p14="http://schemas.microsoft.com/office/powerpoint/2010/main" val="3155412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0DFC99-10AB-7A29-B380-CF271ECD227D}"/>
              </a:ext>
            </a:extLst>
          </p:cNvPr>
          <p:cNvSpPr>
            <a:spLocks noGrp="1"/>
          </p:cNvSpPr>
          <p:nvPr>
            <p:ph type="title"/>
          </p:nvPr>
        </p:nvSpPr>
        <p:spPr>
          <a:xfrm>
            <a:off x="1043631" y="809898"/>
            <a:ext cx="9942716" cy="1554480"/>
          </a:xfrm>
        </p:spPr>
        <p:txBody>
          <a:bodyPr anchor="ctr">
            <a:normAutofit/>
          </a:bodyPr>
          <a:lstStyle/>
          <a:p>
            <a:r>
              <a:rPr lang="en-US" sz="4800">
                <a:latin typeface="Calibri"/>
                <a:cs typeface="Calibri"/>
              </a:rPr>
              <a:t>General rules for naming variables</a:t>
            </a:r>
            <a:endParaRPr lang="en-US" sz="4800"/>
          </a:p>
        </p:txBody>
      </p:sp>
      <p:sp>
        <p:nvSpPr>
          <p:cNvPr id="3" name="Content Placeholder 2">
            <a:extLst>
              <a:ext uri="{FF2B5EF4-FFF2-40B4-BE49-F238E27FC236}">
                <a16:creationId xmlns:a16="http://schemas.microsoft.com/office/drawing/2014/main" id="{8F8A1EC5-2CF4-97CE-4B18-2CA82ACFC009}"/>
              </a:ext>
            </a:extLst>
          </p:cNvPr>
          <p:cNvSpPr>
            <a:spLocks noGrp="1"/>
          </p:cNvSpPr>
          <p:nvPr>
            <p:ph idx="1"/>
          </p:nvPr>
        </p:nvSpPr>
        <p:spPr>
          <a:xfrm>
            <a:off x="1045028" y="3017522"/>
            <a:ext cx="9941319" cy="3124658"/>
          </a:xfrm>
        </p:spPr>
        <p:txBody>
          <a:bodyPr vert="horz" lIns="91440" tIns="45720" rIns="91440" bIns="45720" rtlCol="0" anchor="ctr">
            <a:normAutofit/>
          </a:bodyPr>
          <a:lstStyle/>
          <a:p>
            <a:pPr marL="0" indent="0">
              <a:buNone/>
            </a:pPr>
            <a:endParaRPr lang="en-US" sz="2400">
              <a:ea typeface="+mn-lt"/>
              <a:cs typeface="+mn-lt"/>
            </a:endParaRPr>
          </a:p>
          <a:p>
            <a:r>
              <a:rPr lang="en-US" sz="2400">
                <a:ea typeface="+mn-lt"/>
                <a:cs typeface="+mn-lt"/>
              </a:rPr>
              <a:t>Names can contain letters, digits and underscores</a:t>
            </a:r>
            <a:endParaRPr lang="en-US" sz="2400">
              <a:cs typeface="Calibri" panose="020F0502020204030204"/>
            </a:endParaRPr>
          </a:p>
          <a:p>
            <a:r>
              <a:rPr lang="en-US" sz="2400">
                <a:ea typeface="+mn-lt"/>
                <a:cs typeface="+mn-lt"/>
              </a:rPr>
              <a:t>Names must begin with a letter or an underscore (_)</a:t>
            </a:r>
            <a:endParaRPr lang="en-US" sz="2400"/>
          </a:p>
          <a:p>
            <a:r>
              <a:rPr lang="en-US" sz="2400">
                <a:ea typeface="+mn-lt"/>
                <a:cs typeface="+mn-lt"/>
              </a:rPr>
              <a:t>Names are case sensitive (</a:t>
            </a:r>
            <a:r>
              <a:rPr lang="en-US" sz="2400">
                <a:latin typeface="Consolas"/>
              </a:rPr>
              <a:t>myVar</a:t>
            </a:r>
            <a:r>
              <a:rPr lang="en-US" sz="2400">
                <a:ea typeface="+mn-lt"/>
                <a:cs typeface="+mn-lt"/>
              </a:rPr>
              <a:t> and </a:t>
            </a:r>
            <a:r>
              <a:rPr lang="en-US" sz="2400">
                <a:latin typeface="Consolas"/>
              </a:rPr>
              <a:t>myvar</a:t>
            </a:r>
            <a:r>
              <a:rPr lang="en-US" sz="2400">
                <a:ea typeface="+mn-lt"/>
                <a:cs typeface="+mn-lt"/>
              </a:rPr>
              <a:t> are different variables)</a:t>
            </a:r>
            <a:endParaRPr lang="en-US" sz="2400"/>
          </a:p>
          <a:p>
            <a:r>
              <a:rPr lang="en-US" sz="2400">
                <a:ea typeface="+mn-lt"/>
                <a:cs typeface="+mn-lt"/>
              </a:rPr>
              <a:t>Names cannot contain whitespaces or special characters like !, #, %, etc.</a:t>
            </a:r>
            <a:endParaRPr lang="en-US" sz="2400"/>
          </a:p>
          <a:p>
            <a:r>
              <a:rPr lang="en-US" sz="2400">
                <a:ea typeface="+mn-lt"/>
                <a:cs typeface="+mn-lt"/>
              </a:rPr>
              <a:t>Reserved words (such as </a:t>
            </a:r>
            <a:r>
              <a:rPr lang="en-US" sz="2400">
                <a:latin typeface="Consolas"/>
              </a:rPr>
              <a:t>int</a:t>
            </a:r>
            <a:r>
              <a:rPr lang="en-US" sz="2400">
                <a:ea typeface="+mn-lt"/>
                <a:cs typeface="+mn-lt"/>
              </a:rPr>
              <a:t>) cannot be used as names</a:t>
            </a:r>
            <a:endParaRPr lang="en-US" sz="2400"/>
          </a:p>
          <a:p>
            <a:endParaRPr lang="en-US" sz="240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93739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14D8C0-3806-385D-77CD-191DB7EDE9E3}"/>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b="1" kern="1200">
                <a:solidFill>
                  <a:schemeClr val="tx1"/>
                </a:solidFill>
                <a:latin typeface="+mj-lt"/>
                <a:ea typeface="+mj-ea"/>
                <a:cs typeface="+mj-cs"/>
              </a:rPr>
              <a:t>Data Types</a:t>
            </a:r>
          </a:p>
        </p:txBody>
      </p:sp>
      <p:sp>
        <p:nvSpPr>
          <p:cNvPr id="58" name="Rectangle 5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9">
            <a:extLst>
              <a:ext uri="{FF2B5EF4-FFF2-40B4-BE49-F238E27FC236}">
                <a16:creationId xmlns:a16="http://schemas.microsoft.com/office/drawing/2014/main" id="{792C3D36-A553-4A6B-0B5A-6DD7F651B873}"/>
              </a:ext>
            </a:extLst>
          </p:cNvPr>
          <p:cNvPicPr>
            <a:picLocks noGrp="1" noChangeAspect="1"/>
          </p:cNvPicPr>
          <p:nvPr>
            <p:ph idx="1"/>
          </p:nvPr>
        </p:nvPicPr>
        <p:blipFill>
          <a:blip r:embed="rId2"/>
          <a:stretch>
            <a:fillRect/>
          </a:stretch>
        </p:blipFill>
        <p:spPr>
          <a:xfrm>
            <a:off x="545238" y="1372195"/>
            <a:ext cx="7608304" cy="4184566"/>
          </a:xfrm>
          <a:prstGeom prst="rect">
            <a:avLst/>
          </a:prstGeom>
        </p:spPr>
      </p:pic>
      <p:sp>
        <p:nvSpPr>
          <p:cNvPr id="62" name="Rectangle 61">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88592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91C1F9-DCBC-0C32-78C6-42A76BCEFEB2}"/>
              </a:ext>
            </a:extLst>
          </p:cNvPr>
          <p:cNvSpPr>
            <a:spLocks noGrp="1"/>
          </p:cNvSpPr>
          <p:nvPr>
            <p:ph type="title"/>
          </p:nvPr>
        </p:nvSpPr>
        <p:spPr>
          <a:xfrm>
            <a:off x="1043631" y="809898"/>
            <a:ext cx="9942716" cy="1554480"/>
          </a:xfrm>
        </p:spPr>
        <p:txBody>
          <a:bodyPr anchor="ctr">
            <a:normAutofit/>
          </a:bodyPr>
          <a:lstStyle/>
          <a:p>
            <a:r>
              <a:rPr lang="en-US" sz="4800" b="1"/>
              <a:t>Constants</a:t>
            </a:r>
            <a:endParaRPr lang="en-US" sz="4800" b="1">
              <a:cs typeface="Calibri Light"/>
            </a:endParaRPr>
          </a:p>
        </p:txBody>
      </p:sp>
      <p:sp>
        <p:nvSpPr>
          <p:cNvPr id="3" name="Content Placeholder 2">
            <a:extLst>
              <a:ext uri="{FF2B5EF4-FFF2-40B4-BE49-F238E27FC236}">
                <a16:creationId xmlns:a16="http://schemas.microsoft.com/office/drawing/2014/main" id="{ED66B939-CB1D-BFE4-CE7B-33833DF31049}"/>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a:cs typeface="Calibri"/>
              </a:rPr>
              <a:t>When you don't want others (or yourself) to override existing variable values, use the </a:t>
            </a:r>
            <a:r>
              <a:rPr lang="en-US">
                <a:latin typeface="Consolas"/>
              </a:rPr>
              <a:t>const</a:t>
            </a:r>
            <a:r>
              <a:rPr lang="en-US">
                <a:cs typeface="Calibri"/>
              </a:rPr>
              <a:t> keyword (this will declare the variable as "constant", which means </a:t>
            </a:r>
            <a:r>
              <a:rPr lang="en-US" b="1">
                <a:cs typeface="Calibri"/>
              </a:rPr>
              <a:t>unchangeable and read-only</a:t>
            </a:r>
            <a:r>
              <a:rPr lang="en-US">
                <a:cs typeface="Calibri"/>
              </a:rPr>
              <a:t>).</a:t>
            </a:r>
            <a:endParaRPr lang="en-US" sz="2400"/>
          </a:p>
          <a:p>
            <a:r>
              <a:rPr lang="en-US">
                <a:ea typeface="+mn-lt"/>
                <a:cs typeface="+mn-lt"/>
              </a:rPr>
              <a:t>When you declare a constant variable, it must be assigned with a value.</a:t>
            </a:r>
            <a:endParaRPr lang="en-US">
              <a:cs typeface="Calibri" panose="020F0502020204030204"/>
            </a:endParaRPr>
          </a:p>
          <a:p>
            <a:pPr marL="0" indent="0">
              <a:buNone/>
            </a:pPr>
            <a:endParaRPr lang="en-US">
              <a:cs typeface="Calibri" panose="020F0502020204030204"/>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144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27" name="Straight Connector 26">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37FC53-5E85-5499-6DF7-2F32BE810EC4}"/>
              </a:ext>
            </a:extLst>
          </p:cNvPr>
          <p:cNvSpPr>
            <a:spLocks noGrp="1"/>
          </p:cNvSpPr>
          <p:nvPr>
            <p:ph type="title"/>
          </p:nvPr>
        </p:nvSpPr>
        <p:spPr>
          <a:xfrm>
            <a:off x="1060232" y="3941205"/>
            <a:ext cx="10071536" cy="929750"/>
          </a:xfrm>
        </p:spPr>
        <p:txBody>
          <a:bodyPr vert="horz" lIns="91440" tIns="45720" rIns="91440" bIns="45720" rtlCol="0" anchor="b">
            <a:normAutofit/>
          </a:bodyPr>
          <a:lstStyle/>
          <a:p>
            <a:pPr algn="ctr"/>
            <a:r>
              <a:rPr lang="en-US" sz="5200"/>
              <a:t>Constants</a:t>
            </a:r>
          </a:p>
        </p:txBody>
      </p:sp>
      <p:pic>
        <p:nvPicPr>
          <p:cNvPr id="6" name="Picture 6">
            <a:extLst>
              <a:ext uri="{FF2B5EF4-FFF2-40B4-BE49-F238E27FC236}">
                <a16:creationId xmlns:a16="http://schemas.microsoft.com/office/drawing/2014/main" id="{8C62CC94-00FD-14D1-EF06-32E6C0B2E5A4}"/>
              </a:ext>
            </a:extLst>
          </p:cNvPr>
          <p:cNvPicPr>
            <a:picLocks noChangeAspect="1"/>
          </p:cNvPicPr>
          <p:nvPr/>
        </p:nvPicPr>
        <p:blipFill>
          <a:blip r:embed="rId2"/>
          <a:stretch>
            <a:fillRect/>
          </a:stretch>
        </p:blipFill>
        <p:spPr>
          <a:xfrm>
            <a:off x="994112" y="671201"/>
            <a:ext cx="4876800" cy="2999232"/>
          </a:xfrm>
          <a:prstGeom prst="rect">
            <a:avLst/>
          </a:prstGeom>
        </p:spPr>
      </p:pic>
      <p:pic>
        <p:nvPicPr>
          <p:cNvPr id="4" name="Picture 4">
            <a:extLst>
              <a:ext uri="{FF2B5EF4-FFF2-40B4-BE49-F238E27FC236}">
                <a16:creationId xmlns:a16="http://schemas.microsoft.com/office/drawing/2014/main" id="{06BADB53-792E-AB70-5101-787CD4A8B412}"/>
              </a:ext>
            </a:extLst>
          </p:cNvPr>
          <p:cNvPicPr>
            <a:picLocks noGrp="1" noChangeAspect="1"/>
          </p:cNvPicPr>
          <p:nvPr>
            <p:ph idx="1"/>
          </p:nvPr>
        </p:nvPicPr>
        <p:blipFill>
          <a:blip r:embed="rId3"/>
          <a:stretch>
            <a:fillRect/>
          </a:stretch>
        </p:blipFill>
        <p:spPr>
          <a:xfrm>
            <a:off x="6892372" y="671201"/>
            <a:ext cx="3738045" cy="2999232"/>
          </a:xfrm>
          <a:prstGeom prst="rect">
            <a:avLst/>
          </a:prstGeom>
        </p:spPr>
      </p:pic>
    </p:spTree>
    <p:extLst>
      <p:ext uri="{BB962C8B-B14F-4D97-AF65-F5344CB8AC3E}">
        <p14:creationId xmlns:p14="http://schemas.microsoft.com/office/powerpoint/2010/main" val="14162848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125293-B234-456A-8C3C-149DFDC763E6}"/>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a:t>Operators</a:t>
            </a:r>
            <a:br>
              <a:rPr lang="en-US" sz="3700"/>
            </a:br>
            <a:r>
              <a:rPr lang="en-US" sz="3700">
                <a:cs typeface="Calibri Light"/>
              </a:rPr>
              <a:t>(Arithmetic Operators)</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26A43485-5D03-CD7E-4CCA-EC013C42FA0D}"/>
              </a:ext>
            </a:extLst>
          </p:cNvPr>
          <p:cNvPicPr>
            <a:picLocks noGrp="1" noChangeAspect="1"/>
          </p:cNvPicPr>
          <p:nvPr>
            <p:ph idx="1"/>
          </p:nvPr>
        </p:nvPicPr>
        <p:blipFill rotWithShape="1">
          <a:blip r:embed="rId2"/>
          <a:srcRect l="23346" r="7012" b="2"/>
          <a:stretch/>
        </p:blipFill>
        <p:spPr>
          <a:xfrm>
            <a:off x="545238" y="858525"/>
            <a:ext cx="7608304" cy="5211906"/>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82213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43BE45-482D-ED0C-6C8F-9327EF9F1046}"/>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1800" kern="1200">
                <a:solidFill>
                  <a:schemeClr val="tx1"/>
                </a:solidFill>
                <a:latin typeface="+mj-lt"/>
                <a:ea typeface="+mj-ea"/>
                <a:cs typeface="+mj-cs"/>
              </a:rPr>
              <a:t>Operators</a:t>
            </a:r>
            <a:br>
              <a:rPr lang="en-US" sz="1800" kern="1200">
                <a:solidFill>
                  <a:schemeClr val="tx1"/>
                </a:solidFill>
                <a:latin typeface="+mj-lt"/>
                <a:ea typeface="+mj-ea"/>
                <a:cs typeface="+mj-cs"/>
              </a:rPr>
            </a:br>
            <a:r>
              <a:rPr lang="en-US" sz="1800" kern="1200">
                <a:solidFill>
                  <a:schemeClr val="tx1"/>
                </a:solidFill>
                <a:latin typeface="+mj-lt"/>
                <a:ea typeface="+mj-ea"/>
                <a:cs typeface="+mj-cs"/>
              </a:rPr>
              <a:t>(Arithmetic Operators)</a:t>
            </a:r>
          </a:p>
          <a:p>
            <a:endParaRPr lang="en-US" sz="1800" kern="1200">
              <a:solidFill>
                <a:schemeClr val="tx1"/>
              </a:solidFill>
              <a:latin typeface="+mj-lt"/>
              <a:ea typeface="+mj-ea"/>
              <a:cs typeface="+mj-cs"/>
            </a:endParaRPr>
          </a:p>
        </p:txBody>
      </p:sp>
      <p:sp>
        <p:nvSpPr>
          <p:cNvPr id="18"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737612B6-26DE-DB5D-87E3-59AC67767739}"/>
              </a:ext>
            </a:extLst>
          </p:cNvPr>
          <p:cNvPicPr>
            <a:picLocks noGrp="1" noChangeAspect="1"/>
          </p:cNvPicPr>
          <p:nvPr>
            <p:ph idx="1"/>
          </p:nvPr>
        </p:nvPicPr>
        <p:blipFill>
          <a:blip r:embed="rId2"/>
          <a:stretch>
            <a:fillRect/>
          </a:stretch>
        </p:blipFill>
        <p:spPr>
          <a:xfrm>
            <a:off x="545238" y="1267580"/>
            <a:ext cx="7608304" cy="4393795"/>
          </a:xfrm>
          <a:prstGeom prst="rect">
            <a:avLst/>
          </a:prstGeom>
        </p:spPr>
      </p:pic>
      <p:sp>
        <p:nvSpPr>
          <p:cNvPr id="20"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3301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F950E-A33F-4CDF-43BA-D1CC086E9A7B}"/>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b="1"/>
              <a:t>Assignment Operators</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344AC6FA-9B1E-F5A3-6343-634BDB51EBAD}"/>
              </a:ext>
            </a:extLst>
          </p:cNvPr>
          <p:cNvPicPr>
            <a:picLocks noGrp="1" noChangeAspect="1"/>
          </p:cNvPicPr>
          <p:nvPr>
            <p:ph idx="1"/>
          </p:nvPr>
        </p:nvPicPr>
        <p:blipFill rotWithShape="1">
          <a:blip r:embed="rId2"/>
          <a:srcRect r="2926" b="2"/>
          <a:stretch/>
        </p:blipFill>
        <p:spPr>
          <a:xfrm>
            <a:off x="545238" y="858525"/>
            <a:ext cx="7608304" cy="5211906"/>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9638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F38A7C-DE3D-ADBC-B447-40EC3B4EC4AF}"/>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3400" b="1" kern="1200">
                <a:solidFill>
                  <a:schemeClr val="tx1"/>
                </a:solidFill>
                <a:latin typeface="+mj-lt"/>
                <a:ea typeface="+mj-ea"/>
                <a:cs typeface="+mj-cs"/>
              </a:rPr>
              <a:t>Assignment Operators</a:t>
            </a:r>
            <a:endParaRPr lang="en-US" sz="3400" kern="1200">
              <a:solidFill>
                <a:schemeClr val="tx1"/>
              </a:solidFill>
              <a:latin typeface="+mj-lt"/>
              <a:ea typeface="+mj-ea"/>
              <a:cs typeface="+mj-cs"/>
            </a:endParaRPr>
          </a:p>
          <a:p>
            <a:endParaRPr lang="en-US" sz="3400" kern="1200">
              <a:solidFill>
                <a:schemeClr val="tx1"/>
              </a:solidFill>
              <a:latin typeface="+mj-lt"/>
              <a:ea typeface="+mj-ea"/>
              <a:cs typeface="+mj-cs"/>
            </a:endParaRPr>
          </a:p>
        </p:txBody>
      </p:sp>
      <p:grpSp>
        <p:nvGrpSpPr>
          <p:cNvPr id="29" name="Group 2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30" name="Rectangle 29">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04912109-1425-55EF-8459-19D919D32F1D}"/>
              </a:ext>
            </a:extLst>
          </p:cNvPr>
          <p:cNvPicPr>
            <a:picLocks noChangeAspect="1"/>
          </p:cNvPicPr>
          <p:nvPr/>
        </p:nvPicPr>
        <p:blipFill>
          <a:blip r:embed="rId2"/>
          <a:stretch>
            <a:fillRect/>
          </a:stretch>
        </p:blipFill>
        <p:spPr>
          <a:xfrm>
            <a:off x="5922492" y="1126779"/>
            <a:ext cx="5536001" cy="4545689"/>
          </a:xfrm>
          <a:prstGeom prst="rect">
            <a:avLst/>
          </a:prstGeom>
        </p:spPr>
      </p:pic>
    </p:spTree>
    <p:extLst>
      <p:ext uri="{BB962C8B-B14F-4D97-AF65-F5344CB8AC3E}">
        <p14:creationId xmlns:p14="http://schemas.microsoft.com/office/powerpoint/2010/main" val="11624228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5F3572-C086-A512-20DA-53243A699D03}"/>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latin typeface="+mj-lt"/>
                <a:ea typeface="+mj-ea"/>
                <a:cs typeface="+mj-cs"/>
              </a:rPr>
              <a:t>Comparison </a:t>
            </a:r>
            <a:r>
              <a:rPr lang="en-US" sz="3700"/>
              <a:t>Operators</a:t>
            </a:r>
            <a:endParaRPr lang="en-US" sz="3700" kern="1200">
              <a:solidFill>
                <a:schemeClr val="tx1"/>
              </a:solidFill>
              <a:latin typeface="+mj-lt"/>
              <a:ea typeface="+mj-ea"/>
              <a:cs typeface="+mj-cs"/>
            </a:endParaRPr>
          </a:p>
        </p:txBody>
      </p:sp>
      <p:sp>
        <p:nvSpPr>
          <p:cNvPr id="18"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18FF8871-273D-F42E-D78B-5BFB7916C419}"/>
              </a:ext>
            </a:extLst>
          </p:cNvPr>
          <p:cNvPicPr>
            <a:picLocks noGrp="1" noChangeAspect="1"/>
          </p:cNvPicPr>
          <p:nvPr>
            <p:ph idx="1"/>
          </p:nvPr>
        </p:nvPicPr>
        <p:blipFill>
          <a:blip r:embed="rId2"/>
          <a:stretch>
            <a:fillRect/>
          </a:stretch>
        </p:blipFill>
        <p:spPr>
          <a:xfrm>
            <a:off x="545238" y="2085473"/>
            <a:ext cx="7608304" cy="2758010"/>
          </a:xfrm>
          <a:prstGeom prst="rect">
            <a:avLst/>
          </a:prstGeom>
        </p:spPr>
      </p:pic>
      <p:sp>
        <p:nvSpPr>
          <p:cNvPr id="20"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26097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8F94BD9C-77B8-714B-04C6-A59E4ECA3E2A}"/>
              </a:ext>
            </a:extLst>
          </p:cNvPr>
          <p:cNvPicPr>
            <a:picLocks noChangeAspect="1"/>
          </p:cNvPicPr>
          <p:nvPr/>
        </p:nvPicPr>
        <p:blipFill>
          <a:blip r:embed="rId2"/>
          <a:stretch>
            <a:fillRect/>
          </a:stretch>
        </p:blipFill>
        <p:spPr>
          <a:xfrm>
            <a:off x="1271588" y="1844675"/>
            <a:ext cx="9645650" cy="2095500"/>
          </a:xfrm>
          <a:prstGeom prst="rect">
            <a:avLst/>
          </a:prstGeom>
        </p:spPr>
      </p:pic>
      <p:pic>
        <p:nvPicPr>
          <p:cNvPr id="7" name="Picture 7">
            <a:extLst>
              <a:ext uri="{FF2B5EF4-FFF2-40B4-BE49-F238E27FC236}">
                <a16:creationId xmlns:a16="http://schemas.microsoft.com/office/drawing/2014/main" id="{C9C98ECA-5223-75D3-8FDC-34103104E3DA}"/>
              </a:ext>
            </a:extLst>
          </p:cNvPr>
          <p:cNvPicPr>
            <a:picLocks noChangeAspect="1"/>
          </p:cNvPicPr>
          <p:nvPr/>
        </p:nvPicPr>
        <p:blipFill>
          <a:blip r:embed="rId3"/>
          <a:stretch>
            <a:fillRect/>
          </a:stretch>
        </p:blipFill>
        <p:spPr>
          <a:xfrm>
            <a:off x="1271588" y="4005263"/>
            <a:ext cx="9645650" cy="2289175"/>
          </a:xfrm>
          <a:prstGeom prst="rect">
            <a:avLst/>
          </a:prstGeom>
        </p:spPr>
      </p:pic>
      <p:sp>
        <p:nvSpPr>
          <p:cNvPr id="2" name="Title 1">
            <a:extLst>
              <a:ext uri="{FF2B5EF4-FFF2-40B4-BE49-F238E27FC236}">
                <a16:creationId xmlns:a16="http://schemas.microsoft.com/office/drawing/2014/main" id="{2A5F3572-C086-A512-20DA-53243A699D03}"/>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Comparison Operators</a:t>
            </a:r>
          </a:p>
        </p:txBody>
      </p:sp>
    </p:spTree>
    <p:extLst>
      <p:ext uri="{BB962C8B-B14F-4D97-AF65-F5344CB8AC3E}">
        <p14:creationId xmlns:p14="http://schemas.microsoft.com/office/powerpoint/2010/main" val="2516464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0B8DCBA-FEED-46EF-A140-35B904015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9" name="Rectangle 1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84E472-E6CB-2988-7488-7FF1FC55F9D2}"/>
              </a:ext>
            </a:extLst>
          </p:cNvPr>
          <p:cNvSpPr>
            <a:spLocks noGrp="1"/>
          </p:cNvSpPr>
          <p:nvPr>
            <p:ph type="title"/>
          </p:nvPr>
        </p:nvSpPr>
        <p:spPr>
          <a:xfrm>
            <a:off x="1043631" y="873940"/>
            <a:ext cx="4928291" cy="1035781"/>
          </a:xfrm>
        </p:spPr>
        <p:txBody>
          <a:bodyPr anchor="ctr">
            <a:normAutofit/>
          </a:bodyPr>
          <a:lstStyle/>
          <a:p>
            <a:r>
              <a:rPr lang="en-US" sz="3600">
                <a:cs typeface="Calibri Light"/>
              </a:rPr>
              <a:t>What is Programming?</a:t>
            </a:r>
            <a:endParaRPr lang="en-US" sz="3600"/>
          </a:p>
        </p:txBody>
      </p:sp>
      <p:sp>
        <p:nvSpPr>
          <p:cNvPr id="3" name="Content Placeholder 2">
            <a:extLst>
              <a:ext uri="{FF2B5EF4-FFF2-40B4-BE49-F238E27FC236}">
                <a16:creationId xmlns:a16="http://schemas.microsoft.com/office/drawing/2014/main" id="{465B5F63-68B7-CD63-D005-758621C46E73}"/>
              </a:ext>
            </a:extLst>
          </p:cNvPr>
          <p:cNvSpPr>
            <a:spLocks noGrp="1"/>
          </p:cNvSpPr>
          <p:nvPr>
            <p:ph idx="1"/>
          </p:nvPr>
        </p:nvSpPr>
        <p:spPr>
          <a:xfrm>
            <a:off x="1045029" y="2524721"/>
            <a:ext cx="4991629" cy="3677123"/>
          </a:xfrm>
        </p:spPr>
        <p:txBody>
          <a:bodyPr vert="horz" lIns="91440" tIns="45720" rIns="91440" bIns="45720" rtlCol="0" anchor="ctr">
            <a:normAutofit/>
          </a:bodyPr>
          <a:lstStyle/>
          <a:p>
            <a:r>
              <a:rPr lang="en-US" sz="1800">
                <a:cs typeface="Calibri"/>
              </a:rPr>
              <a:t>Series of instructions to a computer to accomplish a task</a:t>
            </a:r>
          </a:p>
          <a:p>
            <a:r>
              <a:rPr lang="en-US" sz="1800">
                <a:cs typeface="Calibri"/>
              </a:rPr>
              <a:t>Instructions must be written in a way the computer can understand</a:t>
            </a:r>
          </a:p>
          <a:p>
            <a:r>
              <a:rPr lang="en-US" sz="1800">
                <a:cs typeface="Calibri"/>
              </a:rPr>
              <a:t>Programming languages are used to write programs</a:t>
            </a:r>
          </a:p>
        </p:txBody>
      </p:sp>
      <p:pic>
        <p:nvPicPr>
          <p:cNvPr id="5" name="Picture 4" descr="Closeup of a keyboard">
            <a:extLst>
              <a:ext uri="{FF2B5EF4-FFF2-40B4-BE49-F238E27FC236}">
                <a16:creationId xmlns:a16="http://schemas.microsoft.com/office/drawing/2014/main" id="{9A3D050F-9C43-7160-89F0-3CD34979013C}"/>
              </a:ext>
            </a:extLst>
          </p:cNvPr>
          <p:cNvPicPr>
            <a:picLocks noChangeAspect="1"/>
          </p:cNvPicPr>
          <p:nvPr/>
        </p:nvPicPr>
        <p:blipFill rotWithShape="1">
          <a:blip r:embed="rId2"/>
          <a:srcRect l="13736" r="33413" b="-1"/>
          <a:stretch/>
        </p:blipFill>
        <p:spPr>
          <a:xfrm>
            <a:off x="6788383" y="613147"/>
            <a:ext cx="4565417" cy="5593443"/>
          </a:xfrm>
          <a:prstGeom prst="rect">
            <a:avLst/>
          </a:prstGeom>
        </p:spPr>
      </p:pic>
      <p:cxnSp>
        <p:nvCxnSpPr>
          <p:cNvPr id="25" name="Straight Connector 2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80253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5F3572-C086-A512-20DA-53243A699D03}"/>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a:t>Logical </a:t>
            </a:r>
            <a:br>
              <a:rPr lang="en-US" sz="3700"/>
            </a:br>
            <a:r>
              <a:rPr lang="en-US" sz="3700"/>
              <a:t>Operators</a:t>
            </a:r>
            <a:endParaRPr lang="en-US" sz="3700">
              <a:ea typeface="+mj-lt"/>
              <a:cs typeface="+mj-lt"/>
            </a:endParaRPr>
          </a:p>
          <a:p>
            <a:endParaRPr lang="en-US" sz="3700" kern="1200">
              <a:latin typeface="+mj-lt"/>
              <a:cs typeface="Calibri Light"/>
            </a:endParaRPr>
          </a:p>
        </p:txBody>
      </p:sp>
      <p:sp>
        <p:nvSpPr>
          <p:cNvPr id="18"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7">
            <a:extLst>
              <a:ext uri="{FF2B5EF4-FFF2-40B4-BE49-F238E27FC236}">
                <a16:creationId xmlns:a16="http://schemas.microsoft.com/office/drawing/2014/main" id="{71D78C1E-A524-B720-7450-1427ACF60559}"/>
              </a:ext>
            </a:extLst>
          </p:cNvPr>
          <p:cNvPicPr>
            <a:picLocks noChangeAspect="1"/>
          </p:cNvPicPr>
          <p:nvPr/>
        </p:nvPicPr>
        <p:blipFill>
          <a:blip r:embed="rId2"/>
          <a:stretch>
            <a:fillRect/>
          </a:stretch>
        </p:blipFill>
        <p:spPr>
          <a:xfrm>
            <a:off x="387965" y="2274494"/>
            <a:ext cx="7808632" cy="2127409"/>
          </a:xfrm>
          <a:prstGeom prst="rect">
            <a:avLst/>
          </a:prstGeom>
        </p:spPr>
      </p:pic>
    </p:spTree>
    <p:extLst>
      <p:ext uri="{BB962C8B-B14F-4D97-AF65-F5344CB8AC3E}">
        <p14:creationId xmlns:p14="http://schemas.microsoft.com/office/powerpoint/2010/main" val="30441560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5F3572-C086-A512-20DA-53243A699D03}"/>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Logical </a:t>
            </a:r>
            <a:br>
              <a:rPr lang="en-US" sz="3700" kern="1200">
                <a:solidFill>
                  <a:schemeClr val="tx1"/>
                </a:solidFill>
                <a:latin typeface="+mj-lt"/>
                <a:ea typeface="+mj-ea"/>
                <a:cs typeface="+mj-cs"/>
              </a:rPr>
            </a:br>
            <a:r>
              <a:rPr lang="en-US" sz="3700" kern="1200">
                <a:solidFill>
                  <a:schemeClr val="tx1"/>
                </a:solidFill>
                <a:latin typeface="+mj-lt"/>
                <a:ea typeface="+mj-ea"/>
                <a:cs typeface="+mj-cs"/>
              </a:rPr>
              <a:t>Operators</a:t>
            </a:r>
          </a:p>
          <a:p>
            <a:endParaRPr lang="en-US" sz="3700" kern="1200">
              <a:solidFill>
                <a:schemeClr val="tx1"/>
              </a:solidFill>
              <a:latin typeface="+mj-lt"/>
              <a:ea typeface="+mj-ea"/>
              <a:cs typeface="+mj-cs"/>
            </a:endParaRPr>
          </a:p>
        </p:txBody>
      </p:sp>
      <p:sp>
        <p:nvSpPr>
          <p:cNvPr id="34" name="Rectangle 3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086B7299-A939-6C58-9E97-BA7EF1707BB7}"/>
              </a:ext>
            </a:extLst>
          </p:cNvPr>
          <p:cNvPicPr>
            <a:picLocks noChangeAspect="1"/>
          </p:cNvPicPr>
          <p:nvPr/>
        </p:nvPicPr>
        <p:blipFill>
          <a:blip r:embed="rId2"/>
          <a:stretch>
            <a:fillRect/>
          </a:stretch>
        </p:blipFill>
        <p:spPr>
          <a:xfrm>
            <a:off x="545238" y="2237639"/>
            <a:ext cx="7608304" cy="2453678"/>
          </a:xfrm>
          <a:prstGeom prst="rect">
            <a:avLst/>
          </a:prstGeom>
        </p:spPr>
      </p:pic>
      <p:sp>
        <p:nvSpPr>
          <p:cNvPr id="38" name="Rectangle 37">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66525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5CAB7-DA15-ABBC-4D36-568C99C40887}"/>
              </a:ext>
            </a:extLst>
          </p:cNvPr>
          <p:cNvSpPr>
            <a:spLocks noGrp="1"/>
          </p:cNvSpPr>
          <p:nvPr>
            <p:ph type="title"/>
          </p:nvPr>
        </p:nvSpPr>
        <p:spPr>
          <a:xfrm>
            <a:off x="838200" y="365126"/>
            <a:ext cx="5340605" cy="1146176"/>
          </a:xfrm>
        </p:spPr>
        <p:txBody>
          <a:bodyPr>
            <a:normAutofit/>
          </a:bodyPr>
          <a:lstStyle/>
          <a:p>
            <a:r>
              <a:rPr lang="en-US">
                <a:cs typeface="Calibri Light"/>
              </a:rPr>
              <a:t>Control Statements</a:t>
            </a:r>
            <a:endParaRPr lang="en-US"/>
          </a:p>
        </p:txBody>
      </p:sp>
      <p:sp>
        <p:nvSpPr>
          <p:cNvPr id="67" name="Freeform: Shape 66">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E7A12AA-D7EC-32A0-D933-EC6221916CFE}"/>
              </a:ext>
            </a:extLst>
          </p:cNvPr>
          <p:cNvSpPr>
            <a:spLocks noGrp="1"/>
          </p:cNvSpPr>
          <p:nvPr>
            <p:ph idx="1"/>
          </p:nvPr>
        </p:nvSpPr>
        <p:spPr>
          <a:xfrm>
            <a:off x="838200" y="2173288"/>
            <a:ext cx="3603171" cy="3639684"/>
          </a:xfrm>
        </p:spPr>
        <p:txBody>
          <a:bodyPr vert="horz" lIns="91440" tIns="45720" rIns="91440" bIns="45720" rtlCol="0" anchor="ctr">
            <a:normAutofit/>
          </a:bodyPr>
          <a:lstStyle/>
          <a:p>
            <a:r>
              <a:rPr lang="en-US" sz="2000">
                <a:solidFill>
                  <a:srgbClr val="FFFFFF"/>
                </a:solidFill>
                <a:ea typeface="+mn-lt"/>
                <a:cs typeface="+mn-lt"/>
              </a:rPr>
              <a:t>if statement is used to test the condition. There are various types of if statements in C/C++.</a:t>
            </a:r>
            <a:endParaRPr lang="en-US" sz="2000">
              <a:solidFill>
                <a:srgbClr val="FFFFFF"/>
              </a:solidFill>
              <a:cs typeface="Calibri" panose="020F0502020204030204"/>
            </a:endParaRPr>
          </a:p>
          <a:p>
            <a:r>
              <a:rPr lang="en-US" sz="2000">
                <a:solidFill>
                  <a:srgbClr val="FFFFFF"/>
                </a:solidFill>
                <a:ea typeface="+mn-lt"/>
                <a:cs typeface="+mn-lt"/>
              </a:rPr>
              <a:t>if statement</a:t>
            </a:r>
            <a:endParaRPr lang="en-US" sz="2000">
              <a:solidFill>
                <a:srgbClr val="FFFFFF"/>
              </a:solidFill>
            </a:endParaRPr>
          </a:p>
          <a:p>
            <a:r>
              <a:rPr lang="en-US" sz="2000">
                <a:solidFill>
                  <a:srgbClr val="FFFFFF"/>
                </a:solidFill>
                <a:ea typeface="+mn-lt"/>
                <a:cs typeface="+mn-lt"/>
              </a:rPr>
              <a:t>if-else statement</a:t>
            </a:r>
            <a:endParaRPr lang="en-US" sz="2000">
              <a:solidFill>
                <a:srgbClr val="FFFFFF"/>
              </a:solidFill>
            </a:endParaRPr>
          </a:p>
          <a:p>
            <a:r>
              <a:rPr lang="en-US" sz="2000">
                <a:solidFill>
                  <a:srgbClr val="FFFFFF"/>
                </a:solidFill>
                <a:ea typeface="+mn-lt"/>
                <a:cs typeface="+mn-lt"/>
              </a:rPr>
              <a:t>nested if statement</a:t>
            </a:r>
            <a:endParaRPr lang="en-US" sz="2000">
              <a:solidFill>
                <a:srgbClr val="FFFFFF"/>
              </a:solidFill>
            </a:endParaRPr>
          </a:p>
          <a:p>
            <a:r>
              <a:rPr lang="en-US" sz="2000">
                <a:solidFill>
                  <a:srgbClr val="FFFFFF"/>
                </a:solidFill>
                <a:ea typeface="+mn-lt"/>
                <a:cs typeface="+mn-lt"/>
              </a:rPr>
              <a:t>if-else-if ladder</a:t>
            </a:r>
            <a:endParaRPr lang="en-US" sz="2000">
              <a:solidFill>
                <a:srgbClr val="FFFFFF"/>
              </a:solidFill>
            </a:endParaRPr>
          </a:p>
          <a:p>
            <a:endParaRPr lang="en-US" sz="2000">
              <a:solidFill>
                <a:srgbClr val="FFFFFF"/>
              </a:solidFill>
              <a:cs typeface="Calibri"/>
            </a:endParaRPr>
          </a:p>
        </p:txBody>
      </p:sp>
      <p:pic>
        <p:nvPicPr>
          <p:cNvPr id="5" name="Picture 5" descr="Diagram&#10;&#10;Description automatically generated">
            <a:extLst>
              <a:ext uri="{FF2B5EF4-FFF2-40B4-BE49-F238E27FC236}">
                <a16:creationId xmlns:a16="http://schemas.microsoft.com/office/drawing/2014/main" id="{D5DA3B85-3DA1-3EB6-2A66-E809FA11D87A}"/>
              </a:ext>
            </a:extLst>
          </p:cNvPr>
          <p:cNvPicPr>
            <a:picLocks noChangeAspect="1"/>
          </p:cNvPicPr>
          <p:nvPr/>
        </p:nvPicPr>
        <p:blipFill>
          <a:blip r:embed="rId2"/>
          <a:stretch>
            <a:fillRect/>
          </a:stretch>
        </p:blipFill>
        <p:spPr>
          <a:xfrm>
            <a:off x="6183088" y="2371839"/>
            <a:ext cx="5170711" cy="3606570"/>
          </a:xfrm>
          <a:custGeom>
            <a:avLst/>
            <a:gdLst/>
            <a:ahLst/>
            <a:cxnLst/>
            <a:rect l="l" t="t" r="r" b="b"/>
            <a:pathLst>
              <a:path w="4636009" h="5032375">
                <a:moveTo>
                  <a:pt x="0" y="0"/>
                </a:moveTo>
                <a:lnTo>
                  <a:pt x="4636009" y="0"/>
                </a:lnTo>
                <a:lnTo>
                  <a:pt x="4636009" y="5032375"/>
                </a:lnTo>
                <a:lnTo>
                  <a:pt x="0" y="5032375"/>
                </a:lnTo>
                <a:close/>
              </a:path>
            </a:pathLst>
          </a:custGeom>
        </p:spPr>
      </p:pic>
    </p:spTree>
    <p:extLst>
      <p:ext uri="{BB962C8B-B14F-4D97-AF65-F5344CB8AC3E}">
        <p14:creationId xmlns:p14="http://schemas.microsoft.com/office/powerpoint/2010/main" val="38549939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90725F-D81F-3DE4-7269-3AE3E2500304}"/>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600" kern="1200">
                <a:solidFill>
                  <a:schemeClr val="tx1"/>
                </a:solidFill>
                <a:latin typeface="+mj-lt"/>
                <a:ea typeface="+mj-ea"/>
                <a:cs typeface="+mj-cs"/>
              </a:rPr>
              <a:t>If-else Loop</a:t>
            </a:r>
            <a:br>
              <a:rPr lang="en-US" sz="3600" kern="1200">
                <a:solidFill>
                  <a:schemeClr val="tx1"/>
                </a:solidFill>
                <a:latin typeface="+mj-lt"/>
                <a:ea typeface="+mj-ea"/>
                <a:cs typeface="+mj-cs"/>
              </a:rPr>
            </a:br>
            <a:endParaRPr lang="en-US" sz="3600" kern="1200">
              <a:solidFill>
                <a:schemeClr val="tx1"/>
              </a:solidFill>
              <a:latin typeface="+mj-lt"/>
              <a:ea typeface="+mj-ea"/>
              <a:cs typeface="+mj-cs"/>
            </a:endParaRPr>
          </a:p>
        </p:txBody>
      </p:sp>
      <p:sp>
        <p:nvSpPr>
          <p:cNvPr id="23"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B5F8EC2-A419-287C-FB58-F79AF8C1531D}"/>
              </a:ext>
            </a:extLst>
          </p:cNvPr>
          <p:cNvSpPr txBox="1"/>
          <p:nvPr/>
        </p:nvSpPr>
        <p:spPr>
          <a:xfrm>
            <a:off x="645066" y="2031101"/>
            <a:ext cx="4282984" cy="351194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t>if-else statement also tests the condition.</a:t>
            </a:r>
          </a:p>
          <a:p>
            <a:pPr indent="-228600">
              <a:lnSpc>
                <a:spcPct val="90000"/>
              </a:lnSpc>
              <a:spcAft>
                <a:spcPts val="600"/>
              </a:spcAft>
              <a:buFont typeface="Arial" panose="020B0604020202020204" pitchFamily="34" charset="0"/>
              <a:buChar char="•"/>
            </a:pPr>
            <a:r>
              <a:rPr lang="en-US"/>
              <a:t> It executes if block if condition is true otherwise else block is executed.</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icon&#10;&#10;Description automatically generated">
            <a:extLst>
              <a:ext uri="{FF2B5EF4-FFF2-40B4-BE49-F238E27FC236}">
                <a16:creationId xmlns:a16="http://schemas.microsoft.com/office/drawing/2014/main" id="{A246EBD0-E173-A2C5-58A8-BF9F17DAFD8C}"/>
              </a:ext>
            </a:extLst>
          </p:cNvPr>
          <p:cNvPicPr>
            <a:picLocks noGrp="1" noChangeAspect="1"/>
          </p:cNvPicPr>
          <p:nvPr>
            <p:ph idx="1"/>
          </p:nvPr>
        </p:nvPicPr>
        <p:blipFill>
          <a:blip r:embed="rId2"/>
          <a:stretch>
            <a:fillRect/>
          </a:stretch>
        </p:blipFill>
        <p:spPr>
          <a:xfrm>
            <a:off x="5987738" y="885482"/>
            <a:ext cx="5628018" cy="4854165"/>
          </a:xfrm>
          <a:prstGeom prst="rect">
            <a:avLst/>
          </a:prstGeom>
        </p:spPr>
      </p:pic>
    </p:spTree>
    <p:extLst>
      <p:ext uri="{BB962C8B-B14F-4D97-AF65-F5344CB8AC3E}">
        <p14:creationId xmlns:p14="http://schemas.microsoft.com/office/powerpoint/2010/main" val="4214500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90725F-D81F-3DE4-7269-3AE3E2500304}"/>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If-else Loop</a:t>
            </a:r>
            <a:br>
              <a:rPr lang="en-US" sz="3700" kern="1200">
                <a:solidFill>
                  <a:schemeClr val="tx1"/>
                </a:solidFill>
                <a:latin typeface="+mj-lt"/>
                <a:ea typeface="+mj-ea"/>
                <a:cs typeface="+mj-cs"/>
              </a:rPr>
            </a:br>
            <a:endParaRPr lang="en-US" sz="3700" kern="1200">
              <a:solidFill>
                <a:schemeClr val="tx1"/>
              </a:solidFill>
              <a:latin typeface="+mj-lt"/>
              <a:ea typeface="+mj-ea"/>
              <a:cs typeface="+mj-cs"/>
            </a:endParaRPr>
          </a:p>
        </p:txBody>
      </p:sp>
      <p:sp>
        <p:nvSpPr>
          <p:cNvPr id="39" name="Rectangle 3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a:extLst>
              <a:ext uri="{FF2B5EF4-FFF2-40B4-BE49-F238E27FC236}">
                <a16:creationId xmlns:a16="http://schemas.microsoft.com/office/drawing/2014/main" id="{0C3C22D2-9A8F-C568-2286-53F03C45019C}"/>
              </a:ext>
            </a:extLst>
          </p:cNvPr>
          <p:cNvPicPr>
            <a:picLocks noGrp="1" noChangeAspect="1"/>
          </p:cNvPicPr>
          <p:nvPr>
            <p:ph idx="1"/>
          </p:nvPr>
        </p:nvPicPr>
        <p:blipFill>
          <a:blip r:embed="rId2"/>
          <a:stretch>
            <a:fillRect/>
          </a:stretch>
        </p:blipFill>
        <p:spPr>
          <a:xfrm>
            <a:off x="767324" y="858525"/>
            <a:ext cx="7164131" cy="5211906"/>
          </a:xfrm>
          <a:prstGeom prst="rect">
            <a:avLst/>
          </a:prstGeom>
        </p:spPr>
      </p:pic>
      <p:sp>
        <p:nvSpPr>
          <p:cNvPr id="43" name="Rectangle 42">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17419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4E1549-AEAD-FE91-2BE7-76A48E85FB42}"/>
              </a:ext>
            </a:extLst>
          </p:cNvPr>
          <p:cNvSpPr>
            <a:spLocks noGrp="1"/>
          </p:cNvSpPr>
          <p:nvPr>
            <p:ph type="title"/>
          </p:nvPr>
        </p:nvSpPr>
        <p:spPr>
          <a:xfrm>
            <a:off x="793662" y="386930"/>
            <a:ext cx="10066122" cy="1298448"/>
          </a:xfrm>
        </p:spPr>
        <p:txBody>
          <a:bodyPr anchor="b">
            <a:normAutofit/>
          </a:bodyPr>
          <a:lstStyle/>
          <a:p>
            <a:r>
              <a:rPr lang="en-US" sz="4800"/>
              <a:t>Goto Statement</a:t>
            </a:r>
          </a:p>
          <a:p>
            <a:endParaRPr lang="en-US" sz="4800">
              <a:cs typeface="Calibri Light"/>
            </a:endParaRPr>
          </a:p>
        </p:txBody>
      </p:sp>
      <p:sp>
        <p:nvSpPr>
          <p:cNvPr id="29" name="Rectangle 2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D086399-2D94-8D4A-5773-3BF6FDD78E48}"/>
              </a:ext>
            </a:extLst>
          </p:cNvPr>
          <p:cNvSpPr>
            <a:spLocks noGrp="1"/>
          </p:cNvSpPr>
          <p:nvPr>
            <p:ph idx="1"/>
          </p:nvPr>
        </p:nvSpPr>
        <p:spPr>
          <a:xfrm>
            <a:off x="793661" y="2599509"/>
            <a:ext cx="4530898" cy="3639450"/>
          </a:xfrm>
        </p:spPr>
        <p:txBody>
          <a:bodyPr vert="horz" lIns="91440" tIns="45720" rIns="91440" bIns="45720" rtlCol="0" anchor="ctr">
            <a:normAutofit/>
          </a:bodyPr>
          <a:lstStyle/>
          <a:p>
            <a:r>
              <a:rPr lang="en-US" sz="2000">
                <a:ea typeface="+mn-lt"/>
                <a:cs typeface="+mn-lt"/>
              </a:rPr>
              <a:t>Also known as jump statement. It is used to transfer control to the other part of the program. It unconditionally jumps to the specified label.</a:t>
            </a:r>
            <a:endParaRPr lang="en-US" sz="2000">
              <a:cs typeface="Calibri" panose="020F0502020204030204"/>
            </a:endParaRPr>
          </a:p>
          <a:p>
            <a:r>
              <a:rPr lang="en-US" sz="2000">
                <a:ea typeface="+mn-lt"/>
                <a:cs typeface="+mn-lt"/>
              </a:rPr>
              <a:t>It can be used to transfer control from deeply nested loop or switch case label.</a:t>
            </a:r>
            <a:endParaRPr lang="en-US" sz="2000"/>
          </a:p>
          <a:p>
            <a:endParaRPr lang="en-US" sz="2000">
              <a:cs typeface="Calibri"/>
            </a:endParaRPr>
          </a:p>
        </p:txBody>
      </p:sp>
      <p:pic>
        <p:nvPicPr>
          <p:cNvPr id="4" name="Picture 4" descr="Diagram&#10;&#10;Description automatically generated">
            <a:extLst>
              <a:ext uri="{FF2B5EF4-FFF2-40B4-BE49-F238E27FC236}">
                <a16:creationId xmlns:a16="http://schemas.microsoft.com/office/drawing/2014/main" id="{0F312547-AE08-8C24-C961-085B6775203D}"/>
              </a:ext>
            </a:extLst>
          </p:cNvPr>
          <p:cNvPicPr>
            <a:picLocks noChangeAspect="1"/>
          </p:cNvPicPr>
          <p:nvPr/>
        </p:nvPicPr>
        <p:blipFill rotWithShape="1">
          <a:blip r:embed="rId2"/>
          <a:srcRect t="2882" r="2" b="7255"/>
          <a:stretch/>
        </p:blipFill>
        <p:spPr>
          <a:xfrm>
            <a:off x="5911532" y="2484255"/>
            <a:ext cx="5150277" cy="3714244"/>
          </a:xfrm>
          <a:prstGeom prst="rect">
            <a:avLst/>
          </a:prstGeom>
        </p:spPr>
      </p:pic>
      <p:sp>
        <p:nvSpPr>
          <p:cNvPr id="33" name="Rectangle 32">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28924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C94BB0-C2F3-5606-CD7F-2880E5F9A8CC}"/>
              </a:ext>
            </a:extLst>
          </p:cNvPr>
          <p:cNvSpPr>
            <a:spLocks noGrp="1"/>
          </p:cNvSpPr>
          <p:nvPr>
            <p:ph type="title"/>
          </p:nvPr>
        </p:nvSpPr>
        <p:spPr>
          <a:xfrm>
            <a:off x="1043631" y="873940"/>
            <a:ext cx="5052369" cy="1035781"/>
          </a:xfrm>
        </p:spPr>
        <p:txBody>
          <a:bodyPr anchor="ctr">
            <a:normAutofit/>
          </a:bodyPr>
          <a:lstStyle/>
          <a:p>
            <a:r>
              <a:rPr lang="en-US" sz="3600">
                <a:cs typeface="Calibri Light"/>
              </a:rPr>
              <a:t>While Loop</a:t>
            </a:r>
            <a:endParaRPr lang="en-US" sz="3600"/>
          </a:p>
        </p:txBody>
      </p:sp>
      <p:sp>
        <p:nvSpPr>
          <p:cNvPr id="3" name="Content Placeholder 2">
            <a:extLst>
              <a:ext uri="{FF2B5EF4-FFF2-40B4-BE49-F238E27FC236}">
                <a16:creationId xmlns:a16="http://schemas.microsoft.com/office/drawing/2014/main" id="{992693D2-9C05-C0F3-5BB3-5201E889BEB4}"/>
              </a:ext>
            </a:extLst>
          </p:cNvPr>
          <p:cNvSpPr>
            <a:spLocks noGrp="1"/>
          </p:cNvSpPr>
          <p:nvPr>
            <p:ph idx="1"/>
          </p:nvPr>
        </p:nvSpPr>
        <p:spPr>
          <a:xfrm>
            <a:off x="1045029" y="2524721"/>
            <a:ext cx="4991629" cy="3677123"/>
          </a:xfrm>
        </p:spPr>
        <p:txBody>
          <a:bodyPr vert="horz" lIns="91440" tIns="45720" rIns="91440" bIns="45720" rtlCol="0" anchor="ctr">
            <a:normAutofit/>
          </a:bodyPr>
          <a:lstStyle/>
          <a:p>
            <a:r>
              <a:rPr lang="en-US" sz="1800">
                <a:ea typeface="+mn-lt"/>
                <a:cs typeface="+mn-lt"/>
              </a:rPr>
              <a:t>used to iterate a part of the program several times. If the number of iteration is not fixed.</a:t>
            </a:r>
          </a:p>
          <a:p>
            <a:r>
              <a:rPr lang="en-US" sz="1800">
                <a:ea typeface="+mn-lt"/>
                <a:cs typeface="+mn-lt"/>
              </a:rPr>
              <a:t> it is recommended to use while loop than for loop.</a:t>
            </a:r>
            <a:endParaRPr lang="en-US" sz="1800">
              <a:cs typeface="Calibri"/>
            </a:endParaRPr>
          </a:p>
        </p:txBody>
      </p:sp>
      <p:sp>
        <p:nvSpPr>
          <p:cNvPr id="18" name="Rectangle 17">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50C006AE-8F33-4971-018F-4613C6B61307}"/>
              </a:ext>
            </a:extLst>
          </p:cNvPr>
          <p:cNvPicPr>
            <a:picLocks noChangeAspect="1"/>
          </p:cNvPicPr>
          <p:nvPr/>
        </p:nvPicPr>
        <p:blipFill>
          <a:blip r:embed="rId2"/>
          <a:stretch>
            <a:fillRect/>
          </a:stretch>
        </p:blipFill>
        <p:spPr>
          <a:xfrm>
            <a:off x="7085165" y="901032"/>
            <a:ext cx="3913908" cy="5116220"/>
          </a:xfrm>
          <a:prstGeom prst="rect">
            <a:avLst/>
          </a:prstGeom>
        </p:spPr>
      </p:pic>
      <p:cxnSp>
        <p:nvCxnSpPr>
          <p:cNvPr id="20" name="Straight Connector 1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77288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C94BB0-C2F3-5606-CD7F-2880E5F9A8CC}"/>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While Loop</a:t>
            </a:r>
          </a:p>
        </p:txBody>
      </p:sp>
      <p:grpSp>
        <p:nvGrpSpPr>
          <p:cNvPr id="27" name="Group 2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8" name="Rectangle 2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a:extLst>
              <a:ext uri="{FF2B5EF4-FFF2-40B4-BE49-F238E27FC236}">
                <a16:creationId xmlns:a16="http://schemas.microsoft.com/office/drawing/2014/main" id="{5F7636DA-48B9-E886-F749-0496DF2A5CE5}"/>
              </a:ext>
            </a:extLst>
          </p:cNvPr>
          <p:cNvPicPr>
            <a:picLocks noChangeAspect="1"/>
          </p:cNvPicPr>
          <p:nvPr/>
        </p:nvPicPr>
        <p:blipFill>
          <a:blip r:embed="rId2"/>
          <a:stretch>
            <a:fillRect/>
          </a:stretch>
        </p:blipFill>
        <p:spPr>
          <a:xfrm>
            <a:off x="6130461" y="666728"/>
            <a:ext cx="5120063" cy="5465791"/>
          </a:xfrm>
          <a:prstGeom prst="rect">
            <a:avLst/>
          </a:prstGeom>
        </p:spPr>
      </p:pic>
    </p:spTree>
    <p:extLst>
      <p:ext uri="{BB962C8B-B14F-4D97-AF65-F5344CB8AC3E}">
        <p14:creationId xmlns:p14="http://schemas.microsoft.com/office/powerpoint/2010/main" val="5523836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51094C-3A9A-368F-147F-38CD376796BE}"/>
              </a:ext>
            </a:extLst>
          </p:cNvPr>
          <p:cNvSpPr>
            <a:spLocks noGrp="1"/>
          </p:cNvSpPr>
          <p:nvPr>
            <p:ph type="title"/>
          </p:nvPr>
        </p:nvSpPr>
        <p:spPr>
          <a:xfrm>
            <a:off x="793662" y="386930"/>
            <a:ext cx="10066122" cy="1298448"/>
          </a:xfrm>
        </p:spPr>
        <p:txBody>
          <a:bodyPr anchor="b">
            <a:normAutofit/>
          </a:bodyPr>
          <a:lstStyle/>
          <a:p>
            <a:r>
              <a:rPr lang="en-US" sz="4800"/>
              <a:t>Do-While Loop</a:t>
            </a:r>
          </a:p>
          <a:p>
            <a:endParaRPr lang="en-US" sz="4800">
              <a:cs typeface="Calibri Light"/>
            </a:endParaRPr>
          </a:p>
        </p:txBody>
      </p:sp>
      <p:sp>
        <p:nvSpPr>
          <p:cNvPr id="22"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1BA942A-F2EF-18C0-424C-156FE742C9EA}"/>
              </a:ext>
            </a:extLst>
          </p:cNvPr>
          <p:cNvSpPr>
            <a:spLocks noGrp="1"/>
          </p:cNvSpPr>
          <p:nvPr>
            <p:ph idx="1"/>
          </p:nvPr>
        </p:nvSpPr>
        <p:spPr>
          <a:xfrm>
            <a:off x="793661" y="2599509"/>
            <a:ext cx="4530898" cy="3639450"/>
          </a:xfrm>
        </p:spPr>
        <p:txBody>
          <a:bodyPr vert="horz" lIns="91440" tIns="45720" rIns="91440" bIns="45720" rtlCol="0" anchor="ctr">
            <a:normAutofit/>
          </a:bodyPr>
          <a:lstStyle/>
          <a:p>
            <a:r>
              <a:rPr lang="en-US" sz="2000">
                <a:ea typeface="+mn-lt"/>
                <a:cs typeface="+mn-lt"/>
              </a:rPr>
              <a:t>Used to iterate a part of the program several times.</a:t>
            </a:r>
          </a:p>
          <a:p>
            <a:r>
              <a:rPr lang="en-US" sz="2000">
                <a:ea typeface="+mn-lt"/>
                <a:cs typeface="+mn-lt"/>
              </a:rPr>
              <a:t> If the number of iteration is not fixed and you must have to execute the loop at least once</a:t>
            </a:r>
            <a:endParaRPr lang="en-US" sz="2000">
              <a:cs typeface="Calibri"/>
            </a:endParaRPr>
          </a:p>
        </p:txBody>
      </p:sp>
      <p:pic>
        <p:nvPicPr>
          <p:cNvPr id="4" name="Picture 4" descr="Diagram&#10;&#10;Description automatically generated">
            <a:extLst>
              <a:ext uri="{FF2B5EF4-FFF2-40B4-BE49-F238E27FC236}">
                <a16:creationId xmlns:a16="http://schemas.microsoft.com/office/drawing/2014/main" id="{60F9ECBC-CE3F-18BF-813B-6D517CE1DEC4}"/>
              </a:ext>
            </a:extLst>
          </p:cNvPr>
          <p:cNvPicPr>
            <a:picLocks noChangeAspect="1"/>
          </p:cNvPicPr>
          <p:nvPr/>
        </p:nvPicPr>
        <p:blipFill>
          <a:blip r:embed="rId2"/>
          <a:stretch>
            <a:fillRect/>
          </a:stretch>
        </p:blipFill>
        <p:spPr>
          <a:xfrm>
            <a:off x="7033473" y="2484255"/>
            <a:ext cx="2906395" cy="3714244"/>
          </a:xfrm>
          <a:prstGeom prst="rect">
            <a:avLst/>
          </a:prstGeom>
        </p:spPr>
      </p:pic>
      <p:sp>
        <p:nvSpPr>
          <p:cNvPr id="23"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68725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51094C-3A9A-368F-147F-38CD376796BE}"/>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Do-While Loop</a:t>
            </a:r>
          </a:p>
          <a:p>
            <a:endParaRPr lang="en-US" sz="3700" kern="1200">
              <a:solidFill>
                <a:schemeClr val="tx1"/>
              </a:solidFill>
              <a:latin typeface="+mj-lt"/>
              <a:ea typeface="+mj-ea"/>
              <a:cs typeface="+mj-cs"/>
            </a:endParaRPr>
          </a:p>
        </p:txBody>
      </p:sp>
      <p:sp>
        <p:nvSpPr>
          <p:cNvPr id="30" name="Rectangle 2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a:extLst>
              <a:ext uri="{FF2B5EF4-FFF2-40B4-BE49-F238E27FC236}">
                <a16:creationId xmlns:a16="http://schemas.microsoft.com/office/drawing/2014/main" id="{7795F80D-6209-93F7-6CBC-8DEC16D44857}"/>
              </a:ext>
            </a:extLst>
          </p:cNvPr>
          <p:cNvPicPr>
            <a:picLocks noGrp="1" noChangeAspect="1"/>
          </p:cNvPicPr>
          <p:nvPr>
            <p:ph idx="1"/>
          </p:nvPr>
        </p:nvPicPr>
        <p:blipFill>
          <a:blip r:embed="rId2"/>
          <a:stretch>
            <a:fillRect/>
          </a:stretch>
        </p:blipFill>
        <p:spPr>
          <a:xfrm>
            <a:off x="2188356" y="858525"/>
            <a:ext cx="4322068" cy="5211906"/>
          </a:xfrm>
          <a:prstGeom prst="rect">
            <a:avLst/>
          </a:prstGeom>
        </p:spPr>
      </p:pic>
      <p:sp>
        <p:nvSpPr>
          <p:cNvPr id="34" name="Rectangle 33">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9381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22">
            <a:extLst>
              <a:ext uri="{FF2B5EF4-FFF2-40B4-BE49-F238E27FC236}">
                <a16:creationId xmlns:a16="http://schemas.microsoft.com/office/drawing/2014/main" id="{B0B8DCBA-FEED-46EF-A140-35B904015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2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6" name="Rectangle 2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2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Rectangle 2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84E472-E6CB-2988-7488-7FF1FC55F9D2}"/>
              </a:ext>
            </a:extLst>
          </p:cNvPr>
          <p:cNvSpPr>
            <a:spLocks noGrp="1"/>
          </p:cNvSpPr>
          <p:nvPr>
            <p:ph type="title"/>
          </p:nvPr>
        </p:nvSpPr>
        <p:spPr>
          <a:xfrm>
            <a:off x="1043631" y="873940"/>
            <a:ext cx="4928291" cy="1035781"/>
          </a:xfrm>
        </p:spPr>
        <p:txBody>
          <a:bodyPr anchor="ctr">
            <a:normAutofit/>
          </a:bodyPr>
          <a:lstStyle/>
          <a:p>
            <a:r>
              <a:rPr lang="en-US" sz="3600">
                <a:cs typeface="Calibri Light"/>
              </a:rPr>
              <a:t>What is Programming?</a:t>
            </a:r>
            <a:endParaRPr lang="en-US" sz="3600"/>
          </a:p>
        </p:txBody>
      </p:sp>
      <p:sp>
        <p:nvSpPr>
          <p:cNvPr id="3" name="Content Placeholder 2">
            <a:extLst>
              <a:ext uri="{FF2B5EF4-FFF2-40B4-BE49-F238E27FC236}">
                <a16:creationId xmlns:a16="http://schemas.microsoft.com/office/drawing/2014/main" id="{465B5F63-68B7-CD63-D005-758621C46E73}"/>
              </a:ext>
            </a:extLst>
          </p:cNvPr>
          <p:cNvSpPr>
            <a:spLocks noGrp="1"/>
          </p:cNvSpPr>
          <p:nvPr>
            <p:ph idx="1"/>
          </p:nvPr>
        </p:nvSpPr>
        <p:spPr>
          <a:xfrm>
            <a:off x="1045029" y="2524721"/>
            <a:ext cx="4991629" cy="3677123"/>
          </a:xfrm>
        </p:spPr>
        <p:txBody>
          <a:bodyPr vert="horz" lIns="91440" tIns="45720" rIns="91440" bIns="45720" rtlCol="0" anchor="ctr">
            <a:normAutofit/>
          </a:bodyPr>
          <a:lstStyle/>
          <a:p>
            <a:r>
              <a:rPr lang="en-US" sz="1800">
                <a:cs typeface="Calibri"/>
              </a:rPr>
              <a:t>Once the code(language) of a program has been written, it must be executed (run, started)</a:t>
            </a:r>
          </a:p>
          <a:p>
            <a:r>
              <a:rPr lang="en-US" sz="1800">
                <a:cs typeface="Calibri"/>
              </a:rPr>
              <a:t>You may need to type the name of program to start it</a:t>
            </a:r>
          </a:p>
          <a:p>
            <a:r>
              <a:rPr lang="en-US" sz="1800">
                <a:cs typeface="Calibri"/>
              </a:rPr>
              <a:t>Some programming languages (Java, C++) require code to be compiled(translated to binary) before it can be started.</a:t>
            </a:r>
          </a:p>
          <a:p>
            <a:r>
              <a:rPr lang="en-US" sz="1800">
                <a:cs typeface="Calibri"/>
              </a:rPr>
              <a:t>Other(JavaScript) are interpreted.</a:t>
            </a:r>
          </a:p>
        </p:txBody>
      </p:sp>
      <p:pic>
        <p:nvPicPr>
          <p:cNvPr id="5" name="Picture 4" descr="Closeup of a keyboard">
            <a:extLst>
              <a:ext uri="{FF2B5EF4-FFF2-40B4-BE49-F238E27FC236}">
                <a16:creationId xmlns:a16="http://schemas.microsoft.com/office/drawing/2014/main" id="{9A3D050F-9C43-7160-89F0-3CD34979013C}"/>
              </a:ext>
            </a:extLst>
          </p:cNvPr>
          <p:cNvPicPr>
            <a:picLocks noChangeAspect="1"/>
          </p:cNvPicPr>
          <p:nvPr/>
        </p:nvPicPr>
        <p:blipFill rotWithShape="1">
          <a:blip r:embed="rId2"/>
          <a:srcRect l="13736" r="33413" b="-1"/>
          <a:stretch/>
        </p:blipFill>
        <p:spPr>
          <a:xfrm>
            <a:off x="6788383" y="613147"/>
            <a:ext cx="4565417" cy="5593443"/>
          </a:xfrm>
          <a:prstGeom prst="rect">
            <a:avLst/>
          </a:prstGeom>
        </p:spPr>
      </p:pic>
      <p:cxnSp>
        <p:nvCxnSpPr>
          <p:cNvPr id="65" name="Straight Connector 3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92052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9">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11">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75C937-102D-CBD0-51FA-9E1275C7F3C1}"/>
              </a:ext>
            </a:extLst>
          </p:cNvPr>
          <p:cNvSpPr>
            <a:spLocks noGrp="1"/>
          </p:cNvSpPr>
          <p:nvPr>
            <p:ph type="title"/>
          </p:nvPr>
        </p:nvSpPr>
        <p:spPr>
          <a:xfrm>
            <a:off x="581646" y="349664"/>
            <a:ext cx="5845571" cy="1638377"/>
          </a:xfrm>
        </p:spPr>
        <p:txBody>
          <a:bodyPr vert="horz" lIns="91440" tIns="45720" rIns="91440" bIns="45720" rtlCol="0" anchor="b">
            <a:normAutofit/>
          </a:bodyPr>
          <a:lstStyle/>
          <a:p>
            <a:r>
              <a:rPr lang="en-US" sz="4800"/>
              <a:t>For loop</a:t>
            </a:r>
          </a:p>
        </p:txBody>
      </p:sp>
      <p:sp>
        <p:nvSpPr>
          <p:cNvPr id="5" name="TextBox 4">
            <a:extLst>
              <a:ext uri="{FF2B5EF4-FFF2-40B4-BE49-F238E27FC236}">
                <a16:creationId xmlns:a16="http://schemas.microsoft.com/office/drawing/2014/main" id="{4C7D6E61-AC0D-8DF8-6D2A-779E513152E6}"/>
              </a:ext>
            </a:extLst>
          </p:cNvPr>
          <p:cNvSpPr txBox="1"/>
          <p:nvPr/>
        </p:nvSpPr>
        <p:spPr>
          <a:xfrm>
            <a:off x="587988" y="2620641"/>
            <a:ext cx="5837750" cy="302370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 used to iterate a part of the program several times. If the number of iteration is fixed, it is recommended to use for loop than while or do-while loops.</a:t>
            </a:r>
          </a:p>
        </p:txBody>
      </p:sp>
      <p:sp>
        <p:nvSpPr>
          <p:cNvPr id="44" name="Rectangle 1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15">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B571077A-2849-0E7A-E418-F4DBE8ADD158}"/>
              </a:ext>
            </a:extLst>
          </p:cNvPr>
          <p:cNvPicPr>
            <a:picLocks noGrp="1" noChangeAspect="1"/>
          </p:cNvPicPr>
          <p:nvPr>
            <p:ph idx="1"/>
          </p:nvPr>
        </p:nvPicPr>
        <p:blipFill rotWithShape="1">
          <a:blip r:embed="rId2"/>
          <a:srcRect t="10204" r="-2" b="7956"/>
          <a:stretch/>
        </p:blipFill>
        <p:spPr>
          <a:xfrm>
            <a:off x="7421373" y="627954"/>
            <a:ext cx="4235516" cy="5353373"/>
          </a:xfrm>
          <a:prstGeom prst="rect">
            <a:avLst/>
          </a:prstGeom>
        </p:spPr>
      </p:pic>
      <p:sp>
        <p:nvSpPr>
          <p:cNvPr id="46" name="Rectangle 17">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34467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75C937-102D-CBD0-51FA-9E1275C7F3C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For loop</a:t>
            </a:r>
          </a:p>
        </p:txBody>
      </p:sp>
      <p:sp>
        <p:nvSpPr>
          <p:cNvPr id="5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a:extLst>
              <a:ext uri="{FF2B5EF4-FFF2-40B4-BE49-F238E27FC236}">
                <a16:creationId xmlns:a16="http://schemas.microsoft.com/office/drawing/2014/main" id="{844F08CB-8E56-6EBF-CA1A-58CA5DAB79E5}"/>
              </a:ext>
            </a:extLst>
          </p:cNvPr>
          <p:cNvPicPr>
            <a:picLocks noChangeAspect="1"/>
          </p:cNvPicPr>
          <p:nvPr/>
        </p:nvPicPr>
        <p:blipFill>
          <a:blip r:embed="rId2"/>
          <a:stretch>
            <a:fillRect/>
          </a:stretch>
        </p:blipFill>
        <p:spPr>
          <a:xfrm>
            <a:off x="4654296" y="718821"/>
            <a:ext cx="7214616" cy="5392925"/>
          </a:xfrm>
          <a:prstGeom prst="rect">
            <a:avLst/>
          </a:prstGeom>
        </p:spPr>
      </p:pic>
    </p:spTree>
    <p:extLst>
      <p:ext uri="{BB962C8B-B14F-4D97-AF65-F5344CB8AC3E}">
        <p14:creationId xmlns:p14="http://schemas.microsoft.com/office/powerpoint/2010/main" val="27409186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6" name="Rectangle 2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B45FD3-4696-CC22-49CE-3E44B562DF2D}"/>
              </a:ext>
            </a:extLst>
          </p:cNvPr>
          <p:cNvSpPr>
            <a:spLocks noGrp="1"/>
          </p:cNvSpPr>
          <p:nvPr>
            <p:ph type="title"/>
          </p:nvPr>
        </p:nvSpPr>
        <p:spPr>
          <a:xfrm>
            <a:off x="1043631" y="873940"/>
            <a:ext cx="5052369" cy="1035781"/>
          </a:xfrm>
        </p:spPr>
        <p:txBody>
          <a:bodyPr vert="horz" lIns="91440" tIns="45720" rIns="91440" bIns="45720" rtlCol="0" anchor="ctr">
            <a:normAutofit/>
          </a:bodyPr>
          <a:lstStyle/>
          <a:p>
            <a:r>
              <a:rPr lang="en-US" sz="3600" kern="1200">
                <a:solidFill>
                  <a:schemeClr val="tx1"/>
                </a:solidFill>
                <a:latin typeface="+mj-lt"/>
                <a:ea typeface="+mj-ea"/>
                <a:cs typeface="+mj-cs"/>
              </a:rPr>
              <a:t>Switch case</a:t>
            </a:r>
          </a:p>
        </p:txBody>
      </p:sp>
      <p:sp>
        <p:nvSpPr>
          <p:cNvPr id="5" name="TextBox 4">
            <a:extLst>
              <a:ext uri="{FF2B5EF4-FFF2-40B4-BE49-F238E27FC236}">
                <a16:creationId xmlns:a16="http://schemas.microsoft.com/office/drawing/2014/main" id="{3E72A690-E761-B5E1-FC38-21D515C489DB}"/>
              </a:ext>
            </a:extLst>
          </p:cNvPr>
          <p:cNvSpPr txBox="1"/>
          <p:nvPr/>
        </p:nvSpPr>
        <p:spPr>
          <a:xfrm>
            <a:off x="1045029" y="2524721"/>
            <a:ext cx="4991629" cy="367712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t>Used for executing one condition from multiple conditions. </a:t>
            </a:r>
          </a:p>
          <a:p>
            <a:pPr indent="-228600">
              <a:lnSpc>
                <a:spcPct val="90000"/>
              </a:lnSpc>
              <a:spcAft>
                <a:spcPts val="600"/>
              </a:spcAft>
              <a:buFont typeface="Arial" panose="020B0604020202020204" pitchFamily="34" charset="0"/>
              <a:buChar char="•"/>
            </a:pPr>
            <a:r>
              <a:rPr lang="en-US"/>
              <a:t>It is similar to an if-else-if ladder. Switch statement consists of conditional based cases and a default case. In a switch statement, the “case value” can be of “char” and “int” type</a:t>
            </a:r>
          </a:p>
        </p:txBody>
      </p:sp>
      <p:sp>
        <p:nvSpPr>
          <p:cNvPr id="32" name="Rectangle 31">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F55708AD-C421-1386-B2CD-C5DA6465A0B3}"/>
              </a:ext>
            </a:extLst>
          </p:cNvPr>
          <p:cNvPicPr>
            <a:picLocks noGrp="1" noChangeAspect="1"/>
          </p:cNvPicPr>
          <p:nvPr>
            <p:ph idx="1"/>
          </p:nvPr>
        </p:nvPicPr>
        <p:blipFill>
          <a:blip r:embed="rId2"/>
          <a:stretch>
            <a:fillRect/>
          </a:stretch>
        </p:blipFill>
        <p:spPr>
          <a:xfrm>
            <a:off x="7622368" y="901032"/>
            <a:ext cx="2839501" cy="5116220"/>
          </a:xfrm>
          <a:prstGeom prst="rect">
            <a:avLst/>
          </a:prstGeom>
        </p:spPr>
      </p:pic>
      <p:cxnSp>
        <p:nvCxnSpPr>
          <p:cNvPr id="34" name="Straight Connector 3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9041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B45FD3-4696-CC22-49CE-3E44B562DF2D}"/>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Switch case</a:t>
            </a:r>
          </a:p>
        </p:txBody>
      </p:sp>
      <p:grpSp>
        <p:nvGrpSpPr>
          <p:cNvPr id="50" name="Group 4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51" name="Rectangle 5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le 5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a:extLst>
              <a:ext uri="{FF2B5EF4-FFF2-40B4-BE49-F238E27FC236}">
                <a16:creationId xmlns:a16="http://schemas.microsoft.com/office/drawing/2014/main" id="{D226F571-FA2A-0C81-5A16-7EC70DDAEA53}"/>
              </a:ext>
            </a:extLst>
          </p:cNvPr>
          <p:cNvPicPr>
            <a:picLocks noChangeAspect="1"/>
          </p:cNvPicPr>
          <p:nvPr/>
        </p:nvPicPr>
        <p:blipFill>
          <a:blip r:embed="rId2"/>
          <a:stretch>
            <a:fillRect/>
          </a:stretch>
        </p:blipFill>
        <p:spPr>
          <a:xfrm>
            <a:off x="5922492" y="711689"/>
            <a:ext cx="5536001" cy="5375868"/>
          </a:xfrm>
          <a:prstGeom prst="rect">
            <a:avLst/>
          </a:prstGeom>
        </p:spPr>
      </p:pic>
    </p:spTree>
    <p:extLst>
      <p:ext uri="{BB962C8B-B14F-4D97-AF65-F5344CB8AC3E}">
        <p14:creationId xmlns:p14="http://schemas.microsoft.com/office/powerpoint/2010/main" val="8514171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7CF4C1-5527-92FF-A413-D450B7E51130}"/>
              </a:ext>
            </a:extLst>
          </p:cNvPr>
          <p:cNvSpPr>
            <a:spLocks noGrp="1"/>
          </p:cNvSpPr>
          <p:nvPr>
            <p:ph type="title"/>
          </p:nvPr>
        </p:nvSpPr>
        <p:spPr>
          <a:xfrm>
            <a:off x="645064" y="525982"/>
            <a:ext cx="4282983" cy="1200361"/>
          </a:xfrm>
        </p:spPr>
        <p:txBody>
          <a:bodyPr anchor="b">
            <a:normAutofit/>
          </a:bodyPr>
          <a:lstStyle/>
          <a:p>
            <a:r>
              <a:rPr lang="en-US" sz="3600"/>
              <a:t>Continue Statement</a:t>
            </a:r>
          </a:p>
          <a:p>
            <a:endParaRPr lang="en-US" sz="3600">
              <a:cs typeface="Calibri Light"/>
            </a:endParaRPr>
          </a:p>
        </p:txBody>
      </p:sp>
      <p:sp>
        <p:nvSpPr>
          <p:cNvPr id="35" name="Rectangle 2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E2EF4A-5451-5FE8-E0D7-18FEE928DB6F}"/>
              </a:ext>
            </a:extLst>
          </p:cNvPr>
          <p:cNvSpPr>
            <a:spLocks noGrp="1"/>
          </p:cNvSpPr>
          <p:nvPr>
            <p:ph idx="1"/>
          </p:nvPr>
        </p:nvSpPr>
        <p:spPr>
          <a:xfrm>
            <a:off x="645066" y="2031101"/>
            <a:ext cx="4282984" cy="3511943"/>
          </a:xfrm>
        </p:spPr>
        <p:txBody>
          <a:bodyPr vert="horz" lIns="91440" tIns="45720" rIns="91440" bIns="45720" rtlCol="0" anchor="ctr">
            <a:normAutofit/>
          </a:bodyPr>
          <a:lstStyle/>
          <a:p>
            <a:r>
              <a:rPr lang="en-US" sz="1800">
                <a:ea typeface="+mn-lt"/>
                <a:cs typeface="+mn-lt"/>
              </a:rPr>
              <a:t>Used to continue loop.</a:t>
            </a:r>
          </a:p>
          <a:p>
            <a:r>
              <a:rPr lang="en-US" sz="1800">
                <a:ea typeface="+mn-lt"/>
                <a:cs typeface="+mn-lt"/>
              </a:rPr>
              <a:t> It continues the current flow of the program and skips the remaining code at specified condition. In case of inner loop, it continues only inner loop.</a:t>
            </a:r>
            <a:endParaRPr lang="en-US" sz="1800">
              <a:cs typeface="Calibri"/>
            </a:endParaRPr>
          </a:p>
        </p:txBody>
      </p:sp>
      <p:sp>
        <p:nvSpPr>
          <p:cNvPr id="36" name="Rectangle 2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Diagram&#10;&#10;Description automatically generated">
            <a:extLst>
              <a:ext uri="{FF2B5EF4-FFF2-40B4-BE49-F238E27FC236}">
                <a16:creationId xmlns:a16="http://schemas.microsoft.com/office/drawing/2014/main" id="{8CE48F6C-58F8-01E1-7E34-112377EBA956}"/>
              </a:ext>
            </a:extLst>
          </p:cNvPr>
          <p:cNvPicPr>
            <a:picLocks noChangeAspect="1"/>
          </p:cNvPicPr>
          <p:nvPr/>
        </p:nvPicPr>
        <p:blipFill>
          <a:blip r:embed="rId2"/>
          <a:stretch>
            <a:fillRect/>
          </a:stretch>
        </p:blipFill>
        <p:spPr>
          <a:xfrm>
            <a:off x="7000769" y="650494"/>
            <a:ext cx="3601956" cy="5324142"/>
          </a:xfrm>
          <a:prstGeom prst="rect">
            <a:avLst/>
          </a:prstGeom>
        </p:spPr>
      </p:pic>
    </p:spTree>
    <p:extLst>
      <p:ext uri="{BB962C8B-B14F-4D97-AF65-F5344CB8AC3E}">
        <p14:creationId xmlns:p14="http://schemas.microsoft.com/office/powerpoint/2010/main" val="1798862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AE215E-590C-08FB-113C-54C7FA7DD2C9}"/>
              </a:ext>
            </a:extLst>
          </p:cNvPr>
          <p:cNvSpPr>
            <a:spLocks noGrp="1"/>
          </p:cNvSpPr>
          <p:nvPr>
            <p:ph type="title"/>
          </p:nvPr>
        </p:nvSpPr>
        <p:spPr>
          <a:xfrm>
            <a:off x="1043631" y="809898"/>
            <a:ext cx="9942716" cy="1554480"/>
          </a:xfrm>
        </p:spPr>
        <p:txBody>
          <a:bodyPr anchor="ctr">
            <a:normAutofit/>
          </a:bodyPr>
          <a:lstStyle/>
          <a:p>
            <a:r>
              <a:rPr lang="en-US" b="1"/>
              <a:t>The default Keyword</a:t>
            </a:r>
            <a:endParaRPr lang="en-US" b="1">
              <a:cs typeface="Calibri Light"/>
            </a:endParaRPr>
          </a:p>
        </p:txBody>
      </p:sp>
      <p:sp>
        <p:nvSpPr>
          <p:cNvPr id="3" name="Content Placeholder 2">
            <a:extLst>
              <a:ext uri="{FF2B5EF4-FFF2-40B4-BE49-F238E27FC236}">
                <a16:creationId xmlns:a16="http://schemas.microsoft.com/office/drawing/2014/main" id="{3B1EEBA9-23BA-9CDF-AA24-6A5D6CFB4220}"/>
              </a:ext>
            </a:extLst>
          </p:cNvPr>
          <p:cNvSpPr>
            <a:spLocks noGrp="1"/>
          </p:cNvSpPr>
          <p:nvPr>
            <p:ph idx="1"/>
          </p:nvPr>
        </p:nvSpPr>
        <p:spPr>
          <a:xfrm>
            <a:off x="1045028" y="3017522"/>
            <a:ext cx="9941319" cy="3124658"/>
          </a:xfrm>
        </p:spPr>
        <p:txBody>
          <a:bodyPr vert="horz" lIns="91440" tIns="45720" rIns="91440" bIns="45720" rtlCol="0" anchor="ctr">
            <a:noAutofit/>
          </a:bodyPr>
          <a:lstStyle/>
          <a:p>
            <a:r>
              <a:rPr lang="en-US" sz="2200">
                <a:ea typeface="+mn-lt"/>
                <a:cs typeface="+mn-lt"/>
              </a:rPr>
              <a:t>The </a:t>
            </a:r>
            <a:r>
              <a:rPr lang="en-US" sz="2200">
                <a:latin typeface="Consolas"/>
                <a:ea typeface="+mn-lt"/>
                <a:cs typeface="+mn-lt"/>
              </a:rPr>
              <a:t>default</a:t>
            </a:r>
            <a:r>
              <a:rPr lang="en-US" sz="2200">
                <a:ea typeface="+mn-lt"/>
                <a:cs typeface="+mn-lt"/>
              </a:rPr>
              <a:t> keyword specifies some code to run if there is no case match</a:t>
            </a:r>
            <a:endParaRPr lang="en-US"/>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3867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AE215E-590C-08FB-113C-54C7FA7DD2C9}"/>
              </a:ext>
            </a:extLst>
          </p:cNvPr>
          <p:cNvSpPr>
            <a:spLocks noGrp="1"/>
          </p:cNvSpPr>
          <p:nvPr>
            <p:ph type="title"/>
          </p:nvPr>
        </p:nvSpPr>
        <p:spPr>
          <a:xfrm>
            <a:off x="1043631" y="809898"/>
            <a:ext cx="9942716" cy="1554480"/>
          </a:xfrm>
        </p:spPr>
        <p:txBody>
          <a:bodyPr anchor="ctr">
            <a:normAutofit/>
          </a:bodyPr>
          <a:lstStyle/>
          <a:p>
            <a:r>
              <a:rPr lang="en-US" b="1"/>
              <a:t>The break Keyword</a:t>
            </a:r>
            <a:endParaRPr lang="en-US" b="1">
              <a:cs typeface="Calibri Light"/>
            </a:endParaRPr>
          </a:p>
        </p:txBody>
      </p:sp>
      <p:sp>
        <p:nvSpPr>
          <p:cNvPr id="3" name="Content Placeholder 2">
            <a:extLst>
              <a:ext uri="{FF2B5EF4-FFF2-40B4-BE49-F238E27FC236}">
                <a16:creationId xmlns:a16="http://schemas.microsoft.com/office/drawing/2014/main" id="{3B1EEBA9-23BA-9CDF-AA24-6A5D6CFB4220}"/>
              </a:ext>
            </a:extLst>
          </p:cNvPr>
          <p:cNvSpPr>
            <a:spLocks noGrp="1"/>
          </p:cNvSpPr>
          <p:nvPr>
            <p:ph idx="1"/>
          </p:nvPr>
        </p:nvSpPr>
        <p:spPr>
          <a:xfrm>
            <a:off x="1045028" y="3017522"/>
            <a:ext cx="9941319" cy="3124658"/>
          </a:xfrm>
        </p:spPr>
        <p:txBody>
          <a:bodyPr vert="horz" lIns="91440" tIns="45720" rIns="91440" bIns="45720" rtlCol="0" anchor="ctr">
            <a:noAutofit/>
          </a:bodyPr>
          <a:lstStyle/>
          <a:p>
            <a:r>
              <a:rPr lang="en-US" sz="2200">
                <a:ea typeface="+mn-lt"/>
                <a:cs typeface="+mn-lt"/>
              </a:rPr>
              <a:t>When C reaches a </a:t>
            </a:r>
            <a:r>
              <a:rPr lang="en-US" sz="2200">
                <a:latin typeface="Consolas"/>
                <a:ea typeface="+mn-lt"/>
                <a:cs typeface="+mn-lt"/>
              </a:rPr>
              <a:t>break</a:t>
            </a:r>
            <a:r>
              <a:rPr lang="en-US" sz="2200">
                <a:ea typeface="+mn-lt"/>
                <a:cs typeface="+mn-lt"/>
              </a:rPr>
              <a:t> keyword, it breaks out of the switch block.</a:t>
            </a:r>
          </a:p>
          <a:p>
            <a:r>
              <a:rPr lang="en-US" sz="2200">
                <a:ea typeface="+mn-lt"/>
                <a:cs typeface="+mn-lt"/>
              </a:rPr>
              <a:t>This will stop the execution of more code and case testing inside the block.</a:t>
            </a:r>
            <a:endParaRPr lang="en-US"/>
          </a:p>
          <a:p>
            <a:r>
              <a:rPr lang="en-US" sz="2200">
                <a:ea typeface="+mn-lt"/>
                <a:cs typeface="+mn-lt"/>
              </a:rPr>
              <a:t>When a match is found, and the job is done, it's time for a break. There is no need for more testing.</a:t>
            </a:r>
            <a:endParaRPr lang="en-US"/>
          </a:p>
          <a:p>
            <a:endParaRPr lang="en-US" sz="220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5194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7">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9">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1" name="Straight Connector 10">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Rectangle 1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1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B576B1-F1EF-762E-3C00-9D5AEBA6CD14}"/>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lang="en-US" sz="6600" kern="1200">
                <a:solidFill>
                  <a:schemeClr val="tx1"/>
                </a:solidFill>
                <a:latin typeface="+mj-lt"/>
                <a:ea typeface="+mj-ea"/>
                <a:cs typeface="+mj-cs"/>
              </a:rPr>
              <a:t>End Of Day1</a:t>
            </a:r>
          </a:p>
        </p:txBody>
      </p:sp>
    </p:spTree>
    <p:extLst>
      <p:ext uri="{BB962C8B-B14F-4D97-AF65-F5344CB8AC3E}">
        <p14:creationId xmlns:p14="http://schemas.microsoft.com/office/powerpoint/2010/main" val="12146486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AE215E-590C-08FB-113C-54C7FA7DD2C9}"/>
              </a:ext>
            </a:extLst>
          </p:cNvPr>
          <p:cNvSpPr>
            <a:spLocks noGrp="1"/>
          </p:cNvSpPr>
          <p:nvPr>
            <p:ph type="title"/>
          </p:nvPr>
        </p:nvSpPr>
        <p:spPr>
          <a:xfrm>
            <a:off x="1043631" y="809898"/>
            <a:ext cx="9942716" cy="1554480"/>
          </a:xfrm>
        </p:spPr>
        <p:txBody>
          <a:bodyPr anchor="ctr">
            <a:normAutofit/>
          </a:bodyPr>
          <a:lstStyle/>
          <a:p>
            <a:r>
              <a:rPr lang="en-US" sz="4800" b="1"/>
              <a:t>Sizeof Operator</a:t>
            </a:r>
            <a:endParaRPr lang="en-US" sz="4800" b="1">
              <a:cs typeface="Calibri Light"/>
            </a:endParaRPr>
          </a:p>
        </p:txBody>
      </p:sp>
      <p:sp>
        <p:nvSpPr>
          <p:cNvPr id="3" name="Content Placeholder 2">
            <a:extLst>
              <a:ext uri="{FF2B5EF4-FFF2-40B4-BE49-F238E27FC236}">
                <a16:creationId xmlns:a16="http://schemas.microsoft.com/office/drawing/2014/main" id="{3B1EEBA9-23BA-9CDF-AA24-6A5D6CFB4220}"/>
              </a:ext>
            </a:extLst>
          </p:cNvPr>
          <p:cNvSpPr>
            <a:spLocks noGrp="1"/>
          </p:cNvSpPr>
          <p:nvPr>
            <p:ph idx="1"/>
          </p:nvPr>
        </p:nvSpPr>
        <p:spPr>
          <a:xfrm>
            <a:off x="1045028" y="3017522"/>
            <a:ext cx="9941319" cy="3124658"/>
          </a:xfrm>
        </p:spPr>
        <p:txBody>
          <a:bodyPr vert="horz" lIns="91440" tIns="45720" rIns="91440" bIns="45720" rtlCol="0" anchor="ctr">
            <a:normAutofit/>
          </a:bodyPr>
          <a:lstStyle/>
          <a:p>
            <a:endParaRPr lang="en-US" sz="2400"/>
          </a:p>
          <a:p>
            <a:r>
              <a:rPr lang="en-US">
                <a:ea typeface="+mn-lt"/>
                <a:cs typeface="+mn-lt"/>
              </a:rPr>
              <a:t>The memory size (in bytes) of a data type or a variable can be found with the </a:t>
            </a:r>
            <a:r>
              <a:rPr lang="en-US" err="1">
                <a:latin typeface="Consolas"/>
              </a:rPr>
              <a:t>sizeof</a:t>
            </a:r>
            <a:r>
              <a:rPr lang="en-US">
                <a:ea typeface="+mn-lt"/>
                <a:cs typeface="+mn-lt"/>
              </a:rPr>
              <a:t> operator:</a:t>
            </a:r>
            <a:endParaRPr lang="en-US"/>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9437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AE215E-590C-08FB-113C-54C7FA7DD2C9}"/>
              </a:ext>
            </a:extLst>
          </p:cNvPr>
          <p:cNvSpPr>
            <a:spLocks noGrp="1"/>
          </p:cNvSpPr>
          <p:nvPr>
            <p:ph type="title"/>
          </p:nvPr>
        </p:nvSpPr>
        <p:spPr>
          <a:xfrm>
            <a:off x="1043631" y="809898"/>
            <a:ext cx="9942716" cy="1554480"/>
          </a:xfrm>
        </p:spPr>
        <p:txBody>
          <a:bodyPr anchor="ctr">
            <a:normAutofit/>
          </a:bodyPr>
          <a:lstStyle/>
          <a:p>
            <a:r>
              <a:rPr lang="en-US" sz="4800" b="1">
                <a:ea typeface="+mj-lt"/>
                <a:cs typeface="+mj-lt"/>
              </a:rPr>
              <a:t>Ternary Operator</a:t>
            </a:r>
            <a:endParaRPr lang="en-US" sz="4800">
              <a:ea typeface="+mj-lt"/>
              <a:cs typeface="+mj-lt"/>
            </a:endParaRPr>
          </a:p>
          <a:p>
            <a:endParaRPr lang="en-US" sz="4800" b="1">
              <a:cs typeface="Calibri Light"/>
            </a:endParaRPr>
          </a:p>
        </p:txBody>
      </p:sp>
      <p:sp>
        <p:nvSpPr>
          <p:cNvPr id="3" name="Content Placeholder 2">
            <a:extLst>
              <a:ext uri="{FF2B5EF4-FFF2-40B4-BE49-F238E27FC236}">
                <a16:creationId xmlns:a16="http://schemas.microsoft.com/office/drawing/2014/main" id="{3B1EEBA9-23BA-9CDF-AA24-6A5D6CFB4220}"/>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a:cs typeface="Calibri"/>
              </a:rPr>
              <a:t>There is also a short-hand if else, which is known as the </a:t>
            </a:r>
            <a:r>
              <a:rPr lang="en-US" sz="2400" b="1">
                <a:cs typeface="Calibri"/>
              </a:rPr>
              <a:t>ternary operator</a:t>
            </a:r>
            <a:r>
              <a:rPr lang="en-US" sz="2400">
                <a:cs typeface="Calibri"/>
              </a:rPr>
              <a:t> because it consists of three operands. </a:t>
            </a:r>
            <a:endParaRPr lang="en-US" sz="2400">
              <a:ea typeface="+mn-lt"/>
              <a:cs typeface="+mn-lt"/>
            </a:endParaRPr>
          </a:p>
          <a:p>
            <a:r>
              <a:rPr lang="en-US" sz="2400">
                <a:ea typeface="+mn-lt"/>
                <a:cs typeface="+mn-lt"/>
              </a:rPr>
              <a:t>It can be used to replace multiple lines of code with a single line. It is often used to replace simple if </a:t>
            </a:r>
            <a:r>
              <a:rPr lang="en-US" sz="2400">
                <a:latin typeface="Calibri"/>
                <a:cs typeface="Calibri"/>
              </a:rPr>
              <a:t>else </a:t>
            </a:r>
            <a:r>
              <a:rPr lang="en-US" sz="2400">
                <a:ea typeface="+mn-lt"/>
                <a:cs typeface="+mn-lt"/>
              </a:rPr>
              <a:t>statements</a:t>
            </a:r>
          </a:p>
          <a:p>
            <a:endParaRPr lang="en-US" sz="240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515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15F4C-9F7E-BF7B-5860-DCE5E74FFAF3}"/>
              </a:ext>
            </a:extLst>
          </p:cNvPr>
          <p:cNvSpPr>
            <a:spLocks noGrp="1"/>
          </p:cNvSpPr>
          <p:nvPr>
            <p:ph type="title"/>
          </p:nvPr>
        </p:nvSpPr>
        <p:spPr>
          <a:xfrm>
            <a:off x="640080" y="325369"/>
            <a:ext cx="4368602" cy="1956841"/>
          </a:xfrm>
        </p:spPr>
        <p:txBody>
          <a:bodyPr anchor="b">
            <a:normAutofit/>
          </a:bodyPr>
          <a:lstStyle/>
          <a:p>
            <a:r>
              <a:rPr lang="en-US" sz="4200">
                <a:cs typeface="Calibri Light"/>
              </a:rPr>
              <a:t>What is a programming language ?</a:t>
            </a:r>
            <a:endParaRPr lang="en-US" sz="4200"/>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31295D-127D-222F-44BA-71651CB8C626}"/>
              </a:ext>
            </a:extLst>
          </p:cNvPr>
          <p:cNvSpPr>
            <a:spLocks noGrp="1"/>
          </p:cNvSpPr>
          <p:nvPr>
            <p:ph idx="1"/>
          </p:nvPr>
        </p:nvSpPr>
        <p:spPr>
          <a:xfrm>
            <a:off x="640080" y="2872899"/>
            <a:ext cx="4243589" cy="3320668"/>
          </a:xfrm>
        </p:spPr>
        <p:txBody>
          <a:bodyPr vert="horz" lIns="91440" tIns="45720" rIns="91440" bIns="45720" rtlCol="0">
            <a:normAutofit/>
          </a:bodyPr>
          <a:lstStyle/>
          <a:p>
            <a:r>
              <a:rPr lang="en-US" sz="2200">
                <a:cs typeface="Calibri"/>
              </a:rPr>
              <a:t>Set of commands that a computer has been </a:t>
            </a:r>
            <a:r>
              <a:rPr lang="en-US" sz="2200" b="1">
                <a:cs typeface="Calibri"/>
              </a:rPr>
              <a:t>taught </a:t>
            </a:r>
            <a:r>
              <a:rPr lang="en-US" sz="2200">
                <a:cs typeface="Calibri"/>
              </a:rPr>
              <a:t>to understand</a:t>
            </a:r>
          </a:p>
          <a:p>
            <a:r>
              <a:rPr lang="en-US" sz="2200">
                <a:cs typeface="Calibri"/>
              </a:rPr>
              <a:t>Languages that look like </a:t>
            </a:r>
            <a:r>
              <a:rPr lang="en-US" sz="2200" b="1">
                <a:cs typeface="Calibri"/>
              </a:rPr>
              <a:t>machine code </a:t>
            </a:r>
            <a:r>
              <a:rPr lang="en-US" sz="2200">
                <a:cs typeface="Calibri"/>
              </a:rPr>
              <a:t>are used </a:t>
            </a:r>
            <a:r>
              <a:rPr lang="en-US" sz="2200">
                <a:ea typeface="+mn-lt"/>
                <a:cs typeface="+mn-lt"/>
              </a:rPr>
              <a:t> </a:t>
            </a:r>
            <a:r>
              <a:rPr lang="en-US" sz="2200" b="1">
                <a:ea typeface="+mn-lt"/>
                <a:cs typeface="+mn-lt"/>
              </a:rPr>
              <a:t>to control a computer's central processing unit (CPU)</a:t>
            </a:r>
            <a:r>
              <a:rPr lang="en-US" sz="2200">
                <a:ea typeface="+mn-lt"/>
                <a:cs typeface="+mn-lt"/>
              </a:rPr>
              <a:t>.</a:t>
            </a:r>
          </a:p>
          <a:p>
            <a:r>
              <a:rPr lang="en-US" sz="2200">
                <a:cs typeface="Calibri"/>
              </a:rPr>
              <a:t>Other languages that look like English(</a:t>
            </a:r>
            <a:r>
              <a:rPr lang="en-US" sz="2200" b="1">
                <a:cs typeface="Calibri"/>
              </a:rPr>
              <a:t>high level</a:t>
            </a:r>
            <a:r>
              <a:rPr lang="en-US" sz="2200">
                <a:cs typeface="Calibri"/>
              </a:rPr>
              <a:t>)</a:t>
            </a:r>
          </a:p>
          <a:p>
            <a:pPr marL="0" indent="0">
              <a:buNone/>
            </a:pPr>
            <a:endParaRPr lang="en-US" sz="2200" b="1">
              <a:cs typeface="Calibri"/>
            </a:endParaRPr>
          </a:p>
        </p:txBody>
      </p:sp>
      <p:pic>
        <p:nvPicPr>
          <p:cNvPr id="5" name="Picture 4" descr="Hands on keyboard and mouse">
            <a:extLst>
              <a:ext uri="{FF2B5EF4-FFF2-40B4-BE49-F238E27FC236}">
                <a16:creationId xmlns:a16="http://schemas.microsoft.com/office/drawing/2014/main" id="{25EB402D-94E2-B97C-014F-3CD0E8DDC784}"/>
              </a:ext>
            </a:extLst>
          </p:cNvPr>
          <p:cNvPicPr>
            <a:picLocks noChangeAspect="1"/>
          </p:cNvPicPr>
          <p:nvPr/>
        </p:nvPicPr>
        <p:blipFill rotWithShape="1">
          <a:blip r:embed="rId2"/>
          <a:srcRect l="19536" r="1351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16347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52" name="Straight Connector 51">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le 54">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AE215E-590C-08FB-113C-54C7FA7DD2C9}"/>
              </a:ext>
            </a:extLst>
          </p:cNvPr>
          <p:cNvSpPr>
            <a:spLocks noGrp="1"/>
          </p:cNvSpPr>
          <p:nvPr>
            <p:ph type="title"/>
          </p:nvPr>
        </p:nvSpPr>
        <p:spPr>
          <a:xfrm>
            <a:off x="1060232" y="3941205"/>
            <a:ext cx="10071536" cy="929750"/>
          </a:xfrm>
        </p:spPr>
        <p:txBody>
          <a:bodyPr vert="horz" lIns="91440" tIns="45720" rIns="91440" bIns="45720" rtlCol="0" anchor="b">
            <a:normAutofit/>
          </a:bodyPr>
          <a:lstStyle/>
          <a:p>
            <a:pPr algn="ctr"/>
            <a:r>
              <a:rPr lang="en-US" sz="5200" b="1">
                <a:ea typeface="+mj-lt"/>
                <a:cs typeface="+mj-lt"/>
              </a:rPr>
              <a:t>Ternary Operator</a:t>
            </a:r>
            <a:endParaRPr lang="en-US" sz="5200">
              <a:ea typeface="+mj-lt"/>
              <a:cs typeface="+mj-lt"/>
            </a:endParaRPr>
          </a:p>
        </p:txBody>
      </p:sp>
      <p:pic>
        <p:nvPicPr>
          <p:cNvPr id="7" name="Picture 8">
            <a:extLst>
              <a:ext uri="{FF2B5EF4-FFF2-40B4-BE49-F238E27FC236}">
                <a16:creationId xmlns:a16="http://schemas.microsoft.com/office/drawing/2014/main" id="{56317D01-3061-559B-042B-41F7151418D3}"/>
              </a:ext>
            </a:extLst>
          </p:cNvPr>
          <p:cNvPicPr>
            <a:picLocks noChangeAspect="1"/>
          </p:cNvPicPr>
          <p:nvPr/>
        </p:nvPicPr>
        <p:blipFill>
          <a:blip r:embed="rId2"/>
          <a:stretch>
            <a:fillRect/>
          </a:stretch>
        </p:blipFill>
        <p:spPr>
          <a:xfrm>
            <a:off x="897717" y="1315324"/>
            <a:ext cx="5820857" cy="1968563"/>
          </a:xfrm>
          <a:prstGeom prst="rect">
            <a:avLst/>
          </a:prstGeom>
        </p:spPr>
      </p:pic>
      <p:pic>
        <p:nvPicPr>
          <p:cNvPr id="6" name="Picture 6">
            <a:extLst>
              <a:ext uri="{FF2B5EF4-FFF2-40B4-BE49-F238E27FC236}">
                <a16:creationId xmlns:a16="http://schemas.microsoft.com/office/drawing/2014/main" id="{7562572A-2568-29E6-0FFB-8A97D0276D42}"/>
              </a:ext>
            </a:extLst>
          </p:cNvPr>
          <p:cNvPicPr>
            <a:picLocks noGrp="1" noChangeAspect="1"/>
          </p:cNvPicPr>
          <p:nvPr>
            <p:ph idx="1"/>
          </p:nvPr>
        </p:nvPicPr>
        <p:blipFill>
          <a:blip r:embed="rId3"/>
          <a:stretch>
            <a:fillRect/>
          </a:stretch>
        </p:blipFill>
        <p:spPr>
          <a:xfrm>
            <a:off x="7102656" y="671201"/>
            <a:ext cx="3317478" cy="2999232"/>
          </a:xfrm>
          <a:prstGeom prst="rect">
            <a:avLst/>
          </a:prstGeom>
        </p:spPr>
      </p:pic>
    </p:spTree>
    <p:extLst>
      <p:ext uri="{BB962C8B-B14F-4D97-AF65-F5344CB8AC3E}">
        <p14:creationId xmlns:p14="http://schemas.microsoft.com/office/powerpoint/2010/main" val="1014796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084425-E6E7-0C51-7AC5-7F8B1DA495F8}"/>
              </a:ext>
            </a:extLst>
          </p:cNvPr>
          <p:cNvSpPr>
            <a:spLocks noGrp="1"/>
          </p:cNvSpPr>
          <p:nvPr>
            <p:ph type="title"/>
          </p:nvPr>
        </p:nvSpPr>
        <p:spPr>
          <a:xfrm>
            <a:off x="1043631" y="809898"/>
            <a:ext cx="9942716" cy="1554480"/>
          </a:xfrm>
        </p:spPr>
        <p:txBody>
          <a:bodyPr anchor="ctr">
            <a:normAutofit/>
          </a:bodyPr>
          <a:lstStyle/>
          <a:p>
            <a:r>
              <a:rPr lang="en-US" sz="4800" b="1"/>
              <a:t>Functions</a:t>
            </a:r>
            <a:endParaRPr lang="en-US" sz="4800" b="1">
              <a:cs typeface="Calibri Light"/>
            </a:endParaRPr>
          </a:p>
        </p:txBody>
      </p:sp>
      <p:sp>
        <p:nvSpPr>
          <p:cNvPr id="3" name="Content Placeholder 2">
            <a:extLst>
              <a:ext uri="{FF2B5EF4-FFF2-40B4-BE49-F238E27FC236}">
                <a16:creationId xmlns:a16="http://schemas.microsoft.com/office/drawing/2014/main" id="{4595A00E-D13A-F1EC-F1E0-0F4782FE6DC6}"/>
              </a:ext>
            </a:extLst>
          </p:cNvPr>
          <p:cNvSpPr>
            <a:spLocks noGrp="1"/>
          </p:cNvSpPr>
          <p:nvPr>
            <p:ph idx="1"/>
          </p:nvPr>
        </p:nvSpPr>
        <p:spPr>
          <a:xfrm>
            <a:off x="1045028" y="3017522"/>
            <a:ext cx="9941319" cy="3124658"/>
          </a:xfrm>
        </p:spPr>
        <p:txBody>
          <a:bodyPr anchor="ctr">
            <a:normAutofit/>
          </a:bodyPr>
          <a:lstStyle/>
          <a:p>
            <a:r>
              <a:rPr lang="en-US" sz="2400">
                <a:ea typeface="+mn-lt"/>
                <a:cs typeface="+mn-lt"/>
              </a:rPr>
              <a:t>A function is a block of code which only runs when it is called.</a:t>
            </a:r>
            <a:endParaRPr lang="en-US" sz="2400">
              <a:cs typeface="Calibri" panose="020F0502020204030204"/>
            </a:endParaRPr>
          </a:p>
          <a:p>
            <a:r>
              <a:rPr lang="en-US" sz="2400">
                <a:ea typeface="+mn-lt"/>
                <a:cs typeface="+mn-lt"/>
              </a:rPr>
              <a:t>You can pass data, known as parameters, into a function.</a:t>
            </a:r>
            <a:endParaRPr lang="en-US"/>
          </a:p>
          <a:p>
            <a:r>
              <a:rPr lang="en-US" sz="2400">
                <a:ea typeface="+mn-lt"/>
                <a:cs typeface="+mn-lt"/>
              </a:rPr>
              <a:t>Functions are used to perform certain actions, and they are important for reusing code: Define the code once, and use it many times.</a:t>
            </a:r>
            <a:endParaRPr lang="en-US"/>
          </a:p>
          <a:p>
            <a:endParaRPr lang="en-US" sz="240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7708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007365-1AE4-D46D-126E-80140560EBCC}"/>
              </a:ext>
            </a:extLst>
          </p:cNvPr>
          <p:cNvSpPr>
            <a:spLocks noGrp="1"/>
          </p:cNvSpPr>
          <p:nvPr>
            <p:ph type="title"/>
          </p:nvPr>
        </p:nvSpPr>
        <p:spPr>
          <a:xfrm>
            <a:off x="1153618" y="1239927"/>
            <a:ext cx="4008586" cy="4680583"/>
          </a:xfrm>
        </p:spPr>
        <p:txBody>
          <a:bodyPr anchor="ctr">
            <a:normAutofit/>
          </a:bodyPr>
          <a:lstStyle/>
          <a:p>
            <a:r>
              <a:rPr lang="en-US" sz="5200" b="1"/>
              <a:t>Predefined Functions</a:t>
            </a:r>
            <a:endParaRPr lang="en-US" sz="5200" b="1">
              <a:cs typeface="Calibri Light"/>
            </a:endParaRPr>
          </a:p>
        </p:txBody>
      </p:sp>
      <p:sp>
        <p:nvSpPr>
          <p:cNvPr id="3" name="Content Placeholder 2">
            <a:extLst>
              <a:ext uri="{FF2B5EF4-FFF2-40B4-BE49-F238E27FC236}">
                <a16:creationId xmlns:a16="http://schemas.microsoft.com/office/drawing/2014/main" id="{3D3508F3-E272-408D-A923-576934CA2A9C}"/>
              </a:ext>
            </a:extLst>
          </p:cNvPr>
          <p:cNvSpPr>
            <a:spLocks noGrp="1"/>
          </p:cNvSpPr>
          <p:nvPr>
            <p:ph idx="1"/>
          </p:nvPr>
        </p:nvSpPr>
        <p:spPr>
          <a:xfrm>
            <a:off x="6291923" y="1239927"/>
            <a:ext cx="4971824" cy="4680583"/>
          </a:xfrm>
        </p:spPr>
        <p:txBody>
          <a:bodyPr vert="horz" lIns="91440" tIns="45720" rIns="91440" bIns="45720" rtlCol="0" anchor="ctr">
            <a:normAutofit/>
          </a:bodyPr>
          <a:lstStyle/>
          <a:p>
            <a:r>
              <a:rPr lang="en-US" sz="2000">
                <a:ea typeface="+mn-lt"/>
                <a:cs typeface="+mn-lt"/>
              </a:rPr>
              <a:t>So it turns out you already know what a function is. </a:t>
            </a:r>
          </a:p>
          <a:p>
            <a:r>
              <a:rPr lang="en-US" sz="2000">
                <a:ea typeface="+mn-lt"/>
                <a:cs typeface="+mn-lt"/>
              </a:rPr>
              <a:t>You have been using it the whole time while studying this tutorial!</a:t>
            </a:r>
            <a:endParaRPr lang="en-US" sz="2000">
              <a:cs typeface="Calibri" panose="020F0502020204030204"/>
            </a:endParaRPr>
          </a:p>
          <a:p>
            <a:r>
              <a:rPr lang="en-US" sz="2000">
                <a:ea typeface="+mn-lt"/>
                <a:cs typeface="+mn-lt"/>
              </a:rPr>
              <a:t>For example, </a:t>
            </a:r>
            <a:r>
              <a:rPr lang="en-US" sz="2000" b="1">
                <a:latin typeface="Consolas"/>
              </a:rPr>
              <a:t>main</a:t>
            </a:r>
            <a:r>
              <a:rPr lang="en-US" sz="2000">
                <a:latin typeface="Consolas"/>
              </a:rPr>
              <a:t>()</a:t>
            </a:r>
            <a:r>
              <a:rPr lang="en-US" sz="2000">
                <a:ea typeface="+mn-lt"/>
                <a:cs typeface="+mn-lt"/>
              </a:rPr>
              <a:t> is a function, which is used to execute code, and </a:t>
            </a:r>
            <a:r>
              <a:rPr lang="en-US" sz="2000" b="1" err="1">
                <a:latin typeface="Consolas"/>
              </a:rPr>
              <a:t>printf</a:t>
            </a:r>
            <a:r>
              <a:rPr lang="en-US" sz="2000">
                <a:latin typeface="Consolas"/>
              </a:rPr>
              <a:t>()</a:t>
            </a:r>
            <a:r>
              <a:rPr lang="en-US" sz="2000">
                <a:ea typeface="+mn-lt"/>
                <a:cs typeface="+mn-lt"/>
              </a:rPr>
              <a:t> is a function; used to output/print text to the screen</a:t>
            </a:r>
            <a:endParaRPr lang="en-US" sz="2000"/>
          </a:p>
          <a:p>
            <a:endParaRPr lang="en-US" sz="2000">
              <a:cs typeface="Calibri"/>
            </a:endParaRPr>
          </a:p>
        </p:txBody>
      </p:sp>
    </p:spTree>
    <p:extLst>
      <p:ext uri="{BB962C8B-B14F-4D97-AF65-F5344CB8AC3E}">
        <p14:creationId xmlns:p14="http://schemas.microsoft.com/office/powerpoint/2010/main" val="19586014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4EB5F3-46D8-78DB-677D-90694CCE8E5B}"/>
              </a:ext>
            </a:extLst>
          </p:cNvPr>
          <p:cNvSpPr>
            <a:spLocks noGrp="1"/>
          </p:cNvSpPr>
          <p:nvPr>
            <p:ph type="title"/>
          </p:nvPr>
        </p:nvSpPr>
        <p:spPr>
          <a:xfrm>
            <a:off x="1043631" y="873940"/>
            <a:ext cx="5052369" cy="1035781"/>
          </a:xfrm>
        </p:spPr>
        <p:txBody>
          <a:bodyPr anchor="ctr">
            <a:normAutofit/>
          </a:bodyPr>
          <a:lstStyle/>
          <a:p>
            <a:r>
              <a:rPr lang="en-US" sz="3600" b="1"/>
              <a:t>Function Parameters</a:t>
            </a:r>
            <a:endParaRPr lang="en-US" sz="3600" b="1">
              <a:cs typeface="Calibri Light"/>
            </a:endParaRPr>
          </a:p>
        </p:txBody>
      </p:sp>
      <p:sp>
        <p:nvSpPr>
          <p:cNvPr id="3" name="Content Placeholder 2">
            <a:extLst>
              <a:ext uri="{FF2B5EF4-FFF2-40B4-BE49-F238E27FC236}">
                <a16:creationId xmlns:a16="http://schemas.microsoft.com/office/drawing/2014/main" id="{604D95AF-BC49-9037-E334-1DB1DB26541C}"/>
              </a:ext>
            </a:extLst>
          </p:cNvPr>
          <p:cNvSpPr>
            <a:spLocks noGrp="1"/>
          </p:cNvSpPr>
          <p:nvPr>
            <p:ph idx="1"/>
          </p:nvPr>
        </p:nvSpPr>
        <p:spPr>
          <a:xfrm>
            <a:off x="1045029" y="2524721"/>
            <a:ext cx="4991629" cy="3677123"/>
          </a:xfrm>
        </p:spPr>
        <p:txBody>
          <a:bodyPr vert="horz" lIns="91440" tIns="45720" rIns="91440" bIns="45720" rtlCol="0" anchor="ctr">
            <a:normAutofit/>
          </a:bodyPr>
          <a:lstStyle/>
          <a:p>
            <a:r>
              <a:rPr lang="en-US" sz="1800">
                <a:ea typeface="+mn-lt"/>
                <a:cs typeface="+mn-lt"/>
              </a:rPr>
              <a:t>Information can be passed to functions as a parameter. Parameters act as variables inside the function.</a:t>
            </a:r>
            <a:endParaRPr lang="en-US" sz="1800">
              <a:cs typeface="Calibri" panose="020F0502020204030204"/>
            </a:endParaRPr>
          </a:p>
          <a:p>
            <a:r>
              <a:rPr lang="en-US" sz="1800">
                <a:ea typeface="+mn-lt"/>
                <a:cs typeface="+mn-lt"/>
              </a:rPr>
              <a:t>Parameters are specified after the function name, inside the parentheses. You can add as many parameters as you want, just separate them with a comma</a:t>
            </a:r>
            <a:endParaRPr lang="en-US" sz="1800"/>
          </a:p>
          <a:p>
            <a:endParaRPr lang="en-US" sz="1800">
              <a:cs typeface="Calibri"/>
            </a:endParaRPr>
          </a:p>
        </p:txBody>
      </p:sp>
      <p:sp>
        <p:nvSpPr>
          <p:cNvPr id="19" name="Rectangle 18">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Parameter">
            <a:extLst>
              <a:ext uri="{FF2B5EF4-FFF2-40B4-BE49-F238E27FC236}">
                <a16:creationId xmlns:a16="http://schemas.microsoft.com/office/drawing/2014/main" id="{34EDE0A6-FEF1-F167-284D-2E0300F493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0493" y="1347516"/>
            <a:ext cx="4223252" cy="4223252"/>
          </a:xfrm>
          <a:prstGeom prst="rect">
            <a:avLst/>
          </a:prstGeom>
        </p:spPr>
      </p:pic>
      <p:cxnSp>
        <p:nvCxnSpPr>
          <p:cNvPr id="21" name="Straight Connector 2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7049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D9CDE8-96C3-B124-A495-032D9AFD9F69}"/>
              </a:ext>
            </a:extLst>
          </p:cNvPr>
          <p:cNvSpPr>
            <a:spLocks noGrp="1"/>
          </p:cNvSpPr>
          <p:nvPr>
            <p:ph type="title"/>
          </p:nvPr>
        </p:nvSpPr>
        <p:spPr>
          <a:xfrm>
            <a:off x="1153618" y="1239927"/>
            <a:ext cx="4008586" cy="4680583"/>
          </a:xfrm>
        </p:spPr>
        <p:txBody>
          <a:bodyPr anchor="ctr">
            <a:normAutofit/>
          </a:bodyPr>
          <a:lstStyle/>
          <a:p>
            <a:r>
              <a:rPr lang="en-US" sz="5200" b="1">
                <a:cs typeface="Calibri Light"/>
              </a:rPr>
              <a:t>Return Values</a:t>
            </a:r>
          </a:p>
        </p:txBody>
      </p:sp>
      <p:sp>
        <p:nvSpPr>
          <p:cNvPr id="3" name="Content Placeholder 2">
            <a:extLst>
              <a:ext uri="{FF2B5EF4-FFF2-40B4-BE49-F238E27FC236}">
                <a16:creationId xmlns:a16="http://schemas.microsoft.com/office/drawing/2014/main" id="{D444D839-1888-9AA6-994B-3EF0891DDEEE}"/>
              </a:ext>
            </a:extLst>
          </p:cNvPr>
          <p:cNvSpPr>
            <a:spLocks noGrp="1"/>
          </p:cNvSpPr>
          <p:nvPr>
            <p:ph idx="1"/>
          </p:nvPr>
        </p:nvSpPr>
        <p:spPr>
          <a:xfrm>
            <a:off x="6291923" y="1239927"/>
            <a:ext cx="4971824" cy="4680583"/>
          </a:xfrm>
        </p:spPr>
        <p:txBody>
          <a:bodyPr vert="horz" lIns="91440" tIns="45720" rIns="91440" bIns="45720" rtlCol="0" anchor="ctr">
            <a:normAutofit/>
          </a:bodyPr>
          <a:lstStyle/>
          <a:p>
            <a:r>
              <a:rPr lang="en-US" sz="2000">
                <a:ea typeface="+mn-lt"/>
                <a:cs typeface="+mn-lt"/>
              </a:rPr>
              <a:t>The </a:t>
            </a:r>
            <a:r>
              <a:rPr lang="en-US" sz="2000" b="1">
                <a:latin typeface="Consolas"/>
              </a:rPr>
              <a:t>void</a:t>
            </a:r>
            <a:r>
              <a:rPr lang="en-US" sz="2000" b="1">
                <a:ea typeface="+mn-lt"/>
                <a:cs typeface="+mn-lt"/>
              </a:rPr>
              <a:t> </a:t>
            </a:r>
            <a:r>
              <a:rPr lang="en-US" sz="2000">
                <a:ea typeface="+mn-lt"/>
                <a:cs typeface="+mn-lt"/>
              </a:rPr>
              <a:t>keyword,  indicates that the function should not return a value.</a:t>
            </a:r>
          </a:p>
          <a:p>
            <a:r>
              <a:rPr lang="en-US" sz="2000">
                <a:ea typeface="+mn-lt"/>
                <a:cs typeface="+mn-lt"/>
              </a:rPr>
              <a:t> If you want the function to return a value, you can use a data type (such as </a:t>
            </a:r>
            <a:r>
              <a:rPr lang="en-US" sz="2000">
                <a:latin typeface="Consolas"/>
              </a:rPr>
              <a:t>int</a:t>
            </a:r>
            <a:r>
              <a:rPr lang="en-US" sz="2000">
                <a:ea typeface="+mn-lt"/>
                <a:cs typeface="+mn-lt"/>
              </a:rPr>
              <a:t> or </a:t>
            </a:r>
            <a:r>
              <a:rPr lang="en-US" sz="2000">
                <a:latin typeface="Consolas"/>
              </a:rPr>
              <a:t>float</a:t>
            </a:r>
            <a:r>
              <a:rPr lang="en-US" sz="2000">
                <a:ea typeface="+mn-lt"/>
                <a:cs typeface="+mn-lt"/>
              </a:rPr>
              <a:t>, etc.) instead of </a:t>
            </a:r>
            <a:r>
              <a:rPr lang="en-US" sz="2000">
                <a:latin typeface="Consolas"/>
              </a:rPr>
              <a:t>void</a:t>
            </a:r>
            <a:r>
              <a:rPr lang="en-US" sz="2000">
                <a:ea typeface="+mn-lt"/>
                <a:cs typeface="+mn-lt"/>
              </a:rPr>
              <a:t>, and use the </a:t>
            </a:r>
            <a:r>
              <a:rPr lang="en-US" sz="2000">
                <a:latin typeface="Consolas"/>
              </a:rPr>
              <a:t>return</a:t>
            </a:r>
            <a:r>
              <a:rPr lang="en-US" sz="2000">
                <a:ea typeface="+mn-lt"/>
                <a:cs typeface="+mn-lt"/>
              </a:rPr>
              <a:t> keyword inside the function</a:t>
            </a:r>
            <a:endParaRPr lang="en-US" sz="2000">
              <a:cs typeface="Calibri"/>
            </a:endParaRPr>
          </a:p>
        </p:txBody>
      </p:sp>
    </p:spTree>
    <p:extLst>
      <p:ext uri="{BB962C8B-B14F-4D97-AF65-F5344CB8AC3E}">
        <p14:creationId xmlns:p14="http://schemas.microsoft.com/office/powerpoint/2010/main" val="13368275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31F273-A72B-BA69-D980-BA0AB79269AC}"/>
              </a:ext>
            </a:extLst>
          </p:cNvPr>
          <p:cNvSpPr>
            <a:spLocks noGrp="1"/>
          </p:cNvSpPr>
          <p:nvPr>
            <p:ph type="title"/>
          </p:nvPr>
        </p:nvSpPr>
        <p:spPr>
          <a:xfrm>
            <a:off x="1043631" y="809898"/>
            <a:ext cx="9942716" cy="1554480"/>
          </a:xfrm>
        </p:spPr>
        <p:txBody>
          <a:bodyPr anchor="ctr">
            <a:normAutofit/>
          </a:bodyPr>
          <a:lstStyle/>
          <a:p>
            <a:r>
              <a:rPr lang="en-US" sz="4800" b="1"/>
              <a:t>Function Declaration and Definition</a:t>
            </a:r>
            <a:endParaRPr lang="en-US" sz="4800" b="1">
              <a:cs typeface="Calibri Light"/>
            </a:endParaRPr>
          </a:p>
        </p:txBody>
      </p:sp>
      <p:sp>
        <p:nvSpPr>
          <p:cNvPr id="3" name="Content Placeholder 2">
            <a:extLst>
              <a:ext uri="{FF2B5EF4-FFF2-40B4-BE49-F238E27FC236}">
                <a16:creationId xmlns:a16="http://schemas.microsoft.com/office/drawing/2014/main" id="{62380A42-6F4A-A440-5943-ADED7FDA565C}"/>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200">
                <a:ea typeface="+mn-lt"/>
                <a:cs typeface="+mn-lt"/>
              </a:rPr>
              <a:t>We just learned from the previous slides that you can create and call a function.</a:t>
            </a:r>
          </a:p>
          <a:p>
            <a:r>
              <a:rPr lang="en-US" sz="2200">
                <a:ea typeface="+mn-lt"/>
                <a:cs typeface="+mn-lt"/>
              </a:rPr>
              <a:t>A function consist of two parts:</a:t>
            </a:r>
            <a:endParaRPr lang="en-US" sz="2200">
              <a:cs typeface="Calibri"/>
            </a:endParaRPr>
          </a:p>
          <a:p>
            <a:pPr lvl="1"/>
            <a:r>
              <a:rPr lang="en-US" sz="2200" b="1">
                <a:ea typeface="+mn-lt"/>
                <a:cs typeface="+mn-lt"/>
              </a:rPr>
              <a:t>Declaration:</a:t>
            </a:r>
            <a:r>
              <a:rPr lang="en-US" sz="2200">
                <a:ea typeface="+mn-lt"/>
                <a:cs typeface="+mn-lt"/>
              </a:rPr>
              <a:t> the function's name, return type, and parameters (if any)</a:t>
            </a:r>
            <a:endParaRPr lang="en-US" sz="2200">
              <a:cs typeface="Calibri"/>
            </a:endParaRPr>
          </a:p>
          <a:p>
            <a:pPr lvl="1"/>
            <a:r>
              <a:rPr lang="en-US" sz="2200" b="1">
                <a:ea typeface="+mn-lt"/>
                <a:cs typeface="+mn-lt"/>
              </a:rPr>
              <a:t>Definition:</a:t>
            </a:r>
            <a:r>
              <a:rPr lang="en-US" sz="2200">
                <a:ea typeface="+mn-lt"/>
                <a:cs typeface="+mn-lt"/>
              </a:rPr>
              <a:t> the body of the function (code to be executed)</a:t>
            </a:r>
            <a:endParaRPr lang="en-US" sz="2200">
              <a:cs typeface="Calibri"/>
            </a:endParaRPr>
          </a:p>
          <a:p>
            <a:r>
              <a:rPr lang="en-US" sz="2200">
                <a:ea typeface="+mn-lt"/>
                <a:cs typeface="+mn-lt"/>
              </a:rPr>
              <a:t>You will often see C programs that have function declaration above </a:t>
            </a:r>
            <a:r>
              <a:rPr lang="en-US" sz="2200" b="1">
                <a:latin typeface="Consolas"/>
                <a:cs typeface="Calibri"/>
              </a:rPr>
              <a:t>main</a:t>
            </a:r>
            <a:r>
              <a:rPr lang="en-US" sz="2200">
                <a:latin typeface="Consolas"/>
                <a:cs typeface="Calibri"/>
              </a:rPr>
              <a:t>()</a:t>
            </a:r>
            <a:r>
              <a:rPr lang="en-US" sz="2200">
                <a:ea typeface="+mn-lt"/>
                <a:cs typeface="+mn-lt"/>
              </a:rPr>
              <a:t>, and function definition below </a:t>
            </a:r>
            <a:r>
              <a:rPr lang="en-US" sz="2200" b="1">
                <a:latin typeface="Consolas"/>
                <a:cs typeface="Calibri"/>
              </a:rPr>
              <a:t>main</a:t>
            </a:r>
            <a:r>
              <a:rPr lang="en-US" sz="2200">
                <a:latin typeface="Consolas"/>
                <a:cs typeface="Calibri"/>
              </a:rPr>
              <a:t>()</a:t>
            </a:r>
            <a:r>
              <a:rPr lang="en-US" sz="2200">
                <a:ea typeface="+mn-lt"/>
                <a:cs typeface="+mn-lt"/>
              </a:rPr>
              <a:t>. This will make the code better organized and easier to read</a:t>
            </a:r>
            <a:endParaRPr lang="en-US" sz="220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7068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625634-B893-439B-FE90-282E011E9EA6}"/>
              </a:ext>
            </a:extLst>
          </p:cNvPr>
          <p:cNvSpPr>
            <a:spLocks noGrp="1"/>
          </p:cNvSpPr>
          <p:nvPr>
            <p:ph type="title"/>
          </p:nvPr>
        </p:nvSpPr>
        <p:spPr>
          <a:xfrm>
            <a:off x="1043631" y="809898"/>
            <a:ext cx="9942716" cy="1554480"/>
          </a:xfrm>
        </p:spPr>
        <p:txBody>
          <a:bodyPr anchor="ctr">
            <a:normAutofit/>
          </a:bodyPr>
          <a:lstStyle/>
          <a:p>
            <a:r>
              <a:rPr lang="en-US" sz="4800" b="1"/>
              <a:t>Recursion</a:t>
            </a:r>
          </a:p>
        </p:txBody>
      </p:sp>
      <p:sp>
        <p:nvSpPr>
          <p:cNvPr id="3" name="Content Placeholder 2">
            <a:extLst>
              <a:ext uri="{FF2B5EF4-FFF2-40B4-BE49-F238E27FC236}">
                <a16:creationId xmlns:a16="http://schemas.microsoft.com/office/drawing/2014/main" id="{BC74FD5E-9003-1D88-7312-BEDBD5F3AF3A}"/>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a:ea typeface="+mn-lt"/>
                <a:cs typeface="+mn-lt"/>
              </a:rPr>
              <a:t>Recursion is the technique of making a function call itself. </a:t>
            </a:r>
          </a:p>
          <a:p>
            <a:r>
              <a:rPr lang="en-US" sz="2400">
                <a:ea typeface="+mn-lt"/>
                <a:cs typeface="+mn-lt"/>
              </a:rPr>
              <a:t>This technique provides a way to break complicated problems down into simple problems which are easier to solve.</a:t>
            </a:r>
            <a:endParaRPr lang="en-US" sz="240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7391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ED9BB-9196-507A-BEF7-5224E064DA42}"/>
              </a:ext>
            </a:extLst>
          </p:cNvPr>
          <p:cNvSpPr>
            <a:spLocks noGrp="1"/>
          </p:cNvSpPr>
          <p:nvPr>
            <p:ph type="title"/>
          </p:nvPr>
        </p:nvSpPr>
        <p:spPr>
          <a:xfrm>
            <a:off x="1043631" y="873940"/>
            <a:ext cx="5052369" cy="1035781"/>
          </a:xfrm>
        </p:spPr>
        <p:txBody>
          <a:bodyPr anchor="ctr">
            <a:normAutofit/>
          </a:bodyPr>
          <a:lstStyle/>
          <a:p>
            <a:r>
              <a:rPr lang="en-US" sz="3600" b="1"/>
              <a:t>Structures (structs)</a:t>
            </a:r>
            <a:endParaRPr lang="en-US" sz="3600" b="1">
              <a:cs typeface="Calibri Light"/>
            </a:endParaRPr>
          </a:p>
        </p:txBody>
      </p:sp>
      <p:sp>
        <p:nvSpPr>
          <p:cNvPr id="3" name="Content Placeholder 2">
            <a:extLst>
              <a:ext uri="{FF2B5EF4-FFF2-40B4-BE49-F238E27FC236}">
                <a16:creationId xmlns:a16="http://schemas.microsoft.com/office/drawing/2014/main" id="{86041120-2608-E75B-EBD1-16647794EE19}"/>
              </a:ext>
            </a:extLst>
          </p:cNvPr>
          <p:cNvSpPr>
            <a:spLocks noGrp="1"/>
          </p:cNvSpPr>
          <p:nvPr>
            <p:ph idx="1"/>
          </p:nvPr>
        </p:nvSpPr>
        <p:spPr>
          <a:xfrm>
            <a:off x="1045029" y="2524721"/>
            <a:ext cx="4991629" cy="3677123"/>
          </a:xfrm>
        </p:spPr>
        <p:txBody>
          <a:bodyPr anchor="ctr">
            <a:normAutofit/>
          </a:bodyPr>
          <a:lstStyle/>
          <a:p>
            <a:r>
              <a:rPr lang="en-US" sz="1800">
                <a:ea typeface="+mn-lt"/>
                <a:cs typeface="+mn-lt"/>
              </a:rPr>
              <a:t>Structures (also called structs) are a way to group several related variables into one place. Each variable in the structure is known as a </a:t>
            </a:r>
            <a:r>
              <a:rPr lang="en-US" sz="1800" b="1">
                <a:ea typeface="+mn-lt"/>
                <a:cs typeface="+mn-lt"/>
              </a:rPr>
              <a:t>member</a:t>
            </a:r>
            <a:r>
              <a:rPr lang="en-US" sz="1800">
                <a:ea typeface="+mn-lt"/>
                <a:cs typeface="+mn-lt"/>
              </a:rPr>
              <a:t> of the structure.</a:t>
            </a:r>
            <a:endParaRPr lang="en-US" sz="1800">
              <a:cs typeface="Calibri" panose="020F0502020204030204"/>
            </a:endParaRPr>
          </a:p>
          <a:p>
            <a:r>
              <a:rPr lang="en-US" sz="1800">
                <a:ea typeface="+mn-lt"/>
                <a:cs typeface="+mn-lt"/>
              </a:rPr>
              <a:t>A structure can contain many different data types</a:t>
            </a:r>
          </a:p>
          <a:p>
            <a:pPr marL="0" indent="0">
              <a:buNone/>
            </a:pPr>
            <a:r>
              <a:rPr lang="en-US" sz="1800">
                <a:ea typeface="+mn-lt"/>
                <a:cs typeface="+mn-lt"/>
              </a:rPr>
              <a:t>            (int, float, char, etc.)</a:t>
            </a:r>
            <a:endParaRPr lang="en-US" sz="1800">
              <a:cs typeface="Calibri"/>
            </a:endParaRPr>
          </a:p>
        </p:txBody>
      </p:sp>
      <p:sp>
        <p:nvSpPr>
          <p:cNvPr id="19" name="Rectangle 18">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Hierarchy">
            <a:extLst>
              <a:ext uri="{FF2B5EF4-FFF2-40B4-BE49-F238E27FC236}">
                <a16:creationId xmlns:a16="http://schemas.microsoft.com/office/drawing/2014/main" id="{7D58FD70-F967-7B9A-1447-E3018BE1B4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0493" y="1347516"/>
            <a:ext cx="4223252" cy="4223252"/>
          </a:xfrm>
          <a:prstGeom prst="rect">
            <a:avLst/>
          </a:prstGeom>
        </p:spPr>
      </p:pic>
      <p:cxnSp>
        <p:nvCxnSpPr>
          <p:cNvPr id="21" name="Straight Connector 2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99191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27A9F-F4FA-ED61-3CFD-0C47D413A21D}"/>
              </a:ext>
            </a:extLst>
          </p:cNvPr>
          <p:cNvSpPr>
            <a:spLocks noGrp="1"/>
          </p:cNvSpPr>
          <p:nvPr>
            <p:ph type="title"/>
          </p:nvPr>
        </p:nvSpPr>
        <p:spPr>
          <a:xfrm>
            <a:off x="1153618" y="1239927"/>
            <a:ext cx="4008586" cy="4680583"/>
          </a:xfrm>
        </p:spPr>
        <p:txBody>
          <a:bodyPr anchor="ctr">
            <a:normAutofit/>
          </a:bodyPr>
          <a:lstStyle/>
          <a:p>
            <a:r>
              <a:rPr lang="en-US" sz="5200">
                <a:cs typeface="Calibri Light"/>
              </a:rPr>
              <a:t>Structure</a:t>
            </a:r>
            <a:endParaRPr lang="en-US" sz="5200"/>
          </a:p>
        </p:txBody>
      </p:sp>
      <p:sp>
        <p:nvSpPr>
          <p:cNvPr id="3" name="Content Placeholder 2">
            <a:extLst>
              <a:ext uri="{FF2B5EF4-FFF2-40B4-BE49-F238E27FC236}">
                <a16:creationId xmlns:a16="http://schemas.microsoft.com/office/drawing/2014/main" id="{0355E911-87C9-C71E-32A5-13E10B467228}"/>
              </a:ext>
            </a:extLst>
          </p:cNvPr>
          <p:cNvSpPr>
            <a:spLocks noGrp="1"/>
          </p:cNvSpPr>
          <p:nvPr>
            <p:ph idx="1"/>
          </p:nvPr>
        </p:nvSpPr>
        <p:spPr>
          <a:xfrm>
            <a:off x="6291923" y="1239927"/>
            <a:ext cx="4971824" cy="4680583"/>
          </a:xfrm>
        </p:spPr>
        <p:txBody>
          <a:bodyPr vert="horz" lIns="91440" tIns="45720" rIns="91440" bIns="45720" rtlCol="0" anchor="ctr">
            <a:normAutofit/>
          </a:bodyPr>
          <a:lstStyle/>
          <a:p>
            <a:r>
              <a:rPr lang="en-US" sz="2000">
                <a:ea typeface="+mn-lt"/>
                <a:cs typeface="+mn-lt"/>
              </a:rPr>
              <a:t>To access members of a structure, use the dot syntax (</a:t>
            </a:r>
            <a:r>
              <a:rPr lang="en-US" sz="2000">
                <a:latin typeface="Consolas"/>
              </a:rPr>
              <a:t>.</a:t>
            </a:r>
            <a:r>
              <a:rPr lang="en-US" sz="2000">
                <a:ea typeface="+mn-lt"/>
                <a:cs typeface="+mn-lt"/>
              </a:rPr>
              <a:t>)</a:t>
            </a:r>
          </a:p>
          <a:p>
            <a:r>
              <a:rPr lang="en-US" sz="2000">
                <a:cs typeface="Calibri"/>
              </a:rPr>
              <a:t>We can </a:t>
            </a:r>
            <a:r>
              <a:rPr lang="en-US" sz="2000">
                <a:ea typeface="+mn-lt"/>
                <a:cs typeface="+mn-lt"/>
              </a:rPr>
              <a:t>create multiple structure variables with different values, using just one structure</a:t>
            </a:r>
            <a:endParaRPr lang="en-US" sz="2000">
              <a:cs typeface="Calibri"/>
            </a:endParaRPr>
          </a:p>
        </p:txBody>
      </p:sp>
    </p:spTree>
    <p:extLst>
      <p:ext uri="{BB962C8B-B14F-4D97-AF65-F5344CB8AC3E}">
        <p14:creationId xmlns:p14="http://schemas.microsoft.com/office/powerpoint/2010/main" val="5331584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1" name="Straight Connector 10">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4A084-F4D9-1AAD-D3BA-8F4424E79A9E}"/>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lang="en-US" sz="6600" kern="1200">
                <a:solidFill>
                  <a:schemeClr val="tx1"/>
                </a:solidFill>
                <a:latin typeface="+mj-lt"/>
                <a:ea typeface="+mj-ea"/>
                <a:cs typeface="+mj-cs"/>
              </a:rPr>
              <a:t>End of c, Beginning of C++</a:t>
            </a:r>
          </a:p>
        </p:txBody>
      </p:sp>
    </p:spTree>
    <p:extLst>
      <p:ext uri="{BB962C8B-B14F-4D97-AF65-F5344CB8AC3E}">
        <p14:creationId xmlns:p14="http://schemas.microsoft.com/office/powerpoint/2010/main" val="4017348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EF2971-72AA-F99C-3941-6BE1C395EF3E}"/>
              </a:ext>
            </a:extLst>
          </p:cNvPr>
          <p:cNvSpPr>
            <a:spLocks noGrp="1"/>
          </p:cNvSpPr>
          <p:nvPr>
            <p:ph type="title"/>
          </p:nvPr>
        </p:nvSpPr>
        <p:spPr>
          <a:xfrm>
            <a:off x="630936" y="639520"/>
            <a:ext cx="3429000" cy="1719072"/>
          </a:xfrm>
        </p:spPr>
        <p:txBody>
          <a:bodyPr anchor="b">
            <a:normAutofit/>
          </a:bodyPr>
          <a:lstStyle/>
          <a:p>
            <a:r>
              <a:rPr lang="en-US" sz="3800">
                <a:cs typeface="Calibri Light"/>
              </a:rPr>
              <a:t>What does programming look like ?</a:t>
            </a:r>
            <a:endParaRPr lang="en-US" sz="3800"/>
          </a:p>
        </p:txBody>
      </p:sp>
      <p:sp>
        <p:nvSpPr>
          <p:cNvPr id="11"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68425FD-7574-6A7C-646A-49D9D28B129D}"/>
              </a:ext>
            </a:extLst>
          </p:cNvPr>
          <p:cNvSpPr>
            <a:spLocks noGrp="1"/>
          </p:cNvSpPr>
          <p:nvPr>
            <p:ph idx="1"/>
          </p:nvPr>
        </p:nvSpPr>
        <p:spPr>
          <a:xfrm>
            <a:off x="630936" y="2807208"/>
            <a:ext cx="3429000" cy="3410712"/>
          </a:xfrm>
        </p:spPr>
        <p:txBody>
          <a:bodyPr vert="horz" lIns="91440" tIns="45720" rIns="91440" bIns="45720" rtlCol="0" anchor="t">
            <a:normAutofit/>
          </a:bodyPr>
          <a:lstStyle/>
          <a:p>
            <a:r>
              <a:rPr lang="en-US" sz="2200">
                <a:cs typeface="Calibri"/>
              </a:rPr>
              <a:t>Here are some of the examples of an instructions to print word </a:t>
            </a:r>
            <a:r>
              <a:rPr lang="en-US" sz="2200" b="1">
                <a:ea typeface="+mn-lt"/>
                <a:cs typeface="+mn-lt"/>
              </a:rPr>
              <a:t>HI</a:t>
            </a:r>
          </a:p>
          <a:p>
            <a:endParaRPr lang="en-US" sz="2200" b="1">
              <a:cs typeface="Calibri"/>
            </a:endParaRPr>
          </a:p>
        </p:txBody>
      </p:sp>
      <p:pic>
        <p:nvPicPr>
          <p:cNvPr id="4" name="Picture 4">
            <a:extLst>
              <a:ext uri="{FF2B5EF4-FFF2-40B4-BE49-F238E27FC236}">
                <a16:creationId xmlns:a16="http://schemas.microsoft.com/office/drawing/2014/main" id="{BFE6EE1A-73B4-7340-02FA-12205F9EE1B8}"/>
              </a:ext>
            </a:extLst>
          </p:cNvPr>
          <p:cNvPicPr>
            <a:picLocks noChangeAspect="1"/>
          </p:cNvPicPr>
          <p:nvPr/>
        </p:nvPicPr>
        <p:blipFill>
          <a:blip r:embed="rId2"/>
          <a:stretch>
            <a:fillRect/>
          </a:stretch>
        </p:blipFill>
        <p:spPr>
          <a:xfrm>
            <a:off x="4654296" y="1806626"/>
            <a:ext cx="6903720" cy="3244748"/>
          </a:xfrm>
          <a:prstGeom prst="rect">
            <a:avLst/>
          </a:prstGeom>
        </p:spPr>
      </p:pic>
    </p:spTree>
    <p:extLst>
      <p:ext uri="{BB962C8B-B14F-4D97-AF65-F5344CB8AC3E}">
        <p14:creationId xmlns:p14="http://schemas.microsoft.com/office/powerpoint/2010/main" val="41923639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5" name="Rectangle 2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3C201-B1F9-441D-EC4A-7D083C148F8E}"/>
              </a:ext>
            </a:extLst>
          </p:cNvPr>
          <p:cNvSpPr>
            <a:spLocks noGrp="1"/>
          </p:cNvSpPr>
          <p:nvPr>
            <p:ph type="title"/>
          </p:nvPr>
        </p:nvSpPr>
        <p:spPr>
          <a:xfrm>
            <a:off x="1043631" y="809898"/>
            <a:ext cx="9942716" cy="1554480"/>
          </a:xfrm>
        </p:spPr>
        <p:txBody>
          <a:bodyPr anchor="ctr">
            <a:normAutofit/>
          </a:bodyPr>
          <a:lstStyle/>
          <a:p>
            <a:r>
              <a:rPr lang="en-US" sz="4800">
                <a:cs typeface="Calibri Light"/>
              </a:rPr>
              <a:t>C++ </a:t>
            </a:r>
            <a:r>
              <a:rPr lang="en-US" sz="4800">
                <a:ea typeface="+mj-lt"/>
                <a:cs typeface="+mj-lt"/>
              </a:rPr>
              <a:t>(pronounced see plus plus) </a:t>
            </a:r>
            <a:endParaRPr lang="en-US" sz="4800"/>
          </a:p>
        </p:txBody>
      </p:sp>
      <p:sp>
        <p:nvSpPr>
          <p:cNvPr id="3" name="Content Placeholder 2">
            <a:extLst>
              <a:ext uri="{FF2B5EF4-FFF2-40B4-BE49-F238E27FC236}">
                <a16:creationId xmlns:a16="http://schemas.microsoft.com/office/drawing/2014/main" id="{23D37908-B89A-F521-2673-E80E797EA849}"/>
              </a:ext>
            </a:extLst>
          </p:cNvPr>
          <p:cNvSpPr>
            <a:spLocks noGrp="1"/>
          </p:cNvSpPr>
          <p:nvPr>
            <p:ph idx="1"/>
          </p:nvPr>
        </p:nvSpPr>
        <p:spPr>
          <a:xfrm>
            <a:off x="1045028" y="3017522"/>
            <a:ext cx="9941319" cy="3124658"/>
          </a:xfrm>
        </p:spPr>
        <p:txBody>
          <a:bodyPr anchor="ctr">
            <a:normAutofit/>
          </a:bodyPr>
          <a:lstStyle/>
          <a:p>
            <a:r>
              <a:rPr lang="en-US" sz="2400">
                <a:ea typeface="+mn-lt"/>
                <a:cs typeface="+mn-lt"/>
              </a:rPr>
              <a:t>Developed by Bjarne Stroustrup at Bell Labs as an extension to C, starting in 1979. C++ adds many new features to the C language, and is perhaps best thought of as a superset of C, though this is not strictly true (as C99 introduced a few features that do not exist in C++).</a:t>
            </a:r>
            <a:endParaRPr lang="en-US"/>
          </a:p>
          <a:p>
            <a:r>
              <a:rPr lang="en-US" sz="2400">
                <a:ea typeface="+mn-lt"/>
                <a:cs typeface="+mn-lt"/>
              </a:rPr>
              <a:t> C++’s claim to fame results primarily from the fact that it is an object-oriented language. </a:t>
            </a:r>
            <a:endParaRPr lang="en-US"/>
          </a:p>
          <a:p>
            <a:r>
              <a:rPr lang="en-US" sz="2400">
                <a:ea typeface="+mn-lt"/>
                <a:cs typeface="+mn-lt"/>
              </a:rPr>
              <a:t>As for what an “object” is and how it differs from traditional programming methods, well.</a:t>
            </a:r>
            <a:endParaRPr lang="en-US" sz="2400">
              <a:cs typeface="Calibri"/>
            </a:endParaRPr>
          </a:p>
        </p:txBody>
      </p:sp>
      <p:cxnSp>
        <p:nvCxnSpPr>
          <p:cNvPr id="31" name="Straight Connector 3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46910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5" name="Rectangle 2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3C201-B1F9-441D-EC4A-7D083C148F8E}"/>
              </a:ext>
            </a:extLst>
          </p:cNvPr>
          <p:cNvSpPr>
            <a:spLocks noGrp="1"/>
          </p:cNvSpPr>
          <p:nvPr>
            <p:ph type="title"/>
          </p:nvPr>
        </p:nvSpPr>
        <p:spPr>
          <a:xfrm>
            <a:off x="1043631" y="809898"/>
            <a:ext cx="9942716" cy="1554480"/>
          </a:xfrm>
        </p:spPr>
        <p:txBody>
          <a:bodyPr anchor="ctr">
            <a:normAutofit/>
          </a:bodyPr>
          <a:lstStyle/>
          <a:p>
            <a:r>
              <a:rPr lang="en-US" sz="4800">
                <a:cs typeface="Calibri Light"/>
              </a:rPr>
              <a:t>C++ </a:t>
            </a:r>
            <a:r>
              <a:rPr lang="en-US" sz="4800">
                <a:ea typeface="+mj-lt"/>
                <a:cs typeface="+mj-lt"/>
              </a:rPr>
              <a:t>(pronounced see plus plus) </a:t>
            </a:r>
            <a:endParaRPr lang="en-US" sz="4800"/>
          </a:p>
        </p:txBody>
      </p:sp>
      <p:sp>
        <p:nvSpPr>
          <p:cNvPr id="3" name="Content Placeholder 2">
            <a:extLst>
              <a:ext uri="{FF2B5EF4-FFF2-40B4-BE49-F238E27FC236}">
                <a16:creationId xmlns:a16="http://schemas.microsoft.com/office/drawing/2014/main" id="{23D37908-B89A-F521-2673-E80E797EA849}"/>
              </a:ext>
            </a:extLst>
          </p:cNvPr>
          <p:cNvSpPr>
            <a:spLocks noGrp="1"/>
          </p:cNvSpPr>
          <p:nvPr>
            <p:ph idx="1"/>
          </p:nvPr>
        </p:nvSpPr>
        <p:spPr>
          <a:xfrm>
            <a:off x="1045028" y="3017522"/>
            <a:ext cx="9941319" cy="3124658"/>
          </a:xfrm>
        </p:spPr>
        <p:txBody>
          <a:bodyPr anchor="ctr">
            <a:normAutofit fontScale="92500"/>
          </a:bodyPr>
          <a:lstStyle/>
          <a:p>
            <a:r>
              <a:rPr lang="en-US" sz="2400">
                <a:ea typeface="+mn-lt"/>
                <a:cs typeface="+mn-lt"/>
              </a:rPr>
              <a:t>Four major updates to the C++ language (C++11, C++14, C++17, and C++20) have been made since then, each adding additional functionality. C++11 in particular added a huge number of new capabilities, and is widely considered to be the new baseline version of the language. Future upgrades to the language are expected every three or so years, with the feature set for C++23 already starting to be formulated.</a:t>
            </a:r>
            <a:endParaRPr lang="en-US">
              <a:ea typeface="+mn-lt"/>
              <a:cs typeface="+mn-lt"/>
            </a:endParaRPr>
          </a:p>
          <a:p>
            <a:r>
              <a:rPr lang="en-US" sz="2400">
                <a:ea typeface="+mn-lt"/>
                <a:cs typeface="+mn-lt"/>
              </a:rPr>
              <a:t>Each new formal release of the language is called a </a:t>
            </a:r>
            <a:r>
              <a:rPr lang="en-US" sz="2400" b="1">
                <a:ea typeface="+mn-lt"/>
                <a:cs typeface="+mn-lt"/>
              </a:rPr>
              <a:t>language standard</a:t>
            </a:r>
            <a:r>
              <a:rPr lang="en-US" sz="2400">
                <a:ea typeface="+mn-lt"/>
                <a:cs typeface="+mn-lt"/>
              </a:rPr>
              <a:t> (or </a:t>
            </a:r>
            <a:r>
              <a:rPr lang="en-US" sz="2400" b="1">
                <a:ea typeface="+mn-lt"/>
                <a:cs typeface="+mn-lt"/>
              </a:rPr>
              <a:t>language specification</a:t>
            </a:r>
            <a:r>
              <a:rPr lang="en-US" sz="2400">
                <a:ea typeface="+mn-lt"/>
                <a:cs typeface="+mn-lt"/>
              </a:rPr>
              <a:t>). Standards are named after the year they are released in. For example, there is no C++15, because there was no new standard in 2015.</a:t>
            </a:r>
            <a:endParaRPr lang="en-US">
              <a:ea typeface="+mn-lt"/>
              <a:cs typeface="+mn-lt"/>
            </a:endParaRPr>
          </a:p>
          <a:p>
            <a:endParaRPr lang="en-US" sz="2400">
              <a:cs typeface="Calibri"/>
            </a:endParaRPr>
          </a:p>
        </p:txBody>
      </p:sp>
      <p:cxnSp>
        <p:nvCxnSpPr>
          <p:cNvPr id="31" name="Straight Connector 3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056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1563E0-5E21-4793-4286-781E75238ACC}"/>
              </a:ext>
            </a:extLst>
          </p:cNvPr>
          <p:cNvSpPr>
            <a:spLocks noGrp="1"/>
          </p:cNvSpPr>
          <p:nvPr>
            <p:ph type="title"/>
          </p:nvPr>
        </p:nvSpPr>
        <p:spPr>
          <a:xfrm>
            <a:off x="1043631" y="809898"/>
            <a:ext cx="9942716" cy="1554480"/>
          </a:xfrm>
        </p:spPr>
        <p:txBody>
          <a:bodyPr anchor="ctr">
            <a:normAutofit/>
          </a:bodyPr>
          <a:lstStyle/>
          <a:p>
            <a:r>
              <a:rPr lang="en-US" sz="4800" b="1">
                <a:ea typeface="+mj-lt"/>
                <a:cs typeface="+mj-lt"/>
              </a:rPr>
              <a:t>Q: What is C++ good at?</a:t>
            </a:r>
            <a:endParaRPr lang="en-US" sz="4800"/>
          </a:p>
        </p:txBody>
      </p:sp>
      <p:sp>
        <p:nvSpPr>
          <p:cNvPr id="3" name="Content Placeholder 2">
            <a:extLst>
              <a:ext uri="{FF2B5EF4-FFF2-40B4-BE49-F238E27FC236}">
                <a16:creationId xmlns:a16="http://schemas.microsoft.com/office/drawing/2014/main" id="{4183B35E-0589-CBD3-2B4C-761F95841BE6}"/>
              </a:ext>
            </a:extLst>
          </p:cNvPr>
          <p:cNvSpPr>
            <a:spLocks noGrp="1"/>
          </p:cNvSpPr>
          <p:nvPr>
            <p:ph idx="1"/>
          </p:nvPr>
        </p:nvSpPr>
        <p:spPr>
          <a:xfrm>
            <a:off x="1045028" y="3017522"/>
            <a:ext cx="9941319" cy="3124658"/>
          </a:xfrm>
        </p:spPr>
        <p:txBody>
          <a:bodyPr vert="horz" lIns="91440" tIns="45720" rIns="91440" bIns="45720" rtlCol="0" anchor="ctr">
            <a:noAutofit/>
          </a:bodyPr>
          <a:lstStyle/>
          <a:p>
            <a:r>
              <a:rPr lang="en-US" sz="1800">
                <a:ea typeface="+mn-lt"/>
                <a:cs typeface="+mn-lt"/>
              </a:rPr>
              <a:t>C++ excels in situations where high performance and precise control over memory and other resources is needed. Here are a few common types of applications that most likely would be written in C++:</a:t>
            </a:r>
            <a:endParaRPr lang="en-US" sz="1800">
              <a:cs typeface="Calibri" panose="020F0502020204030204"/>
            </a:endParaRPr>
          </a:p>
          <a:p>
            <a:pPr lvl="1"/>
            <a:r>
              <a:rPr lang="en-US" sz="1800">
                <a:ea typeface="+mn-lt"/>
                <a:cs typeface="+mn-lt"/>
              </a:rPr>
              <a:t>Video games</a:t>
            </a:r>
            <a:endParaRPr lang="en-US" sz="1800">
              <a:cs typeface="Calibri"/>
            </a:endParaRPr>
          </a:p>
          <a:p>
            <a:pPr lvl="1"/>
            <a:r>
              <a:rPr lang="en-US" sz="1800">
                <a:ea typeface="+mn-lt"/>
                <a:cs typeface="+mn-lt"/>
              </a:rPr>
              <a:t>Real-time systems (e.g. for transportation, manufacturing, </a:t>
            </a:r>
            <a:r>
              <a:rPr lang="en-US" sz="1800" err="1">
                <a:ea typeface="+mn-lt"/>
                <a:cs typeface="+mn-lt"/>
              </a:rPr>
              <a:t>etc</a:t>
            </a:r>
            <a:r>
              <a:rPr lang="en-US" sz="1800">
                <a:ea typeface="+mn-lt"/>
                <a:cs typeface="+mn-lt"/>
              </a:rPr>
              <a:t>…)</a:t>
            </a:r>
            <a:endParaRPr lang="en-US" sz="1800">
              <a:cs typeface="Calibri"/>
            </a:endParaRPr>
          </a:p>
          <a:p>
            <a:pPr lvl="1"/>
            <a:r>
              <a:rPr lang="en-US" sz="1800">
                <a:ea typeface="+mn-lt"/>
                <a:cs typeface="+mn-lt"/>
              </a:rPr>
              <a:t>High-performance financial applications (e.g. high frequency trading)</a:t>
            </a:r>
            <a:endParaRPr lang="en-US" sz="1800">
              <a:cs typeface="Calibri"/>
            </a:endParaRPr>
          </a:p>
          <a:p>
            <a:pPr lvl="1"/>
            <a:r>
              <a:rPr lang="en-US" sz="1800">
                <a:ea typeface="+mn-lt"/>
                <a:cs typeface="+mn-lt"/>
              </a:rPr>
              <a:t>Graphical applications and simulations</a:t>
            </a:r>
            <a:endParaRPr lang="en-US" sz="1800">
              <a:cs typeface="Calibri"/>
            </a:endParaRPr>
          </a:p>
          <a:p>
            <a:pPr lvl="1"/>
            <a:r>
              <a:rPr lang="en-US" sz="1800">
                <a:ea typeface="+mn-lt"/>
                <a:cs typeface="+mn-lt"/>
              </a:rPr>
              <a:t>Productivity / office applications</a:t>
            </a:r>
            <a:endParaRPr lang="en-US" sz="1800">
              <a:cs typeface="Calibri"/>
            </a:endParaRPr>
          </a:p>
          <a:p>
            <a:pPr lvl="1"/>
            <a:r>
              <a:rPr lang="en-US" sz="1800">
                <a:ea typeface="+mn-lt"/>
                <a:cs typeface="+mn-lt"/>
              </a:rPr>
              <a:t>Embedded software</a:t>
            </a:r>
            <a:endParaRPr lang="en-US" sz="1800">
              <a:cs typeface="Calibri"/>
            </a:endParaRPr>
          </a:p>
          <a:p>
            <a:pPr lvl="1"/>
            <a:r>
              <a:rPr lang="en-US" sz="1800">
                <a:ea typeface="+mn-lt"/>
                <a:cs typeface="+mn-lt"/>
              </a:rPr>
              <a:t>Audio and video processing</a:t>
            </a:r>
            <a:endParaRPr lang="en-US" sz="1800">
              <a:cs typeface="Calibri"/>
            </a:endParaRPr>
          </a:p>
          <a:p>
            <a:pPr lvl="1"/>
            <a:r>
              <a:rPr lang="en-US" sz="1800">
                <a:ea typeface="+mn-lt"/>
                <a:cs typeface="+mn-lt"/>
              </a:rPr>
              <a:t>Artificial intelligence and neural networks</a:t>
            </a:r>
            <a:endParaRPr lang="en-US" sz="1800">
              <a:cs typeface="Calibri"/>
            </a:endParaRPr>
          </a:p>
        </p:txBody>
      </p:sp>
      <p:cxnSp>
        <p:nvCxnSpPr>
          <p:cNvPr id="9"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10566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61DC183-07AE-409A-AB63-34A0C77B6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2C6380-FEBF-C18E-9C0D-855A8E3F9951}"/>
              </a:ext>
            </a:extLst>
          </p:cNvPr>
          <p:cNvSpPr>
            <a:spLocks noGrp="1"/>
          </p:cNvSpPr>
          <p:nvPr>
            <p:ph type="title"/>
          </p:nvPr>
        </p:nvSpPr>
        <p:spPr>
          <a:xfrm>
            <a:off x="581646" y="349664"/>
            <a:ext cx="5845571" cy="1638377"/>
          </a:xfrm>
        </p:spPr>
        <p:txBody>
          <a:bodyPr anchor="b">
            <a:normAutofit/>
          </a:bodyPr>
          <a:lstStyle/>
          <a:p>
            <a:r>
              <a:rPr lang="en-US" sz="4800"/>
              <a:t>Introduction to C++ development</a:t>
            </a:r>
          </a:p>
        </p:txBody>
      </p:sp>
      <p:sp>
        <p:nvSpPr>
          <p:cNvPr id="3" name="Content Placeholder 2">
            <a:extLst>
              <a:ext uri="{FF2B5EF4-FFF2-40B4-BE49-F238E27FC236}">
                <a16:creationId xmlns:a16="http://schemas.microsoft.com/office/drawing/2014/main" id="{0B5C0ED1-6C1C-59DC-4C5A-5A6F03255245}"/>
              </a:ext>
            </a:extLst>
          </p:cNvPr>
          <p:cNvSpPr>
            <a:spLocks noGrp="1"/>
          </p:cNvSpPr>
          <p:nvPr>
            <p:ph idx="1"/>
          </p:nvPr>
        </p:nvSpPr>
        <p:spPr>
          <a:xfrm>
            <a:off x="587988" y="2620641"/>
            <a:ext cx="5837750" cy="3023702"/>
          </a:xfrm>
        </p:spPr>
        <p:txBody>
          <a:bodyPr vert="horz" lIns="91440" tIns="45720" rIns="91440" bIns="45720" rtlCol="0" anchor="ctr">
            <a:normAutofit/>
          </a:bodyPr>
          <a:lstStyle/>
          <a:p>
            <a:r>
              <a:rPr lang="en-US" sz="2000">
                <a:ea typeface="+mn-lt"/>
                <a:cs typeface="+mn-lt"/>
              </a:rPr>
              <a:t>Before we can write and execute our first C++ program, we need to understand in more detail how C++ programs get developed. Here is a graphic outlining a simplistic approach:</a:t>
            </a:r>
            <a:endParaRPr lang="en-US" sz="2000"/>
          </a:p>
        </p:txBody>
      </p:sp>
      <p:sp>
        <p:nvSpPr>
          <p:cNvPr id="32" name="Rectangle 3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13C11F19-9808-83E8-4CA2-1B0EEBB6A509}"/>
              </a:ext>
            </a:extLst>
          </p:cNvPr>
          <p:cNvPicPr>
            <a:picLocks noChangeAspect="1"/>
          </p:cNvPicPr>
          <p:nvPr/>
        </p:nvPicPr>
        <p:blipFill>
          <a:blip r:embed="rId2"/>
          <a:stretch>
            <a:fillRect/>
          </a:stretch>
        </p:blipFill>
        <p:spPr>
          <a:xfrm>
            <a:off x="7421373" y="1472780"/>
            <a:ext cx="4235516" cy="3663721"/>
          </a:xfrm>
          <a:prstGeom prst="rect">
            <a:avLst/>
          </a:prstGeom>
        </p:spPr>
      </p:pic>
      <p:sp>
        <p:nvSpPr>
          <p:cNvPr id="36" name="Rectangle 35">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70391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0CD88D-DE1D-6346-24FD-DE528A5ECA97}"/>
              </a:ext>
            </a:extLst>
          </p:cNvPr>
          <p:cNvSpPr>
            <a:spLocks noGrp="1"/>
          </p:cNvSpPr>
          <p:nvPr>
            <p:ph type="title"/>
          </p:nvPr>
        </p:nvSpPr>
        <p:spPr>
          <a:xfrm>
            <a:off x="1043631" y="809898"/>
            <a:ext cx="9942716" cy="1554480"/>
          </a:xfrm>
        </p:spPr>
        <p:txBody>
          <a:bodyPr anchor="ctr">
            <a:normAutofit/>
          </a:bodyPr>
          <a:lstStyle/>
          <a:p>
            <a:r>
              <a:rPr lang="en-US" b="1">
                <a:ea typeface="+mj-lt"/>
                <a:cs typeface="+mj-lt"/>
              </a:rPr>
              <a:t>Step 1: Define the problem that you would like to solve</a:t>
            </a:r>
            <a:endParaRPr lang="en-US">
              <a:cs typeface="Calibri Light"/>
            </a:endParaRPr>
          </a:p>
        </p:txBody>
      </p:sp>
      <p:sp>
        <p:nvSpPr>
          <p:cNvPr id="3" name="Content Placeholder 2">
            <a:extLst>
              <a:ext uri="{FF2B5EF4-FFF2-40B4-BE49-F238E27FC236}">
                <a16:creationId xmlns:a16="http://schemas.microsoft.com/office/drawing/2014/main" id="{0D0E5119-FBDD-F613-ADD9-AE05E89314D4}"/>
              </a:ext>
            </a:extLst>
          </p:cNvPr>
          <p:cNvSpPr>
            <a:spLocks noGrp="1"/>
          </p:cNvSpPr>
          <p:nvPr>
            <p:ph idx="1"/>
          </p:nvPr>
        </p:nvSpPr>
        <p:spPr>
          <a:xfrm>
            <a:off x="1045028" y="3017522"/>
            <a:ext cx="9941319" cy="3124658"/>
          </a:xfrm>
        </p:spPr>
        <p:txBody>
          <a:bodyPr anchor="ctr">
            <a:normAutofit/>
          </a:bodyPr>
          <a:lstStyle/>
          <a:p>
            <a:r>
              <a:rPr lang="en-US" sz="2400">
                <a:ea typeface="+mn-lt"/>
                <a:cs typeface="+mn-lt"/>
              </a:rPr>
              <a:t>This is the “</a:t>
            </a:r>
            <a:r>
              <a:rPr lang="en-US" sz="2400" b="1">
                <a:ea typeface="+mn-lt"/>
                <a:cs typeface="+mn-lt"/>
              </a:rPr>
              <a:t>what</a:t>
            </a:r>
            <a:r>
              <a:rPr lang="en-US" sz="2400">
                <a:ea typeface="+mn-lt"/>
                <a:cs typeface="+mn-lt"/>
              </a:rPr>
              <a:t>” step, where you figure out what problem you are intending to solve. </a:t>
            </a:r>
          </a:p>
          <a:p>
            <a:r>
              <a:rPr lang="en-US" sz="2400">
                <a:ea typeface="+mn-lt"/>
                <a:cs typeface="+mn-lt"/>
              </a:rPr>
              <a:t>Here are a few examples:</a:t>
            </a:r>
            <a:endParaRPr lang="en-US" sz="2400">
              <a:cs typeface="Calibri"/>
            </a:endParaRPr>
          </a:p>
          <a:p>
            <a:pPr lvl="1"/>
            <a:r>
              <a:rPr lang="en-US" sz="2000">
                <a:cs typeface="Calibri"/>
              </a:rPr>
              <a:t>“I want to write a program that will allow me to enter many numbers, then calculates the average.”</a:t>
            </a:r>
          </a:p>
          <a:p>
            <a:pPr lvl="1"/>
            <a:r>
              <a:rPr lang="en-US" sz="2000">
                <a:cs typeface="Calibri"/>
              </a:rPr>
              <a:t>“I want to write a program that generates a 2d maze and lets the user navigate through it. The user wins if they reach the end.”</a:t>
            </a:r>
          </a:p>
          <a:p>
            <a:endParaRPr lang="en-US" sz="240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9097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0CD88D-DE1D-6346-24FD-DE528A5ECA97}"/>
              </a:ext>
            </a:extLst>
          </p:cNvPr>
          <p:cNvSpPr>
            <a:spLocks noGrp="1"/>
          </p:cNvSpPr>
          <p:nvPr>
            <p:ph type="title"/>
          </p:nvPr>
        </p:nvSpPr>
        <p:spPr>
          <a:xfrm>
            <a:off x="1043631" y="809898"/>
            <a:ext cx="9942716" cy="1554480"/>
          </a:xfrm>
        </p:spPr>
        <p:txBody>
          <a:bodyPr anchor="ctr">
            <a:normAutofit/>
          </a:bodyPr>
          <a:lstStyle/>
          <a:p>
            <a:r>
              <a:rPr lang="en-US" b="1">
                <a:ea typeface="+mj-lt"/>
                <a:cs typeface="+mj-lt"/>
              </a:rPr>
              <a:t>Step 2: Determine how you are going to solve the problem</a:t>
            </a:r>
            <a:endParaRPr lang="en-US"/>
          </a:p>
        </p:txBody>
      </p:sp>
      <p:sp>
        <p:nvSpPr>
          <p:cNvPr id="3" name="Content Placeholder 2">
            <a:extLst>
              <a:ext uri="{FF2B5EF4-FFF2-40B4-BE49-F238E27FC236}">
                <a16:creationId xmlns:a16="http://schemas.microsoft.com/office/drawing/2014/main" id="{0D0E5119-FBDD-F613-ADD9-AE05E89314D4}"/>
              </a:ext>
            </a:extLst>
          </p:cNvPr>
          <p:cNvSpPr>
            <a:spLocks noGrp="1"/>
          </p:cNvSpPr>
          <p:nvPr>
            <p:ph idx="1"/>
          </p:nvPr>
        </p:nvSpPr>
        <p:spPr>
          <a:xfrm>
            <a:off x="1045028" y="2710049"/>
            <a:ext cx="9941319" cy="3432131"/>
          </a:xfrm>
        </p:spPr>
        <p:txBody>
          <a:bodyPr anchor="ctr">
            <a:normAutofit fontScale="92500" lnSpcReduction="10000"/>
          </a:bodyPr>
          <a:lstStyle/>
          <a:p>
            <a:r>
              <a:rPr lang="en-US" sz="2400">
                <a:ea typeface="+mn-lt"/>
                <a:cs typeface="+mn-lt"/>
              </a:rPr>
              <a:t>This is the “</a:t>
            </a:r>
            <a:r>
              <a:rPr lang="en-US" sz="2400" b="1">
                <a:ea typeface="+mn-lt"/>
                <a:cs typeface="+mn-lt"/>
              </a:rPr>
              <a:t>how</a:t>
            </a:r>
            <a:r>
              <a:rPr lang="en-US" sz="2400">
                <a:ea typeface="+mn-lt"/>
                <a:cs typeface="+mn-lt"/>
              </a:rPr>
              <a:t>” step, where you determine how you are going to solve the problem you came up with in step 1. It is also the step that is most neglected in software development. The crux of the issue is that there are many ways to solve a problem.</a:t>
            </a:r>
          </a:p>
          <a:p>
            <a:r>
              <a:rPr lang="en-US" sz="2400">
                <a:ea typeface="+mn-lt"/>
                <a:cs typeface="+mn-lt"/>
              </a:rPr>
              <a:t>Typically, good solutions have the following characteristics:</a:t>
            </a:r>
            <a:endParaRPr lang="en-US" sz="2400">
              <a:cs typeface="Calibri"/>
            </a:endParaRPr>
          </a:p>
          <a:p>
            <a:pPr lvl="1"/>
            <a:r>
              <a:rPr lang="en-US" sz="2000">
                <a:ea typeface="+mn-lt"/>
                <a:cs typeface="+mn-lt"/>
              </a:rPr>
              <a:t>They are straightforward (not overly complicated or confusing).</a:t>
            </a:r>
            <a:endParaRPr lang="en-US" sz="2000">
              <a:cs typeface="Calibri"/>
            </a:endParaRPr>
          </a:p>
          <a:p>
            <a:pPr lvl="1"/>
            <a:r>
              <a:rPr lang="en-US" sz="2000">
                <a:ea typeface="+mn-lt"/>
                <a:cs typeface="+mn-lt"/>
              </a:rPr>
              <a:t>They are well documented (especially around any assumptions being made or limitations).</a:t>
            </a:r>
            <a:endParaRPr lang="en-US" sz="2000">
              <a:cs typeface="Calibri"/>
            </a:endParaRPr>
          </a:p>
          <a:p>
            <a:pPr lvl="1"/>
            <a:r>
              <a:rPr lang="en-US" sz="2000">
                <a:ea typeface="+mn-lt"/>
                <a:cs typeface="+mn-lt"/>
              </a:rPr>
              <a:t>They are built modularly, so parts can be reused or changed later without impacting other parts of the program.</a:t>
            </a:r>
            <a:endParaRPr lang="en-US" sz="2000">
              <a:cs typeface="Calibri"/>
            </a:endParaRPr>
          </a:p>
          <a:p>
            <a:pPr lvl="1"/>
            <a:r>
              <a:rPr lang="en-US" sz="2000">
                <a:ea typeface="+mn-lt"/>
                <a:cs typeface="+mn-lt"/>
              </a:rPr>
              <a:t>They are robust, and can recover or give useful error messages when something unexpected happens</a:t>
            </a:r>
            <a:endParaRPr lang="en-US" sz="2000">
              <a:cs typeface="Calibri"/>
            </a:endParaRPr>
          </a:p>
          <a:p>
            <a:endParaRPr lang="en-US" sz="240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22619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6" name="Rectangle 2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D37E79-6569-4B3F-FA48-6BAB362BD112}"/>
              </a:ext>
            </a:extLst>
          </p:cNvPr>
          <p:cNvSpPr>
            <a:spLocks noGrp="1"/>
          </p:cNvSpPr>
          <p:nvPr>
            <p:ph type="title"/>
          </p:nvPr>
        </p:nvSpPr>
        <p:spPr>
          <a:xfrm>
            <a:off x="1043631" y="873940"/>
            <a:ext cx="5052369" cy="1035781"/>
          </a:xfrm>
        </p:spPr>
        <p:txBody>
          <a:bodyPr anchor="ctr">
            <a:normAutofit/>
          </a:bodyPr>
          <a:lstStyle/>
          <a:p>
            <a:r>
              <a:rPr lang="en-US" sz="3600">
                <a:cs typeface="Calibri Light"/>
              </a:rPr>
              <a:t>Bugs</a:t>
            </a:r>
            <a:endParaRPr lang="en-US" sz="3600"/>
          </a:p>
        </p:txBody>
      </p:sp>
      <p:sp>
        <p:nvSpPr>
          <p:cNvPr id="3" name="Content Placeholder 2">
            <a:extLst>
              <a:ext uri="{FF2B5EF4-FFF2-40B4-BE49-F238E27FC236}">
                <a16:creationId xmlns:a16="http://schemas.microsoft.com/office/drawing/2014/main" id="{9FAA3C8F-38E9-4D80-5431-45B7ED6220F1}"/>
              </a:ext>
            </a:extLst>
          </p:cNvPr>
          <p:cNvSpPr>
            <a:spLocks noGrp="1"/>
          </p:cNvSpPr>
          <p:nvPr>
            <p:ph idx="1"/>
          </p:nvPr>
        </p:nvSpPr>
        <p:spPr>
          <a:xfrm>
            <a:off x="1045029" y="2524721"/>
            <a:ext cx="4991629" cy="3677123"/>
          </a:xfrm>
        </p:spPr>
        <p:txBody>
          <a:bodyPr vert="horz" lIns="91440" tIns="45720" rIns="91440" bIns="45720" rtlCol="0" anchor="ctr">
            <a:normAutofit/>
          </a:bodyPr>
          <a:lstStyle/>
          <a:p>
            <a:endParaRPr lang="en-US" sz="1800"/>
          </a:p>
          <a:p>
            <a:r>
              <a:rPr lang="en-US" sz="1800">
                <a:ea typeface="+mn-lt"/>
                <a:cs typeface="+mn-lt"/>
              </a:rPr>
              <a:t>The term </a:t>
            </a:r>
            <a:r>
              <a:rPr lang="en-US" sz="1800" i="1">
                <a:ea typeface="+mn-lt"/>
                <a:cs typeface="+mn-lt"/>
              </a:rPr>
              <a:t>bug</a:t>
            </a:r>
            <a:r>
              <a:rPr lang="en-US" sz="1800">
                <a:ea typeface="+mn-lt"/>
                <a:cs typeface="+mn-lt"/>
              </a:rPr>
              <a:t> was first used by Thomas Edison back in the 1870s! However, the term was popularized in the 1940s when engineers found an actual moth stuck in the hardware of an early computer, causing a short circuit.</a:t>
            </a:r>
          </a:p>
          <a:p>
            <a:r>
              <a:rPr lang="en-US" sz="1800">
                <a:ea typeface="+mn-lt"/>
                <a:cs typeface="+mn-lt"/>
              </a:rPr>
              <a:t> Both the log book in which the error was reported and the moth are now part of the Smithsonian Museum of American History</a:t>
            </a:r>
            <a:endParaRPr lang="en-US" sz="1800">
              <a:cs typeface="Calibri"/>
            </a:endParaRPr>
          </a:p>
        </p:txBody>
      </p:sp>
      <p:sp>
        <p:nvSpPr>
          <p:cNvPr id="32" name="Rectangle 31">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4E7ED2B7-F90B-1F80-C415-46DF6AE6C533}"/>
              </a:ext>
            </a:extLst>
          </p:cNvPr>
          <p:cNvPicPr>
            <a:picLocks noChangeAspect="1"/>
          </p:cNvPicPr>
          <p:nvPr/>
        </p:nvPicPr>
        <p:blipFill>
          <a:blip r:embed="rId2"/>
          <a:stretch>
            <a:fillRect/>
          </a:stretch>
        </p:blipFill>
        <p:spPr>
          <a:xfrm>
            <a:off x="6930493" y="1687148"/>
            <a:ext cx="4223252" cy="3543987"/>
          </a:xfrm>
          <a:prstGeom prst="rect">
            <a:avLst/>
          </a:prstGeom>
        </p:spPr>
      </p:pic>
      <p:cxnSp>
        <p:nvCxnSpPr>
          <p:cNvPr id="34" name="Straight Connector 3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73542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9F67DA-E857-FCCC-B9D9-4393F8857AE4}"/>
              </a:ext>
            </a:extLst>
          </p:cNvPr>
          <p:cNvSpPr>
            <a:spLocks noGrp="1"/>
          </p:cNvSpPr>
          <p:nvPr>
            <p:ph type="title"/>
          </p:nvPr>
        </p:nvSpPr>
        <p:spPr>
          <a:xfrm>
            <a:off x="1043631" y="809898"/>
            <a:ext cx="9942716" cy="1554480"/>
          </a:xfrm>
        </p:spPr>
        <p:txBody>
          <a:bodyPr anchor="ctr">
            <a:normAutofit/>
          </a:bodyPr>
          <a:lstStyle/>
          <a:p>
            <a:r>
              <a:rPr lang="en-US" sz="4800">
                <a:cs typeface="Calibri Light"/>
              </a:rPr>
              <a:t>Well, It's TRUE</a:t>
            </a:r>
            <a:endParaRPr lang="en-US" sz="4800"/>
          </a:p>
        </p:txBody>
      </p:sp>
      <p:sp>
        <p:nvSpPr>
          <p:cNvPr id="3" name="Content Placeholder 2">
            <a:extLst>
              <a:ext uri="{FF2B5EF4-FFF2-40B4-BE49-F238E27FC236}">
                <a16:creationId xmlns:a16="http://schemas.microsoft.com/office/drawing/2014/main" id="{9D29A16F-B7E0-86DC-1928-632AAD0A8866}"/>
              </a:ext>
            </a:extLst>
          </p:cNvPr>
          <p:cNvSpPr>
            <a:spLocks noGrp="1"/>
          </p:cNvSpPr>
          <p:nvPr>
            <p:ph idx="1"/>
          </p:nvPr>
        </p:nvSpPr>
        <p:spPr>
          <a:xfrm>
            <a:off x="1045028" y="3017522"/>
            <a:ext cx="9941319" cy="3124658"/>
          </a:xfrm>
        </p:spPr>
        <p:txBody>
          <a:bodyPr anchor="ctr">
            <a:normAutofit fontScale="92500"/>
          </a:bodyPr>
          <a:lstStyle/>
          <a:p>
            <a:r>
              <a:rPr lang="en-US" sz="2400">
                <a:ea typeface="+mn-lt"/>
                <a:cs typeface="+mn-lt"/>
              </a:rPr>
              <a:t>Studies have shown that only </a:t>
            </a:r>
            <a:r>
              <a:rPr lang="en-US" sz="2400" b="1">
                <a:ea typeface="+mn-lt"/>
                <a:cs typeface="+mn-lt"/>
              </a:rPr>
              <a:t>20%</a:t>
            </a:r>
            <a:r>
              <a:rPr lang="en-US" sz="2400">
                <a:ea typeface="+mn-lt"/>
                <a:cs typeface="+mn-lt"/>
              </a:rPr>
              <a:t> of a programmer’s time is actually spent writing the initial program. </a:t>
            </a:r>
          </a:p>
          <a:p>
            <a:r>
              <a:rPr lang="en-US" sz="2400">
                <a:ea typeface="+mn-lt"/>
                <a:cs typeface="+mn-lt"/>
              </a:rPr>
              <a:t>The other </a:t>
            </a:r>
            <a:r>
              <a:rPr lang="en-US" sz="2400" b="1">
                <a:ea typeface="+mn-lt"/>
                <a:cs typeface="+mn-lt"/>
              </a:rPr>
              <a:t>80% </a:t>
            </a:r>
            <a:r>
              <a:rPr lang="en-US" sz="2400">
                <a:ea typeface="+mn-lt"/>
                <a:cs typeface="+mn-lt"/>
              </a:rPr>
              <a:t>is spent on maintenance, which can consist of </a:t>
            </a:r>
            <a:r>
              <a:rPr lang="en-US" sz="2400" b="1">
                <a:ea typeface="+mn-lt"/>
                <a:cs typeface="+mn-lt"/>
              </a:rPr>
              <a:t>debugging</a:t>
            </a:r>
            <a:r>
              <a:rPr lang="en-US" sz="2400">
                <a:ea typeface="+mn-lt"/>
                <a:cs typeface="+mn-lt"/>
              </a:rPr>
              <a:t> (removing bugs), updates to cope with changes in the environment , enhancements, or internal improvements (to increase reliability or maintainability).</a:t>
            </a:r>
          </a:p>
          <a:p>
            <a:r>
              <a:rPr lang="en-US" sz="2400">
                <a:ea typeface="+mn-lt"/>
                <a:cs typeface="+mn-lt"/>
              </a:rPr>
              <a:t>Consequently, it’s worth your time to spend a little extra time up front thinking about the best way to tackle a problem, what assumptions you are making, and how you might plan for the future, in order to save yourself a lot of time and trouble down the road.</a:t>
            </a:r>
            <a:endParaRPr lang="en-US" sz="240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3939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E4E314-DA95-C602-98F3-A60794412A5C}"/>
              </a:ext>
            </a:extLst>
          </p:cNvPr>
          <p:cNvSpPr>
            <a:spLocks noGrp="1"/>
          </p:cNvSpPr>
          <p:nvPr>
            <p:ph type="title"/>
          </p:nvPr>
        </p:nvSpPr>
        <p:spPr>
          <a:xfrm>
            <a:off x="1043631" y="809898"/>
            <a:ext cx="9942716" cy="1554480"/>
          </a:xfrm>
        </p:spPr>
        <p:txBody>
          <a:bodyPr anchor="ctr">
            <a:normAutofit/>
          </a:bodyPr>
          <a:lstStyle/>
          <a:p>
            <a:r>
              <a:rPr lang="en-US" sz="4800" b="1">
                <a:ea typeface="+mj-lt"/>
                <a:cs typeface="+mj-lt"/>
              </a:rPr>
              <a:t>Step 3: Write the program</a:t>
            </a:r>
            <a:endParaRPr lang="en-US" sz="4800"/>
          </a:p>
        </p:txBody>
      </p:sp>
      <p:sp>
        <p:nvSpPr>
          <p:cNvPr id="3" name="Content Placeholder 2">
            <a:extLst>
              <a:ext uri="{FF2B5EF4-FFF2-40B4-BE49-F238E27FC236}">
                <a16:creationId xmlns:a16="http://schemas.microsoft.com/office/drawing/2014/main" id="{DCFDDCB9-E919-33F7-F1A7-68C0B4EEFE5D}"/>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000">
                <a:ea typeface="+mn-lt"/>
                <a:cs typeface="+mn-lt"/>
              </a:rPr>
              <a:t>In order to write the program, we need two things: </a:t>
            </a:r>
          </a:p>
          <a:p>
            <a:pPr lvl="1"/>
            <a:r>
              <a:rPr lang="en-US" sz="2000">
                <a:ea typeface="+mn-lt"/>
                <a:cs typeface="+mn-lt"/>
              </a:rPr>
              <a:t>First, we need knowledge of a programming language.</a:t>
            </a:r>
          </a:p>
          <a:p>
            <a:pPr lvl="1"/>
            <a:r>
              <a:rPr lang="en-US" sz="2000">
                <a:ea typeface="+mn-lt"/>
                <a:cs typeface="+mn-lt"/>
              </a:rPr>
              <a:t> Second, we need a text editor to write and save our written programs</a:t>
            </a:r>
          </a:p>
          <a:p>
            <a:r>
              <a:rPr lang="en-US" sz="2000">
                <a:ea typeface="+mn-lt"/>
                <a:cs typeface="+mn-lt"/>
              </a:rPr>
              <a:t>The programs you write will typically be named </a:t>
            </a:r>
            <a:r>
              <a:rPr lang="en-US" sz="2000" i="1">
                <a:ea typeface="+mn-lt"/>
                <a:cs typeface="+mn-lt"/>
              </a:rPr>
              <a:t>something.cpp</a:t>
            </a:r>
            <a:r>
              <a:rPr lang="en-US" sz="2000">
                <a:ea typeface="+mn-lt"/>
                <a:cs typeface="+mn-lt"/>
              </a:rPr>
              <a:t>, where </a:t>
            </a:r>
            <a:r>
              <a:rPr lang="en-US" sz="2000" i="1">
                <a:ea typeface="+mn-lt"/>
                <a:cs typeface="+mn-lt"/>
              </a:rPr>
              <a:t>something</a:t>
            </a:r>
            <a:r>
              <a:rPr lang="en-US" sz="2000">
                <a:ea typeface="+mn-lt"/>
                <a:cs typeface="+mn-lt"/>
              </a:rPr>
              <a:t> is replaced with the name of your choosing for the program (e.g. calculator, hi-lo, etc…). </a:t>
            </a:r>
          </a:p>
          <a:p>
            <a:r>
              <a:rPr lang="en-US" sz="2000">
                <a:ea typeface="+mn-lt"/>
                <a:cs typeface="+mn-lt"/>
              </a:rPr>
              <a:t>The </a:t>
            </a:r>
            <a:r>
              <a:rPr lang="en-US" sz="2000" i="1">
                <a:ea typeface="+mn-lt"/>
                <a:cs typeface="+mn-lt"/>
              </a:rPr>
              <a:t>.cpp</a:t>
            </a:r>
            <a:r>
              <a:rPr lang="en-US" sz="2000">
                <a:ea typeface="+mn-lt"/>
                <a:cs typeface="+mn-lt"/>
              </a:rPr>
              <a:t> extension tells the compiler (and you) that this is a C++ source code file that contains C++ instructions. Note that some people use the extension .cc instead of .cpp, but we recommend you use .cpp.</a:t>
            </a:r>
          </a:p>
          <a:p>
            <a:pPr lvl="1"/>
            <a:endParaRPr lang="en-US" sz="2000">
              <a:cs typeface="Calibri"/>
            </a:endParaRPr>
          </a:p>
          <a:p>
            <a:pPr lvl="1"/>
            <a:endParaRPr lang="en-US" sz="200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2071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5" name="Rectangle 2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2A2DA1-4CD2-8FC9-77DE-C9C044D1694E}"/>
              </a:ext>
            </a:extLst>
          </p:cNvPr>
          <p:cNvSpPr>
            <a:spLocks noGrp="1"/>
          </p:cNvSpPr>
          <p:nvPr>
            <p:ph type="title"/>
          </p:nvPr>
        </p:nvSpPr>
        <p:spPr>
          <a:xfrm>
            <a:off x="1043631" y="873940"/>
            <a:ext cx="5052369" cy="1035781"/>
          </a:xfrm>
        </p:spPr>
        <p:txBody>
          <a:bodyPr anchor="ctr">
            <a:normAutofit fontScale="90000"/>
          </a:bodyPr>
          <a:lstStyle/>
          <a:p>
            <a:endParaRPr lang="en-US" sz="2800"/>
          </a:p>
          <a:p>
            <a:r>
              <a:rPr lang="en-US" sz="2800" b="1">
                <a:ea typeface="+mj-lt"/>
                <a:cs typeface="+mj-lt"/>
              </a:rPr>
              <a:t>Step 4: Compiling your source code</a:t>
            </a:r>
            <a:endParaRPr lang="en-US" sz="2800"/>
          </a:p>
        </p:txBody>
      </p:sp>
      <p:sp>
        <p:nvSpPr>
          <p:cNvPr id="3" name="Content Placeholder 2">
            <a:extLst>
              <a:ext uri="{FF2B5EF4-FFF2-40B4-BE49-F238E27FC236}">
                <a16:creationId xmlns:a16="http://schemas.microsoft.com/office/drawing/2014/main" id="{D0DF616A-520D-B32F-6710-2448F502E094}"/>
              </a:ext>
            </a:extLst>
          </p:cNvPr>
          <p:cNvSpPr>
            <a:spLocks noGrp="1"/>
          </p:cNvSpPr>
          <p:nvPr>
            <p:ph idx="1"/>
          </p:nvPr>
        </p:nvSpPr>
        <p:spPr>
          <a:xfrm>
            <a:off x="1045029" y="2524721"/>
            <a:ext cx="4991629" cy="3677123"/>
          </a:xfrm>
        </p:spPr>
        <p:txBody>
          <a:bodyPr vert="horz" lIns="91440" tIns="45720" rIns="91440" bIns="45720" rtlCol="0" anchor="ctr">
            <a:noAutofit/>
          </a:bodyPr>
          <a:lstStyle/>
          <a:p>
            <a:endParaRPr lang="en-US" sz="1800">
              <a:cs typeface="Calibri"/>
            </a:endParaRPr>
          </a:p>
          <a:p>
            <a:r>
              <a:rPr lang="en-US" sz="1800">
                <a:ea typeface="+mn-lt"/>
                <a:cs typeface="+mn-lt"/>
              </a:rPr>
              <a:t>In order to compile a C++ program, we use a C++ compiler. The C++ compiler sequentially goes through each source code (.</a:t>
            </a:r>
            <a:r>
              <a:rPr lang="en-US" sz="1800" err="1">
                <a:ea typeface="+mn-lt"/>
                <a:cs typeface="+mn-lt"/>
              </a:rPr>
              <a:t>cpp</a:t>
            </a:r>
            <a:r>
              <a:rPr lang="en-US" sz="1800">
                <a:ea typeface="+mn-lt"/>
                <a:cs typeface="+mn-lt"/>
              </a:rPr>
              <a:t>) file in your program and does two important tasks:</a:t>
            </a:r>
            <a:endParaRPr lang="en-US" sz="1800">
              <a:cs typeface="Calibri" panose="020F0502020204030204"/>
            </a:endParaRPr>
          </a:p>
          <a:p>
            <a:r>
              <a:rPr lang="en-US" sz="1800">
                <a:ea typeface="+mn-lt"/>
                <a:cs typeface="+mn-lt"/>
              </a:rPr>
              <a:t>First, it checks your code to make sure it follows the rules of the C++ language. If it does not, the compiler will give you an error (and the corresponding line number) to help pinpoint what needs fixing. The compilation process will also be aborted until the error is fixed.</a:t>
            </a:r>
            <a:endParaRPr lang="en-US" sz="1800">
              <a:cs typeface="Calibri"/>
            </a:endParaRPr>
          </a:p>
          <a:p>
            <a:r>
              <a:rPr lang="en-US" sz="1800">
                <a:ea typeface="+mn-lt"/>
                <a:cs typeface="+mn-lt"/>
              </a:rPr>
              <a:t>Second, it translates your C++ source code into a machine language file called an </a:t>
            </a:r>
            <a:r>
              <a:rPr lang="en-US" sz="1800" b="1">
                <a:ea typeface="+mn-lt"/>
                <a:cs typeface="+mn-lt"/>
              </a:rPr>
              <a:t>object file</a:t>
            </a:r>
            <a:r>
              <a:rPr lang="en-US" sz="1800">
                <a:ea typeface="+mn-lt"/>
                <a:cs typeface="+mn-lt"/>
              </a:rPr>
              <a:t>. Object files are typically named </a:t>
            </a:r>
            <a:r>
              <a:rPr lang="en-US" sz="1800" i="1" err="1">
                <a:ea typeface="+mn-lt"/>
                <a:cs typeface="+mn-lt"/>
              </a:rPr>
              <a:t>name.o</a:t>
            </a:r>
            <a:r>
              <a:rPr lang="en-US" sz="1800">
                <a:ea typeface="+mn-lt"/>
                <a:cs typeface="+mn-lt"/>
              </a:rPr>
              <a:t> or </a:t>
            </a:r>
            <a:r>
              <a:rPr lang="en-US" sz="1800" i="1">
                <a:ea typeface="+mn-lt"/>
                <a:cs typeface="+mn-lt"/>
              </a:rPr>
              <a:t>name.obj</a:t>
            </a:r>
            <a:r>
              <a:rPr lang="en-US" sz="1800">
                <a:ea typeface="+mn-lt"/>
                <a:cs typeface="+mn-lt"/>
              </a:rPr>
              <a:t>, where </a:t>
            </a:r>
            <a:r>
              <a:rPr lang="en-US" sz="1800" i="1">
                <a:ea typeface="+mn-lt"/>
                <a:cs typeface="+mn-lt"/>
              </a:rPr>
              <a:t>name</a:t>
            </a:r>
            <a:r>
              <a:rPr lang="en-US" sz="1800">
                <a:ea typeface="+mn-lt"/>
                <a:cs typeface="+mn-lt"/>
              </a:rPr>
              <a:t> is the same name as the .</a:t>
            </a:r>
            <a:r>
              <a:rPr lang="en-US" sz="1800" err="1">
                <a:ea typeface="+mn-lt"/>
                <a:cs typeface="+mn-lt"/>
              </a:rPr>
              <a:t>cpp</a:t>
            </a:r>
            <a:r>
              <a:rPr lang="en-US" sz="1800">
                <a:ea typeface="+mn-lt"/>
                <a:cs typeface="+mn-lt"/>
              </a:rPr>
              <a:t> file it was produced from.</a:t>
            </a:r>
            <a:endParaRPr lang="en-US" sz="1800">
              <a:cs typeface="Calibri"/>
            </a:endParaRPr>
          </a:p>
          <a:p>
            <a:endParaRPr lang="en-US" sz="1800">
              <a:cs typeface="Calibri"/>
            </a:endParaRPr>
          </a:p>
        </p:txBody>
      </p:sp>
      <p:sp>
        <p:nvSpPr>
          <p:cNvPr id="31" name="Rectangle 30">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E5F195FD-EC46-3C6A-6FF1-335364B903D8}"/>
              </a:ext>
            </a:extLst>
          </p:cNvPr>
          <p:cNvPicPr>
            <a:picLocks noChangeAspect="1"/>
          </p:cNvPicPr>
          <p:nvPr/>
        </p:nvPicPr>
        <p:blipFill>
          <a:blip r:embed="rId2"/>
          <a:stretch>
            <a:fillRect/>
          </a:stretch>
        </p:blipFill>
        <p:spPr>
          <a:xfrm>
            <a:off x="6930493" y="2609213"/>
            <a:ext cx="4223252" cy="1699858"/>
          </a:xfrm>
          <a:prstGeom prst="rect">
            <a:avLst/>
          </a:prstGeom>
        </p:spPr>
      </p:pic>
      <p:cxnSp>
        <p:nvCxnSpPr>
          <p:cNvPr id="33" name="Straight Connector 32">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6741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204</Slides>
  <Notes>0</Notes>
  <HiddenSlides>0</HiddenSlides>
  <ScaleCrop>false</ScaleCrop>
  <HeadingPairs>
    <vt:vector size="4" baseType="variant">
      <vt:variant>
        <vt:lpstr>Theme</vt:lpstr>
      </vt:variant>
      <vt:variant>
        <vt:i4>1</vt:i4>
      </vt:variant>
      <vt:variant>
        <vt:lpstr>Slide Titles</vt:lpstr>
      </vt:variant>
      <vt:variant>
        <vt:i4>204</vt:i4>
      </vt:variant>
    </vt:vector>
  </HeadingPairs>
  <TitlesOfParts>
    <vt:vector size="205" baseType="lpstr">
      <vt:lpstr>office theme</vt:lpstr>
      <vt:lpstr>Welcome</vt:lpstr>
      <vt:lpstr>Introduction to Programming</vt:lpstr>
      <vt:lpstr>Objectives </vt:lpstr>
      <vt:lpstr>Objective</vt:lpstr>
      <vt:lpstr>Layered View of the Computer</vt:lpstr>
      <vt:lpstr>What is Programming?</vt:lpstr>
      <vt:lpstr>What is Programming?</vt:lpstr>
      <vt:lpstr>What is a programming language ?</vt:lpstr>
      <vt:lpstr>What does programming look like ?</vt:lpstr>
      <vt:lpstr>Computer Languages</vt:lpstr>
      <vt:lpstr>Machine Language</vt:lpstr>
      <vt:lpstr>Assembly Language</vt:lpstr>
      <vt:lpstr>High-level language</vt:lpstr>
      <vt:lpstr>Syntax &amp; Semantics</vt:lpstr>
      <vt:lpstr>Syntax &amp; Grammars</vt:lpstr>
      <vt:lpstr>Compilers &amp; Programs</vt:lpstr>
      <vt:lpstr>Compilation into Assembly Language</vt:lpstr>
      <vt:lpstr>Compilers &amp; Programs</vt:lpstr>
      <vt:lpstr>Compilers &amp; Programs</vt:lpstr>
      <vt:lpstr>Running Programs</vt:lpstr>
      <vt:lpstr>Program Execution</vt:lpstr>
      <vt:lpstr>Program Errors</vt:lpstr>
      <vt:lpstr>Compilation</vt:lpstr>
      <vt:lpstr>Interpretation </vt:lpstr>
      <vt:lpstr>Compilation vs Interpretation </vt:lpstr>
      <vt:lpstr>Compilation vs. Interpretation</vt:lpstr>
      <vt:lpstr>Compilation vs. Interpretation (what it really says ?)</vt:lpstr>
      <vt:lpstr>Compilation vs. Interpretation (what it really says ?)</vt:lpstr>
      <vt:lpstr>Compilation vs Interpretation (what it really says ?) </vt:lpstr>
      <vt:lpstr>Just-in-time compilation</vt:lpstr>
      <vt:lpstr>Just-in-time compilation</vt:lpstr>
      <vt:lpstr>PowerPoint Presentation</vt:lpstr>
      <vt:lpstr>Just-in-time compilation</vt:lpstr>
      <vt:lpstr>PowerPoint Presentation</vt:lpstr>
      <vt:lpstr>How do you write a program?</vt:lpstr>
      <vt:lpstr>Pseudocode </vt:lpstr>
      <vt:lpstr>Sample Pseudocode</vt:lpstr>
      <vt:lpstr>How does a flowchart look like?</vt:lpstr>
      <vt:lpstr>What are those  funny symbols?</vt:lpstr>
      <vt:lpstr>Elements Of A Program</vt:lpstr>
      <vt:lpstr>Before C++, there was C</vt:lpstr>
      <vt:lpstr>Before C++, there was C</vt:lpstr>
      <vt:lpstr>Before C++, there was C</vt:lpstr>
      <vt:lpstr>Let's get Started with C</vt:lpstr>
      <vt:lpstr>Our first program</vt:lpstr>
      <vt:lpstr>Hello World !!</vt:lpstr>
      <vt:lpstr>Congratulations on your first C program</vt:lpstr>
      <vt:lpstr>Variables and Types</vt:lpstr>
      <vt:lpstr>Variable Names</vt:lpstr>
      <vt:lpstr>General rules for naming variables</vt:lpstr>
      <vt:lpstr>Data Types</vt:lpstr>
      <vt:lpstr>Constants</vt:lpstr>
      <vt:lpstr>Constants</vt:lpstr>
      <vt:lpstr>Operators (Arithmetic Operators)</vt:lpstr>
      <vt:lpstr>Operators (Arithmetic Operators) </vt:lpstr>
      <vt:lpstr>Assignment Operators</vt:lpstr>
      <vt:lpstr>Assignment Operators </vt:lpstr>
      <vt:lpstr>Comparison Operators</vt:lpstr>
      <vt:lpstr>Comparison Operators</vt:lpstr>
      <vt:lpstr>Logical  Operators </vt:lpstr>
      <vt:lpstr>Logical  Operators </vt:lpstr>
      <vt:lpstr>Control Statements</vt:lpstr>
      <vt:lpstr>If-else Loop </vt:lpstr>
      <vt:lpstr>If-else Loop </vt:lpstr>
      <vt:lpstr>Goto Statement </vt:lpstr>
      <vt:lpstr>While Loop</vt:lpstr>
      <vt:lpstr>While Loop</vt:lpstr>
      <vt:lpstr>Do-While Loop </vt:lpstr>
      <vt:lpstr>Do-While Loop </vt:lpstr>
      <vt:lpstr>For loop</vt:lpstr>
      <vt:lpstr>For loop</vt:lpstr>
      <vt:lpstr>Switch case</vt:lpstr>
      <vt:lpstr>Switch case</vt:lpstr>
      <vt:lpstr>Continue Statement </vt:lpstr>
      <vt:lpstr>The default Keyword</vt:lpstr>
      <vt:lpstr>The break Keyword</vt:lpstr>
      <vt:lpstr>End Of Day1</vt:lpstr>
      <vt:lpstr>Sizeof Operator</vt:lpstr>
      <vt:lpstr>Ternary Operator </vt:lpstr>
      <vt:lpstr>Ternary Operator</vt:lpstr>
      <vt:lpstr>Functions</vt:lpstr>
      <vt:lpstr>Predefined Functions</vt:lpstr>
      <vt:lpstr>Function Parameters</vt:lpstr>
      <vt:lpstr>Return Values</vt:lpstr>
      <vt:lpstr>Function Declaration and Definition</vt:lpstr>
      <vt:lpstr>Recursion</vt:lpstr>
      <vt:lpstr>Structures (structs)</vt:lpstr>
      <vt:lpstr>Structure</vt:lpstr>
      <vt:lpstr>End of c, Beginning of C++</vt:lpstr>
      <vt:lpstr>C++ (pronounced see plus plus) </vt:lpstr>
      <vt:lpstr>C++ (pronounced see plus plus) </vt:lpstr>
      <vt:lpstr>Q: What is C++ good at?</vt:lpstr>
      <vt:lpstr>Introduction to C++ development</vt:lpstr>
      <vt:lpstr>Step 1: Define the problem that you would like to solve</vt:lpstr>
      <vt:lpstr>Step 2: Determine how you are going to solve the problem</vt:lpstr>
      <vt:lpstr>Bugs</vt:lpstr>
      <vt:lpstr>Well, It's TRUE</vt:lpstr>
      <vt:lpstr>Step 3: Write the program</vt:lpstr>
      <vt:lpstr> Step 4: Compiling your source code</vt:lpstr>
      <vt:lpstr>Step 5: Linking object files and libraries</vt:lpstr>
      <vt:lpstr>Step 5: Linking object files and libraries</vt:lpstr>
      <vt:lpstr>What is a Linker?</vt:lpstr>
      <vt:lpstr>Steps 6 &amp; 7: Testing and Debugging</vt:lpstr>
      <vt:lpstr>Integrated Development Environment (IDE)</vt:lpstr>
      <vt:lpstr>Visual Studio Code(for Windows)</vt:lpstr>
      <vt:lpstr>Iostream&gt;&gt;&gt;stdio.h</vt:lpstr>
      <vt:lpstr>Functions: Pass By Reference</vt:lpstr>
      <vt:lpstr>Functions: Call By Value</vt:lpstr>
      <vt:lpstr>Call by Value  vs  Call By Reference</vt:lpstr>
      <vt:lpstr>Need of namespace</vt:lpstr>
      <vt:lpstr>Namespace std;</vt:lpstr>
      <vt:lpstr>PowerPoint Presentation</vt:lpstr>
      <vt:lpstr>C++ Arrays</vt:lpstr>
      <vt:lpstr>Change an Array Element</vt:lpstr>
      <vt:lpstr>Arrays and Loops</vt:lpstr>
      <vt:lpstr>Get the Size of an Array</vt:lpstr>
      <vt:lpstr>To find out how many elements an array has</vt:lpstr>
      <vt:lpstr>Multi-Dimensional Arrays</vt:lpstr>
      <vt:lpstr>Multi-Dimensional Arrays</vt:lpstr>
      <vt:lpstr>Creating Reference</vt:lpstr>
      <vt:lpstr>Memory Address</vt:lpstr>
      <vt:lpstr>why is it useful to know the memory address?</vt:lpstr>
      <vt:lpstr>Functions</vt:lpstr>
      <vt:lpstr>Create a Function </vt:lpstr>
      <vt:lpstr>Function Overloading</vt:lpstr>
      <vt:lpstr>Function Overloading </vt:lpstr>
      <vt:lpstr>Function Overloading </vt:lpstr>
      <vt:lpstr>Recursion</vt:lpstr>
      <vt:lpstr>OOPs</vt:lpstr>
      <vt:lpstr>What is OOP?</vt:lpstr>
      <vt:lpstr>DRY Principle</vt:lpstr>
      <vt:lpstr>What are Classes and Objects?</vt:lpstr>
      <vt:lpstr>C++ Class</vt:lpstr>
      <vt:lpstr>Access Modifiers in C++</vt:lpstr>
      <vt:lpstr>Public</vt:lpstr>
      <vt:lpstr>Private</vt:lpstr>
      <vt:lpstr>Protected</vt:lpstr>
      <vt:lpstr>C++ Objects</vt:lpstr>
      <vt:lpstr>Create an Object</vt:lpstr>
      <vt:lpstr>Object</vt:lpstr>
      <vt:lpstr>Class Methods</vt:lpstr>
      <vt:lpstr>Class Methods</vt:lpstr>
      <vt:lpstr>Constructors</vt:lpstr>
      <vt:lpstr>Pillars of OOP's</vt:lpstr>
      <vt:lpstr>Encapsulation</vt:lpstr>
      <vt:lpstr>Encapsulation</vt:lpstr>
      <vt:lpstr>Why Encapsulation?</vt:lpstr>
      <vt:lpstr>Abstraction </vt:lpstr>
      <vt:lpstr>Abstraction </vt:lpstr>
      <vt:lpstr>Advantages of Data Abstraction </vt:lpstr>
      <vt:lpstr>Inheritance</vt:lpstr>
      <vt:lpstr>Inheritance</vt:lpstr>
      <vt:lpstr>Why And When To Use "Inheritance"?</vt:lpstr>
      <vt:lpstr>Types Of Inheritance</vt:lpstr>
      <vt:lpstr>Single Inheritance</vt:lpstr>
      <vt:lpstr>Multilevel Inheritance</vt:lpstr>
      <vt:lpstr>Multilevel Inheritance</vt:lpstr>
      <vt:lpstr>Multiple Inheritance</vt:lpstr>
      <vt:lpstr>Polymorphism </vt:lpstr>
      <vt:lpstr>Why And When To Use "Inheritance" and "Polymorphism"?</vt:lpstr>
      <vt:lpstr>PowerPoint Presentation</vt:lpstr>
      <vt:lpstr>Files</vt:lpstr>
      <vt:lpstr>Create and Write To a File</vt:lpstr>
      <vt:lpstr>Structures</vt:lpstr>
      <vt:lpstr>Structure</vt:lpstr>
      <vt:lpstr>Class vs Structure</vt:lpstr>
      <vt:lpstr>Pointers</vt:lpstr>
      <vt:lpstr>Pointer</vt:lpstr>
      <vt:lpstr>Pointer</vt:lpstr>
      <vt:lpstr>References</vt:lpstr>
      <vt:lpstr>References Vs Pointer</vt:lpstr>
      <vt:lpstr>Algorithms</vt:lpstr>
      <vt:lpstr>Sorting</vt:lpstr>
      <vt:lpstr>Types Of Sorting</vt:lpstr>
      <vt:lpstr>Bubble Sort</vt:lpstr>
      <vt:lpstr>Visualise Bubble Sort</vt:lpstr>
      <vt:lpstr>Selection Sort</vt:lpstr>
      <vt:lpstr>Visualize Selection Sort</vt:lpstr>
      <vt:lpstr>Insertion Sort</vt:lpstr>
      <vt:lpstr>Visualize Insertion Sort</vt:lpstr>
      <vt:lpstr>Quick Sort</vt:lpstr>
      <vt:lpstr>Divide and conquer</vt:lpstr>
      <vt:lpstr>Merge Sort</vt:lpstr>
      <vt:lpstr>Split &amp; Merge</vt:lpstr>
      <vt:lpstr>Searching</vt:lpstr>
      <vt:lpstr>Sequential Search</vt:lpstr>
      <vt:lpstr>Binary Search</vt:lpstr>
      <vt:lpstr>Binary Search vs Sequential Search</vt:lpstr>
      <vt:lpstr>Structures</vt:lpstr>
      <vt:lpstr>Structure</vt:lpstr>
      <vt:lpstr>Class vs Structure</vt:lpstr>
      <vt:lpstr>Pointers</vt:lpstr>
      <vt:lpstr>Pointer</vt:lpstr>
      <vt:lpstr>Pointer</vt:lpstr>
      <vt:lpstr>References</vt:lpstr>
      <vt:lpstr>References Vs Pointer</vt:lpstr>
      <vt:lpstr>Control Statements</vt:lpstr>
      <vt:lpstr>If-else Loop </vt:lpstr>
      <vt:lpstr>Goto Statement </vt:lpstr>
      <vt:lpstr>Do-While Loop </vt:lpstr>
      <vt:lpstr>While Loop</vt:lpstr>
      <vt:lpstr>For loop</vt:lpstr>
      <vt:lpstr>Switch case</vt:lpstr>
      <vt:lpstr>Continue Statement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title>
  <dc:creator/>
  <cp:revision>390</cp:revision>
  <dcterms:created xsi:type="dcterms:W3CDTF">2022-09-05T01:57:28Z</dcterms:created>
  <dcterms:modified xsi:type="dcterms:W3CDTF">2022-10-30T03:18:38Z</dcterms:modified>
</cp:coreProperties>
</file>